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0"/>
  </p:notesMasterIdLst>
  <p:sldIdLst>
    <p:sldId id="329" r:id="rId2"/>
    <p:sldId id="327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273" r:id="rId12"/>
    <p:sldId id="272" r:id="rId13"/>
    <p:sldId id="276" r:id="rId14"/>
    <p:sldId id="275" r:id="rId15"/>
    <p:sldId id="277" r:id="rId16"/>
    <p:sldId id="278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5" r:id="rId32"/>
    <p:sldId id="294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425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38" r:id="rId66"/>
    <p:sldId id="339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48" r:id="rId76"/>
    <p:sldId id="349" r:id="rId77"/>
    <p:sldId id="350" r:id="rId78"/>
    <p:sldId id="351" r:id="rId79"/>
    <p:sldId id="352" r:id="rId80"/>
    <p:sldId id="353" r:id="rId81"/>
    <p:sldId id="354" r:id="rId82"/>
    <p:sldId id="355" r:id="rId83"/>
    <p:sldId id="356" r:id="rId84"/>
    <p:sldId id="357" r:id="rId85"/>
    <p:sldId id="358" r:id="rId86"/>
    <p:sldId id="359" r:id="rId87"/>
    <p:sldId id="360" r:id="rId88"/>
    <p:sldId id="364" r:id="rId89"/>
    <p:sldId id="365" r:id="rId90"/>
    <p:sldId id="366" r:id="rId91"/>
    <p:sldId id="367" r:id="rId92"/>
    <p:sldId id="368" r:id="rId93"/>
    <p:sldId id="369" r:id="rId94"/>
    <p:sldId id="370" r:id="rId95"/>
    <p:sldId id="371" r:id="rId96"/>
    <p:sldId id="372" r:id="rId97"/>
    <p:sldId id="373" r:id="rId98"/>
    <p:sldId id="374" r:id="rId99"/>
    <p:sldId id="375" r:id="rId100"/>
    <p:sldId id="376" r:id="rId101"/>
    <p:sldId id="377" r:id="rId102"/>
    <p:sldId id="378" r:id="rId103"/>
    <p:sldId id="379" r:id="rId104"/>
    <p:sldId id="380" r:id="rId105"/>
    <p:sldId id="381" r:id="rId106"/>
    <p:sldId id="382" r:id="rId107"/>
    <p:sldId id="383" r:id="rId108"/>
    <p:sldId id="384" r:id="rId109"/>
    <p:sldId id="385" r:id="rId110"/>
    <p:sldId id="386" r:id="rId111"/>
    <p:sldId id="387" r:id="rId112"/>
    <p:sldId id="388" r:id="rId113"/>
    <p:sldId id="389" r:id="rId114"/>
    <p:sldId id="390" r:id="rId115"/>
    <p:sldId id="391" r:id="rId116"/>
    <p:sldId id="392" r:id="rId117"/>
    <p:sldId id="393" r:id="rId118"/>
    <p:sldId id="394" r:id="rId119"/>
    <p:sldId id="395" r:id="rId120"/>
    <p:sldId id="396" r:id="rId121"/>
    <p:sldId id="397" r:id="rId122"/>
    <p:sldId id="398" r:id="rId123"/>
    <p:sldId id="399" r:id="rId124"/>
    <p:sldId id="400" r:id="rId125"/>
    <p:sldId id="401" r:id="rId126"/>
    <p:sldId id="402" r:id="rId127"/>
    <p:sldId id="403" r:id="rId128"/>
    <p:sldId id="404" r:id="rId129"/>
    <p:sldId id="405" r:id="rId130"/>
    <p:sldId id="406" r:id="rId131"/>
    <p:sldId id="407" r:id="rId132"/>
    <p:sldId id="408" r:id="rId133"/>
    <p:sldId id="409" r:id="rId134"/>
    <p:sldId id="410" r:id="rId135"/>
    <p:sldId id="411" r:id="rId136"/>
    <p:sldId id="412" r:id="rId137"/>
    <p:sldId id="413" r:id="rId138"/>
    <p:sldId id="414" r:id="rId139"/>
    <p:sldId id="415" r:id="rId140"/>
    <p:sldId id="416" r:id="rId141"/>
    <p:sldId id="417" r:id="rId142"/>
    <p:sldId id="418" r:id="rId143"/>
    <p:sldId id="419" r:id="rId144"/>
    <p:sldId id="420" r:id="rId145"/>
    <p:sldId id="421" r:id="rId146"/>
    <p:sldId id="422" r:id="rId147"/>
    <p:sldId id="423" r:id="rId148"/>
    <p:sldId id="424" r:id="rId149"/>
  </p:sldIdLst>
  <p:sldSz cx="9144000" cy="6858000" type="screen4x3"/>
  <p:notesSz cx="6797675" cy="9926638"/>
  <p:custDataLst>
    <p:tags r:id="rId151"/>
  </p:custDataLst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CECE"/>
    <a:srgbClr val="008D89"/>
    <a:srgbClr val="B3FFD9"/>
    <a:srgbClr val="00A39F"/>
    <a:srgbClr val="96D0D1"/>
    <a:srgbClr val="00B0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415" autoAdjust="0"/>
  </p:normalViewPr>
  <p:slideViewPr>
    <p:cSldViewPr>
      <p:cViewPr varScale="1">
        <p:scale>
          <a:sx n="105" d="100"/>
          <a:sy n="105" d="100"/>
        </p:scale>
        <p:origin x="21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notesMaster" Target="notesMasters/notesMaster1.xml"/><Relationship Id="rId155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tags" Target="tags/tag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theme" Target="theme/theme1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598917322834805E-2"/>
          <c:y val="4.704699803149643E-2"/>
          <c:w val="0.93747408136482935"/>
          <c:h val="0.9059060039370074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y2=F2(x)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</c:spPr>
          <c:marker>
            <c:spPr>
              <a:ln>
                <a:solidFill>
                  <a:schemeClr val="accent1">
                    <a:lumMod val="50000"/>
                  </a:schemeClr>
                </a:solidFill>
              </a:ln>
            </c:spPr>
          </c:marker>
          <c:xVal>
            <c:numRef>
              <c:f>Arkusz1!$A$2:$A$7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-2</c:v>
                </c:pt>
                <c:pt idx="4">
                  <c:v>-7</c:v>
                </c:pt>
                <c:pt idx="5">
                  <c:v>-14</c:v>
                </c:pt>
              </c:numCache>
            </c:numRef>
          </c:xVal>
          <c:yVal>
            <c:numRef>
              <c:f>Arkusz1!$B$2:$B$7</c:f>
              <c:numCache>
                <c:formatCode>General</c:formatCode>
                <c:ptCount val="6"/>
                <c:pt idx="0">
                  <c:v>2</c:v>
                </c:pt>
                <c:pt idx="1">
                  <c:v>5</c:v>
                </c:pt>
                <c:pt idx="2">
                  <c:v>6</c:v>
                </c:pt>
                <c:pt idx="3">
                  <c:v>5</c:v>
                </c:pt>
                <c:pt idx="4">
                  <c:v>2</c:v>
                </c:pt>
                <c:pt idx="5">
                  <c:v>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66C-494B-8125-4D65FE1D4D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009536"/>
        <c:axId val="149011456"/>
      </c:scatterChart>
      <c:valAx>
        <c:axId val="14900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5400">
            <a:tailEnd type="triangle"/>
          </a:ln>
        </c:spPr>
        <c:crossAx val="149011456"/>
        <c:crosses val="autoZero"/>
        <c:crossBetween val="midCat"/>
        <c:majorUnit val="2"/>
      </c:valAx>
      <c:valAx>
        <c:axId val="14901145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 w="25400">
            <a:tailEnd type="triangle"/>
          </a:ln>
        </c:spPr>
        <c:crossAx val="149009536"/>
        <c:crosses val="autoZero"/>
        <c:crossBetween val="midCat"/>
        <c:majorUnit val="2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Wartości Y</c:v>
                </c:pt>
              </c:strCache>
            </c:strRef>
          </c:tx>
          <c:marker>
            <c:symbol val="circle"/>
            <c:size val="9"/>
          </c:marker>
          <c:xVal>
            <c:numRef>
              <c:f>Arkusz1!$A$2:$A$7</c:f>
              <c:numCache>
                <c:formatCode>General</c:formatCode>
                <c:ptCount val="6"/>
                <c:pt idx="0">
                  <c:v>0</c:v>
                </c:pt>
                <c:pt idx="1">
                  <c:v>4</c:v>
                </c:pt>
                <c:pt idx="2">
                  <c:v>-1</c:v>
                </c:pt>
                <c:pt idx="3">
                  <c:v>-4</c:v>
                </c:pt>
                <c:pt idx="4">
                  <c:v>-3</c:v>
                </c:pt>
                <c:pt idx="5">
                  <c:v>0</c:v>
                </c:pt>
              </c:numCache>
            </c:numRef>
          </c:xVal>
          <c:yVal>
            <c:numRef>
              <c:f>Arkusz1!$B$2:$B$7</c:f>
              <c:numCache>
                <c:formatCode>General</c:formatCode>
                <c:ptCount val="6"/>
                <c:pt idx="0">
                  <c:v>1</c:v>
                </c:pt>
                <c:pt idx="1">
                  <c:v>5</c:v>
                </c:pt>
                <c:pt idx="2">
                  <c:v>6</c:v>
                </c:pt>
                <c:pt idx="3">
                  <c:v>6</c:v>
                </c:pt>
                <c:pt idx="4">
                  <c:v>4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5F9-4128-8EE3-528716E7CF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841600"/>
        <c:axId val="150847488"/>
      </c:scatterChart>
      <c:valAx>
        <c:axId val="150841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tailEnd type="triangle"/>
          </a:ln>
        </c:spPr>
        <c:crossAx val="150847488"/>
        <c:crosses val="autoZero"/>
        <c:crossBetween val="midCat"/>
        <c:majorUnit val="1"/>
      </c:valAx>
      <c:valAx>
        <c:axId val="150847488"/>
        <c:scaling>
          <c:orientation val="minMax"/>
          <c:max val="8"/>
          <c:min val="-8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 w="38100">
            <a:tailEnd type="triangle"/>
          </a:ln>
        </c:spPr>
        <c:crossAx val="150841600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0.83948</cdr:x>
      <cdr:y>0.19466</cdr:y>
    </cdr:from>
    <cdr:to>
      <cdr:x>0.88433</cdr:x>
      <cdr:y>0.27661</cdr:y>
    </cdr:to>
    <cdr:sp macro="" textlink="">
      <cdr:nvSpPr>
        <cdr:cNvPr id="19" name="Dowolny kształt 18"/>
        <cdr:cNvSpPr/>
      </cdr:nvSpPr>
      <cdr:spPr>
        <a:xfrm xmlns:a="http://schemas.openxmlformats.org/drawingml/2006/main">
          <a:off x="6845958" y="791081"/>
          <a:ext cx="365759" cy="333049"/>
        </a:xfrm>
        <a:custGeom xmlns:a="http://schemas.openxmlformats.org/drawingml/2006/main">
          <a:avLst/>
          <a:gdLst>
            <a:gd name="connsiteX0" fmla="*/ 0 w 391885"/>
            <a:gd name="connsiteY0" fmla="*/ 0 h 313508"/>
            <a:gd name="connsiteX1" fmla="*/ 391885 w 391885"/>
            <a:gd name="connsiteY1" fmla="*/ 313508 h 313508"/>
            <a:gd name="connsiteX0" fmla="*/ 0 w 391885"/>
            <a:gd name="connsiteY0" fmla="*/ 0 h 313508"/>
            <a:gd name="connsiteX1" fmla="*/ 339634 w 391885"/>
            <a:gd name="connsiteY1" fmla="*/ 65314 h 313508"/>
            <a:gd name="connsiteX2" fmla="*/ 391885 w 391885"/>
            <a:gd name="connsiteY2" fmla="*/ 313508 h 313508"/>
            <a:gd name="connsiteX0" fmla="*/ 0 w 391885"/>
            <a:gd name="connsiteY0" fmla="*/ 0 h 313508"/>
            <a:gd name="connsiteX1" fmla="*/ 300445 w 391885"/>
            <a:gd name="connsiteY1" fmla="*/ 65314 h 313508"/>
            <a:gd name="connsiteX2" fmla="*/ 391885 w 391885"/>
            <a:gd name="connsiteY2" fmla="*/ 313508 h 313508"/>
            <a:gd name="connsiteX0" fmla="*/ 0 w 404948"/>
            <a:gd name="connsiteY0" fmla="*/ 0 h 352697"/>
            <a:gd name="connsiteX1" fmla="*/ 313508 w 404948"/>
            <a:gd name="connsiteY1" fmla="*/ 104503 h 352697"/>
            <a:gd name="connsiteX2" fmla="*/ 404948 w 404948"/>
            <a:gd name="connsiteY2" fmla="*/ 352697 h 352697"/>
            <a:gd name="connsiteX0" fmla="*/ 0 w 404948"/>
            <a:gd name="connsiteY0" fmla="*/ 0 h 352697"/>
            <a:gd name="connsiteX1" fmla="*/ 313508 w 404948"/>
            <a:gd name="connsiteY1" fmla="*/ 104503 h 352697"/>
            <a:gd name="connsiteX2" fmla="*/ 404948 w 404948"/>
            <a:gd name="connsiteY2" fmla="*/ 222070 h 352697"/>
            <a:gd name="connsiteX3" fmla="*/ 404948 w 404948"/>
            <a:gd name="connsiteY3" fmla="*/ 352697 h 352697"/>
            <a:gd name="connsiteX0" fmla="*/ 0 w 404948"/>
            <a:gd name="connsiteY0" fmla="*/ 0 h 352697"/>
            <a:gd name="connsiteX1" fmla="*/ 143691 w 404948"/>
            <a:gd name="connsiteY1" fmla="*/ 26127 h 352697"/>
            <a:gd name="connsiteX2" fmla="*/ 313508 w 404948"/>
            <a:gd name="connsiteY2" fmla="*/ 104503 h 352697"/>
            <a:gd name="connsiteX3" fmla="*/ 404948 w 404948"/>
            <a:gd name="connsiteY3" fmla="*/ 222070 h 352697"/>
            <a:gd name="connsiteX4" fmla="*/ 404948 w 404948"/>
            <a:gd name="connsiteY4" fmla="*/ 352697 h 352697"/>
            <a:gd name="connsiteX0" fmla="*/ 0 w 365759"/>
            <a:gd name="connsiteY0" fmla="*/ 6478 h 333049"/>
            <a:gd name="connsiteX1" fmla="*/ 104502 w 365759"/>
            <a:gd name="connsiteY1" fmla="*/ 6479 h 333049"/>
            <a:gd name="connsiteX2" fmla="*/ 274319 w 365759"/>
            <a:gd name="connsiteY2" fmla="*/ 84855 h 333049"/>
            <a:gd name="connsiteX3" fmla="*/ 365759 w 365759"/>
            <a:gd name="connsiteY3" fmla="*/ 202422 h 333049"/>
            <a:gd name="connsiteX4" fmla="*/ 365759 w 365759"/>
            <a:gd name="connsiteY4" fmla="*/ 333049 h 333049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</a:cxnLst>
          <a:rect l="l" t="t" r="r" b="b"/>
          <a:pathLst>
            <a:path w="365759" h="333049">
              <a:moveTo>
                <a:pt x="0" y="6478"/>
              </a:moveTo>
              <a:cubicBezTo>
                <a:pt x="28303" y="13010"/>
                <a:pt x="52251" y="-10938"/>
                <a:pt x="104502" y="6479"/>
              </a:cubicBezTo>
              <a:cubicBezTo>
                <a:pt x="156753" y="23896"/>
                <a:pt x="235131" y="54375"/>
                <a:pt x="274319" y="84855"/>
              </a:cubicBezTo>
              <a:cubicBezTo>
                <a:pt x="291736" y="124044"/>
                <a:pt x="348342" y="163233"/>
                <a:pt x="365759" y="202422"/>
              </a:cubicBezTo>
              <a:lnTo>
                <a:pt x="365759" y="333049"/>
              </a:lnTo>
            </a:path>
          </a:pathLst>
        </a:custGeom>
        <a:noFill xmlns:a="http://schemas.openxmlformats.org/drawingml/2006/main"/>
        <a:ln xmlns:a="http://schemas.openxmlformats.org/drawingml/2006/main" w="5715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pl-PL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0.40848</cdr:x>
      <cdr:y>0.16</cdr:y>
    </cdr:from>
    <cdr:to>
      <cdr:x>0.58608</cdr:x>
      <cdr:y>0.20863</cdr:y>
    </cdr:to>
    <cdr:cxnSp macro="">
      <cdr:nvCxnSpPr>
        <cdr:cNvPr id="2" name="Łącznik prostoliniowy 1">
          <a:extLst xmlns:a="http://schemas.openxmlformats.org/drawingml/2006/main">
            <a:ext uri="{FF2B5EF4-FFF2-40B4-BE49-F238E27FC236}">
              <a16:creationId xmlns:a16="http://schemas.microsoft.com/office/drawing/2014/main" id="{9D4D87BD-1D3F-43F6-AE4B-4FE123531D60}"/>
            </a:ext>
          </a:extLst>
        </cdr:cNvPr>
        <cdr:cNvCxnSpPr/>
      </cdr:nvCxnSpPr>
      <cdr:spPr>
        <a:xfrm xmlns:a="http://schemas.openxmlformats.org/drawingml/2006/main" flipH="1" flipV="1">
          <a:off x="3224311" y="864096"/>
          <a:ext cx="1401813" cy="262633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518"/>
            <a:ext cx="5438140" cy="4466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7787"/>
            <a:ext cx="2945659" cy="49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7787"/>
            <a:ext cx="2945659" cy="49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3CD6157-7C17-45C4-9576-0CC30EA6BFF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64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119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129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139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148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29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39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49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59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69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79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89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91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92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93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94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97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98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99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18F1F-547F-4EF4-B336-BE793AF2F3A8}" type="slidenum">
              <a:rPr lang="pl-PL"/>
              <a:pPr/>
              <a:t>100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DAD9B-F353-4FF3-B3EC-03451125ED6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F618F-232A-49FE-B243-BE9009CA2E7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85418-F8B0-4F07-8ED9-E34E1ED1491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F6308-A1E4-4C49-864A-F6E4FFFCC1E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67935-7914-4F67-82DA-00E4445EA18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529BB-AC31-419B-8BF5-E4957AD4022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EF2C4-2A7B-4A0B-A21B-8647564156E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49BDA-232B-4486-BE09-AD0F492958F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2099A-375C-4563-B5CF-04812FC07AA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820CF-DCD4-42E6-99DF-26B66954152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ABE6A-B2B8-4CAA-957D-F11C029D1B9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 wzorca tytułu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3E59719-4FE6-4B16-9614-78BB83B7675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1.wmf"/><Relationship Id="rId21" Type="http://schemas.openxmlformats.org/officeDocument/2006/relationships/image" Target="../media/image44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42.wmf"/><Relationship Id="rId25" Type="http://schemas.openxmlformats.org/officeDocument/2006/relationships/image" Target="../media/image46.wm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9.wmf"/><Relationship Id="rId24" Type="http://schemas.openxmlformats.org/officeDocument/2006/relationships/oleObject" Target="../embeddings/oleObject44.bin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23" Type="http://schemas.openxmlformats.org/officeDocument/2006/relationships/image" Target="../media/image45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4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9.png"/><Relationship Id="rId13" Type="http://schemas.openxmlformats.org/officeDocument/2006/relationships/image" Target="../media/image544.png"/><Relationship Id="rId18" Type="http://schemas.openxmlformats.org/officeDocument/2006/relationships/image" Target="../media/image549.png"/><Relationship Id="rId3" Type="http://schemas.openxmlformats.org/officeDocument/2006/relationships/image" Target="../media/image1.wmf"/><Relationship Id="rId7" Type="http://schemas.openxmlformats.org/officeDocument/2006/relationships/image" Target="../media/image538.png"/><Relationship Id="rId12" Type="http://schemas.openxmlformats.org/officeDocument/2006/relationships/image" Target="../media/image543.png"/><Relationship Id="rId17" Type="http://schemas.openxmlformats.org/officeDocument/2006/relationships/image" Target="../media/image548.png"/><Relationship Id="rId2" Type="http://schemas.openxmlformats.org/officeDocument/2006/relationships/notesSlide" Target="../notesSlides/notesSlide100.xml"/><Relationship Id="rId16" Type="http://schemas.openxmlformats.org/officeDocument/2006/relationships/image" Target="../media/image547.png"/><Relationship Id="rId20" Type="http://schemas.openxmlformats.org/officeDocument/2006/relationships/image" Target="../media/image5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7.png"/><Relationship Id="rId11" Type="http://schemas.openxmlformats.org/officeDocument/2006/relationships/image" Target="../media/image542.png"/><Relationship Id="rId5" Type="http://schemas.openxmlformats.org/officeDocument/2006/relationships/image" Target="../media/image536.png"/><Relationship Id="rId15" Type="http://schemas.openxmlformats.org/officeDocument/2006/relationships/image" Target="../media/image546.png"/><Relationship Id="rId10" Type="http://schemas.openxmlformats.org/officeDocument/2006/relationships/image" Target="../media/image541.png"/><Relationship Id="rId19" Type="http://schemas.openxmlformats.org/officeDocument/2006/relationships/image" Target="../media/image550.png"/><Relationship Id="rId4" Type="http://schemas.openxmlformats.org/officeDocument/2006/relationships/image" Target="../media/image535.png"/><Relationship Id="rId9" Type="http://schemas.openxmlformats.org/officeDocument/2006/relationships/image" Target="../media/image540.png"/><Relationship Id="rId14" Type="http://schemas.openxmlformats.org/officeDocument/2006/relationships/image" Target="../media/image54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4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6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8.png"/><Relationship Id="rId3" Type="http://schemas.openxmlformats.org/officeDocument/2006/relationships/image" Target="../media/image1.wmf"/><Relationship Id="rId7" Type="http://schemas.openxmlformats.org/officeDocument/2006/relationships/image" Target="../media/image557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3.png"/><Relationship Id="rId5" Type="http://schemas.openxmlformats.org/officeDocument/2006/relationships/image" Target="../media/image527.png"/><Relationship Id="rId4" Type="http://schemas.openxmlformats.org/officeDocument/2006/relationships/image" Target="../media/image522.png"/><Relationship Id="rId9" Type="http://schemas.openxmlformats.org/officeDocument/2006/relationships/image" Target="../media/image559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3.png"/><Relationship Id="rId3" Type="http://schemas.openxmlformats.org/officeDocument/2006/relationships/image" Target="../media/image1.wmf"/><Relationship Id="rId7" Type="http://schemas.openxmlformats.org/officeDocument/2006/relationships/image" Target="../media/image562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1.png"/><Relationship Id="rId11" Type="http://schemas.openxmlformats.org/officeDocument/2006/relationships/image" Target="../media/image566.png"/><Relationship Id="rId5" Type="http://schemas.openxmlformats.org/officeDocument/2006/relationships/image" Target="../media/image560.png"/><Relationship Id="rId10" Type="http://schemas.openxmlformats.org/officeDocument/2006/relationships/image" Target="../media/image565.png"/><Relationship Id="rId4" Type="http://schemas.openxmlformats.org/officeDocument/2006/relationships/image" Target="../media/image559.png"/><Relationship Id="rId9" Type="http://schemas.openxmlformats.org/officeDocument/2006/relationships/image" Target="../media/image56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oleObject" Target="../embeddings/oleObject48.bin"/><Relationship Id="rId3" Type="http://schemas.openxmlformats.org/officeDocument/2006/relationships/image" Target="../media/image1.wmf"/><Relationship Id="rId7" Type="http://schemas.openxmlformats.org/officeDocument/2006/relationships/image" Target="../media/image47.wmf"/><Relationship Id="rId12" Type="http://schemas.openxmlformats.org/officeDocument/2006/relationships/image" Target="../media/image49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47.bin"/><Relationship Id="rId5" Type="http://schemas.openxmlformats.org/officeDocument/2006/relationships/image" Target="../media/image51.png"/><Relationship Id="rId10" Type="http://schemas.openxmlformats.org/officeDocument/2006/relationships/image" Target="../media/image52.png"/><Relationship Id="rId9" Type="http://schemas.openxmlformats.org/officeDocument/2006/relationships/image" Target="../media/image48.wmf"/><Relationship Id="rId14" Type="http://schemas.openxmlformats.org/officeDocument/2006/relationships/image" Target="../media/image50.wmf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1.png"/><Relationship Id="rId3" Type="http://schemas.openxmlformats.org/officeDocument/2006/relationships/image" Target="../media/image1.wmf"/><Relationship Id="rId7" Type="http://schemas.openxmlformats.org/officeDocument/2006/relationships/image" Target="../media/image570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9.png"/><Relationship Id="rId5" Type="http://schemas.openxmlformats.org/officeDocument/2006/relationships/image" Target="../media/image568.png"/><Relationship Id="rId4" Type="http://schemas.openxmlformats.org/officeDocument/2006/relationships/image" Target="../media/image567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5.png"/><Relationship Id="rId3" Type="http://schemas.openxmlformats.org/officeDocument/2006/relationships/image" Target="../media/image1.wmf"/><Relationship Id="rId7" Type="http://schemas.openxmlformats.org/officeDocument/2006/relationships/image" Target="../media/image574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3.png"/><Relationship Id="rId5" Type="http://schemas.openxmlformats.org/officeDocument/2006/relationships/image" Target="../media/image559.png"/><Relationship Id="rId4" Type="http://schemas.openxmlformats.org/officeDocument/2006/relationships/image" Target="../media/image572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0.png"/><Relationship Id="rId3" Type="http://schemas.openxmlformats.org/officeDocument/2006/relationships/image" Target="../media/image1.wmf"/><Relationship Id="rId7" Type="http://schemas.openxmlformats.org/officeDocument/2006/relationships/image" Target="../media/image579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8.png"/><Relationship Id="rId5" Type="http://schemas.openxmlformats.org/officeDocument/2006/relationships/image" Target="../media/image577.png"/><Relationship Id="rId10" Type="http://schemas.openxmlformats.org/officeDocument/2006/relationships/image" Target="../media/image582.png"/><Relationship Id="rId4" Type="http://schemas.openxmlformats.org/officeDocument/2006/relationships/image" Target="../media/image576.png"/><Relationship Id="rId9" Type="http://schemas.openxmlformats.org/officeDocument/2006/relationships/image" Target="../media/image581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7.png"/><Relationship Id="rId13" Type="http://schemas.openxmlformats.org/officeDocument/2006/relationships/image" Target="../media/image592.png"/><Relationship Id="rId3" Type="http://schemas.openxmlformats.org/officeDocument/2006/relationships/image" Target="../media/image1.wmf"/><Relationship Id="rId7" Type="http://schemas.openxmlformats.org/officeDocument/2006/relationships/image" Target="../media/image586.png"/><Relationship Id="rId12" Type="http://schemas.openxmlformats.org/officeDocument/2006/relationships/image" Target="../media/image591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5.png"/><Relationship Id="rId11" Type="http://schemas.openxmlformats.org/officeDocument/2006/relationships/image" Target="../media/image590.png"/><Relationship Id="rId5" Type="http://schemas.openxmlformats.org/officeDocument/2006/relationships/image" Target="../media/image584.png"/><Relationship Id="rId15" Type="http://schemas.openxmlformats.org/officeDocument/2006/relationships/image" Target="../media/image594.png"/><Relationship Id="rId10" Type="http://schemas.openxmlformats.org/officeDocument/2006/relationships/image" Target="../media/image589.png"/><Relationship Id="rId4" Type="http://schemas.openxmlformats.org/officeDocument/2006/relationships/image" Target="../media/image583.png"/><Relationship Id="rId9" Type="http://schemas.openxmlformats.org/officeDocument/2006/relationships/image" Target="../media/image588.png"/><Relationship Id="rId14" Type="http://schemas.openxmlformats.org/officeDocument/2006/relationships/image" Target="../media/image593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9.png"/><Relationship Id="rId3" Type="http://schemas.openxmlformats.org/officeDocument/2006/relationships/image" Target="../media/image1.wmf"/><Relationship Id="rId7" Type="http://schemas.openxmlformats.org/officeDocument/2006/relationships/image" Target="../media/image598.png"/><Relationship Id="rId12" Type="http://schemas.openxmlformats.org/officeDocument/2006/relationships/image" Target="../media/image58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7.png"/><Relationship Id="rId11" Type="http://schemas.openxmlformats.org/officeDocument/2006/relationships/image" Target="../media/image600.png"/><Relationship Id="rId5" Type="http://schemas.openxmlformats.org/officeDocument/2006/relationships/image" Target="../media/image596.png"/><Relationship Id="rId10" Type="http://schemas.openxmlformats.org/officeDocument/2006/relationships/image" Target="../media/image586.png"/><Relationship Id="rId4" Type="http://schemas.openxmlformats.org/officeDocument/2006/relationships/image" Target="../media/image595.png"/><Relationship Id="rId9" Type="http://schemas.openxmlformats.org/officeDocument/2006/relationships/image" Target="../media/image58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5.png"/><Relationship Id="rId3" Type="http://schemas.openxmlformats.org/officeDocument/2006/relationships/image" Target="../media/image1.wmf"/><Relationship Id="rId7" Type="http://schemas.openxmlformats.org/officeDocument/2006/relationships/image" Target="../media/image604.png"/><Relationship Id="rId12" Type="http://schemas.openxmlformats.org/officeDocument/2006/relationships/image" Target="../media/image609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3.png"/><Relationship Id="rId11" Type="http://schemas.openxmlformats.org/officeDocument/2006/relationships/image" Target="../media/image608.png"/><Relationship Id="rId5" Type="http://schemas.openxmlformats.org/officeDocument/2006/relationships/image" Target="../media/image602.png"/><Relationship Id="rId10" Type="http://schemas.openxmlformats.org/officeDocument/2006/relationships/image" Target="../media/image607.png"/><Relationship Id="rId4" Type="http://schemas.openxmlformats.org/officeDocument/2006/relationships/image" Target="../media/image601.png"/><Relationship Id="rId9" Type="http://schemas.openxmlformats.org/officeDocument/2006/relationships/image" Target="../media/image606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2.png"/><Relationship Id="rId5" Type="http://schemas.openxmlformats.org/officeDocument/2006/relationships/image" Target="../media/image611.png"/><Relationship Id="rId4" Type="http://schemas.openxmlformats.org/officeDocument/2006/relationships/image" Target="../media/image610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616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5.png"/><Relationship Id="rId5" Type="http://schemas.openxmlformats.org/officeDocument/2006/relationships/image" Target="../media/image614.png"/><Relationship Id="rId4" Type="http://schemas.openxmlformats.org/officeDocument/2006/relationships/image" Target="../media/image613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1.png"/><Relationship Id="rId3" Type="http://schemas.openxmlformats.org/officeDocument/2006/relationships/image" Target="../media/image1.wmf"/><Relationship Id="rId7" Type="http://schemas.openxmlformats.org/officeDocument/2006/relationships/image" Target="../media/image620.png"/><Relationship Id="rId12" Type="http://schemas.openxmlformats.org/officeDocument/2006/relationships/image" Target="../media/image623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9.png"/><Relationship Id="rId11" Type="http://schemas.openxmlformats.org/officeDocument/2006/relationships/image" Target="../media/image622.png"/><Relationship Id="rId5" Type="http://schemas.openxmlformats.org/officeDocument/2006/relationships/image" Target="../media/image618.png"/><Relationship Id="rId10" Type="http://schemas.openxmlformats.org/officeDocument/2006/relationships/image" Target="../media/image587.png"/><Relationship Id="rId4" Type="http://schemas.openxmlformats.org/officeDocument/2006/relationships/image" Target="../media/image617.png"/><Relationship Id="rId9" Type="http://schemas.openxmlformats.org/officeDocument/2006/relationships/image" Target="../media/image58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56.bin"/><Relationship Id="rId3" Type="http://schemas.openxmlformats.org/officeDocument/2006/relationships/image" Target="../media/image1.wmf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57.wmf"/><Relationship Id="rId2" Type="http://schemas.openxmlformats.org/officeDocument/2006/relationships/notesSlide" Target="../notesSlides/notesSlide11.xml"/><Relationship Id="rId16" Type="http://schemas.openxmlformats.org/officeDocument/2006/relationships/oleObject" Target="../embeddings/oleObject5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54.bin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8.png"/><Relationship Id="rId13" Type="http://schemas.openxmlformats.org/officeDocument/2006/relationships/image" Target="../media/image587.png"/><Relationship Id="rId18" Type="http://schemas.openxmlformats.org/officeDocument/2006/relationships/image" Target="../media/image634.png"/><Relationship Id="rId26" Type="http://schemas.openxmlformats.org/officeDocument/2006/relationships/image" Target="../media/image642.png"/><Relationship Id="rId3" Type="http://schemas.openxmlformats.org/officeDocument/2006/relationships/image" Target="../media/image1.wmf"/><Relationship Id="rId21" Type="http://schemas.openxmlformats.org/officeDocument/2006/relationships/image" Target="../media/image637.png"/><Relationship Id="rId7" Type="http://schemas.openxmlformats.org/officeDocument/2006/relationships/image" Target="../media/image627.png"/><Relationship Id="rId12" Type="http://schemas.openxmlformats.org/officeDocument/2006/relationships/image" Target="../media/image623.png"/><Relationship Id="rId17" Type="http://schemas.openxmlformats.org/officeDocument/2006/relationships/image" Target="../media/image633.png"/><Relationship Id="rId25" Type="http://schemas.openxmlformats.org/officeDocument/2006/relationships/image" Target="../media/image641.png"/><Relationship Id="rId2" Type="http://schemas.openxmlformats.org/officeDocument/2006/relationships/notesSlide" Target="../notesSlides/notesSlide119.xml"/><Relationship Id="rId16" Type="http://schemas.openxmlformats.org/officeDocument/2006/relationships/image" Target="../media/image632.png"/><Relationship Id="rId20" Type="http://schemas.openxmlformats.org/officeDocument/2006/relationships/image" Target="../media/image6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6.png"/><Relationship Id="rId11" Type="http://schemas.openxmlformats.org/officeDocument/2006/relationships/image" Target="../media/image620.png"/><Relationship Id="rId24" Type="http://schemas.openxmlformats.org/officeDocument/2006/relationships/image" Target="../media/image640.png"/><Relationship Id="rId5" Type="http://schemas.openxmlformats.org/officeDocument/2006/relationships/image" Target="../media/image625.png"/><Relationship Id="rId15" Type="http://schemas.openxmlformats.org/officeDocument/2006/relationships/image" Target="../media/image631.png"/><Relationship Id="rId23" Type="http://schemas.openxmlformats.org/officeDocument/2006/relationships/image" Target="../media/image639.png"/><Relationship Id="rId10" Type="http://schemas.openxmlformats.org/officeDocument/2006/relationships/image" Target="../media/image630.png"/><Relationship Id="rId19" Type="http://schemas.openxmlformats.org/officeDocument/2006/relationships/image" Target="../media/image635.png"/><Relationship Id="rId4" Type="http://schemas.openxmlformats.org/officeDocument/2006/relationships/image" Target="../media/image624.png"/><Relationship Id="rId9" Type="http://schemas.openxmlformats.org/officeDocument/2006/relationships/image" Target="../media/image629.png"/><Relationship Id="rId14" Type="http://schemas.openxmlformats.org/officeDocument/2006/relationships/image" Target="../media/image588.png"/><Relationship Id="rId22" Type="http://schemas.openxmlformats.org/officeDocument/2006/relationships/image" Target="../media/image638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7.png"/><Relationship Id="rId13" Type="http://schemas.openxmlformats.org/officeDocument/2006/relationships/oleObject" Target="../embeddings/oleObject396.bin"/><Relationship Id="rId3" Type="http://schemas.openxmlformats.org/officeDocument/2006/relationships/image" Target="../media/image1.wmf"/><Relationship Id="rId7" Type="http://schemas.openxmlformats.org/officeDocument/2006/relationships/image" Target="../media/image646.png"/><Relationship Id="rId12" Type="http://schemas.openxmlformats.org/officeDocument/2006/relationships/image" Target="../media/image651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5.png"/><Relationship Id="rId11" Type="http://schemas.openxmlformats.org/officeDocument/2006/relationships/image" Target="../media/image650.png"/><Relationship Id="rId5" Type="http://schemas.openxmlformats.org/officeDocument/2006/relationships/image" Target="../media/image644.png"/><Relationship Id="rId10" Type="http://schemas.openxmlformats.org/officeDocument/2006/relationships/image" Target="../media/image649.png"/><Relationship Id="rId4" Type="http://schemas.openxmlformats.org/officeDocument/2006/relationships/image" Target="../media/image643.png"/><Relationship Id="rId9" Type="http://schemas.openxmlformats.org/officeDocument/2006/relationships/image" Target="../media/image648.png"/><Relationship Id="rId14" Type="http://schemas.openxmlformats.org/officeDocument/2006/relationships/image" Target="../media/image652.wmf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6.png"/><Relationship Id="rId13" Type="http://schemas.openxmlformats.org/officeDocument/2006/relationships/image" Target="../media/image661.png"/><Relationship Id="rId3" Type="http://schemas.openxmlformats.org/officeDocument/2006/relationships/image" Target="../media/image1.wmf"/><Relationship Id="rId7" Type="http://schemas.openxmlformats.org/officeDocument/2006/relationships/image" Target="../media/image655.png"/><Relationship Id="rId12" Type="http://schemas.openxmlformats.org/officeDocument/2006/relationships/image" Target="../media/image660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4.png"/><Relationship Id="rId11" Type="http://schemas.openxmlformats.org/officeDocument/2006/relationships/image" Target="../media/image659.png"/><Relationship Id="rId5" Type="http://schemas.openxmlformats.org/officeDocument/2006/relationships/image" Target="../media/image653.png"/><Relationship Id="rId10" Type="http://schemas.openxmlformats.org/officeDocument/2006/relationships/image" Target="../media/image658.png"/><Relationship Id="rId4" Type="http://schemas.openxmlformats.org/officeDocument/2006/relationships/image" Target="../media/image617.png"/><Relationship Id="rId9" Type="http://schemas.openxmlformats.org/officeDocument/2006/relationships/image" Target="../media/image657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6.png"/><Relationship Id="rId3" Type="http://schemas.openxmlformats.org/officeDocument/2006/relationships/image" Target="../media/image1.wmf"/><Relationship Id="rId7" Type="http://schemas.openxmlformats.org/officeDocument/2006/relationships/image" Target="../media/image66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4.png"/><Relationship Id="rId5" Type="http://schemas.openxmlformats.org/officeDocument/2006/relationships/image" Target="../media/image663.png"/><Relationship Id="rId4" Type="http://schemas.openxmlformats.org/officeDocument/2006/relationships/image" Target="../media/image662.pn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1.png"/><Relationship Id="rId3" Type="http://schemas.openxmlformats.org/officeDocument/2006/relationships/image" Target="../media/image1.wmf"/><Relationship Id="rId7" Type="http://schemas.openxmlformats.org/officeDocument/2006/relationships/image" Target="../media/image670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9.png"/><Relationship Id="rId5" Type="http://schemas.openxmlformats.org/officeDocument/2006/relationships/image" Target="../media/image668.png"/><Relationship Id="rId10" Type="http://schemas.openxmlformats.org/officeDocument/2006/relationships/image" Target="../media/image673.png"/><Relationship Id="rId4" Type="http://schemas.openxmlformats.org/officeDocument/2006/relationships/image" Target="../media/image667.png"/><Relationship Id="rId9" Type="http://schemas.openxmlformats.org/officeDocument/2006/relationships/image" Target="../media/image672.pn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8.png"/><Relationship Id="rId13" Type="http://schemas.openxmlformats.org/officeDocument/2006/relationships/image" Target="../media/image683.png"/><Relationship Id="rId3" Type="http://schemas.openxmlformats.org/officeDocument/2006/relationships/image" Target="../media/image1.wmf"/><Relationship Id="rId7" Type="http://schemas.openxmlformats.org/officeDocument/2006/relationships/image" Target="../media/image677.png"/><Relationship Id="rId12" Type="http://schemas.openxmlformats.org/officeDocument/2006/relationships/image" Target="../media/image682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6.png"/><Relationship Id="rId11" Type="http://schemas.openxmlformats.org/officeDocument/2006/relationships/image" Target="../media/image681.png"/><Relationship Id="rId5" Type="http://schemas.openxmlformats.org/officeDocument/2006/relationships/image" Target="../media/image675.png"/><Relationship Id="rId10" Type="http://schemas.openxmlformats.org/officeDocument/2006/relationships/image" Target="../media/image680.png"/><Relationship Id="rId4" Type="http://schemas.openxmlformats.org/officeDocument/2006/relationships/image" Target="../media/image674.png"/><Relationship Id="rId9" Type="http://schemas.openxmlformats.org/officeDocument/2006/relationships/image" Target="../media/image679.png"/><Relationship Id="rId14" Type="http://schemas.openxmlformats.org/officeDocument/2006/relationships/image" Target="../media/image684.png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9.png"/><Relationship Id="rId3" Type="http://schemas.openxmlformats.org/officeDocument/2006/relationships/image" Target="../media/image1.wmf"/><Relationship Id="rId7" Type="http://schemas.openxmlformats.org/officeDocument/2006/relationships/image" Target="../media/image688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7.png"/><Relationship Id="rId11" Type="http://schemas.openxmlformats.org/officeDocument/2006/relationships/image" Target="../media/image691.png"/><Relationship Id="rId5" Type="http://schemas.openxmlformats.org/officeDocument/2006/relationships/image" Target="../media/image686.png"/><Relationship Id="rId10" Type="http://schemas.openxmlformats.org/officeDocument/2006/relationships/image" Target="../media/image690.png"/><Relationship Id="rId4" Type="http://schemas.openxmlformats.org/officeDocument/2006/relationships/image" Target="../media/image685.png"/><Relationship Id="rId9" Type="http://schemas.openxmlformats.org/officeDocument/2006/relationships/image" Target="../media/image654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693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0.png"/><Relationship Id="rId5" Type="http://schemas.openxmlformats.org/officeDocument/2006/relationships/image" Target="../media/image692.png"/><Relationship Id="rId4" Type="http://schemas.openxmlformats.org/officeDocument/2006/relationships/image" Target="../media/image685.pn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7.png"/><Relationship Id="rId3" Type="http://schemas.openxmlformats.org/officeDocument/2006/relationships/image" Target="../media/image1.wmf"/><Relationship Id="rId7" Type="http://schemas.openxmlformats.org/officeDocument/2006/relationships/image" Target="../media/image678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6.png"/><Relationship Id="rId11" Type="http://schemas.openxmlformats.org/officeDocument/2006/relationships/image" Target="../media/image700.png"/><Relationship Id="rId5" Type="http://schemas.openxmlformats.org/officeDocument/2006/relationships/image" Target="../media/image695.png"/><Relationship Id="rId10" Type="http://schemas.openxmlformats.org/officeDocument/2006/relationships/image" Target="../media/image699.png"/><Relationship Id="rId4" Type="http://schemas.openxmlformats.org/officeDocument/2006/relationships/image" Target="../media/image694.png"/><Relationship Id="rId9" Type="http://schemas.openxmlformats.org/officeDocument/2006/relationships/image" Target="../media/image698.png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4.png"/><Relationship Id="rId3" Type="http://schemas.openxmlformats.org/officeDocument/2006/relationships/image" Target="../media/image1.wmf"/><Relationship Id="rId7" Type="http://schemas.openxmlformats.org/officeDocument/2006/relationships/image" Target="../media/image703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1.png"/><Relationship Id="rId5" Type="http://schemas.openxmlformats.org/officeDocument/2006/relationships/image" Target="../media/image702.png"/><Relationship Id="rId10" Type="http://schemas.openxmlformats.org/officeDocument/2006/relationships/image" Target="../media/image706.png"/><Relationship Id="rId4" Type="http://schemas.openxmlformats.org/officeDocument/2006/relationships/image" Target="../media/image701.png"/><Relationship Id="rId9" Type="http://schemas.openxmlformats.org/officeDocument/2006/relationships/image" Target="../media/image70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63.wmf"/><Relationship Id="rId3" Type="http://schemas.openxmlformats.org/officeDocument/2006/relationships/image" Target="../media/image1.wmf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65.wmf"/><Relationship Id="rId2" Type="http://schemas.openxmlformats.org/officeDocument/2006/relationships/notesSlide" Target="../notesSlides/notesSlide12.xml"/><Relationship Id="rId16" Type="http://schemas.openxmlformats.org/officeDocument/2006/relationships/oleObject" Target="../embeddings/oleObject6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62.bin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1.png"/><Relationship Id="rId3" Type="http://schemas.openxmlformats.org/officeDocument/2006/relationships/image" Target="../media/image1.wmf"/><Relationship Id="rId7" Type="http://schemas.openxmlformats.org/officeDocument/2006/relationships/image" Target="../media/image710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9.png"/><Relationship Id="rId5" Type="http://schemas.openxmlformats.org/officeDocument/2006/relationships/image" Target="../media/image708.png"/><Relationship Id="rId4" Type="http://schemas.openxmlformats.org/officeDocument/2006/relationships/image" Target="../media/image707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715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4.png"/><Relationship Id="rId5" Type="http://schemas.openxmlformats.org/officeDocument/2006/relationships/image" Target="../media/image713.png"/><Relationship Id="rId4" Type="http://schemas.openxmlformats.org/officeDocument/2006/relationships/image" Target="../media/image712.pn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2.png"/><Relationship Id="rId3" Type="http://schemas.openxmlformats.org/officeDocument/2006/relationships/image" Target="../media/image1.wmf"/><Relationship Id="rId7" Type="http://schemas.openxmlformats.org/officeDocument/2006/relationships/image" Target="../media/image718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4.png"/><Relationship Id="rId5" Type="http://schemas.openxmlformats.org/officeDocument/2006/relationships/image" Target="../media/image717.png"/><Relationship Id="rId4" Type="http://schemas.openxmlformats.org/officeDocument/2006/relationships/image" Target="../media/image716.png"/><Relationship Id="rId9" Type="http://schemas.openxmlformats.org/officeDocument/2006/relationships/image" Target="../media/image719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9.bin"/><Relationship Id="rId13" Type="http://schemas.openxmlformats.org/officeDocument/2006/relationships/image" Target="../media/image724.wmf"/><Relationship Id="rId3" Type="http://schemas.openxmlformats.org/officeDocument/2006/relationships/image" Target="../media/image1.wmf"/><Relationship Id="rId7" Type="http://schemas.openxmlformats.org/officeDocument/2006/relationships/image" Target="../media/image721.wmf"/><Relationship Id="rId12" Type="http://schemas.openxmlformats.org/officeDocument/2006/relationships/oleObject" Target="../embeddings/oleObject401.bin"/><Relationship Id="rId17" Type="http://schemas.openxmlformats.org/officeDocument/2006/relationships/image" Target="../media/image726.wmf"/><Relationship Id="rId2" Type="http://schemas.openxmlformats.org/officeDocument/2006/relationships/notesSlide" Target="../notesSlides/notesSlide134.xml"/><Relationship Id="rId16" Type="http://schemas.openxmlformats.org/officeDocument/2006/relationships/oleObject" Target="../embeddings/oleObject40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98.bin"/><Relationship Id="rId11" Type="http://schemas.openxmlformats.org/officeDocument/2006/relationships/image" Target="../media/image723.wmf"/><Relationship Id="rId5" Type="http://schemas.openxmlformats.org/officeDocument/2006/relationships/image" Target="../media/image720.wmf"/><Relationship Id="rId15" Type="http://schemas.openxmlformats.org/officeDocument/2006/relationships/image" Target="../media/image725.wmf"/><Relationship Id="rId10" Type="http://schemas.openxmlformats.org/officeDocument/2006/relationships/oleObject" Target="../embeddings/oleObject400.bin"/><Relationship Id="rId4" Type="http://schemas.openxmlformats.org/officeDocument/2006/relationships/oleObject" Target="../embeddings/oleObject397.bin"/><Relationship Id="rId9" Type="http://schemas.openxmlformats.org/officeDocument/2006/relationships/image" Target="../media/image722.wmf"/><Relationship Id="rId14" Type="http://schemas.openxmlformats.org/officeDocument/2006/relationships/oleObject" Target="../embeddings/oleObject402.bin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6.bin"/><Relationship Id="rId13" Type="http://schemas.openxmlformats.org/officeDocument/2006/relationships/image" Target="../media/image731.wmf"/><Relationship Id="rId3" Type="http://schemas.openxmlformats.org/officeDocument/2006/relationships/image" Target="../media/image1.wmf"/><Relationship Id="rId7" Type="http://schemas.openxmlformats.org/officeDocument/2006/relationships/image" Target="../media/image728.wmf"/><Relationship Id="rId12" Type="http://schemas.openxmlformats.org/officeDocument/2006/relationships/oleObject" Target="../embeddings/oleObject408.bin"/><Relationship Id="rId17" Type="http://schemas.openxmlformats.org/officeDocument/2006/relationships/image" Target="../media/image733.wmf"/><Relationship Id="rId2" Type="http://schemas.openxmlformats.org/officeDocument/2006/relationships/notesSlide" Target="../notesSlides/notesSlide135.xml"/><Relationship Id="rId16" Type="http://schemas.openxmlformats.org/officeDocument/2006/relationships/oleObject" Target="../embeddings/oleObject41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05.bin"/><Relationship Id="rId11" Type="http://schemas.openxmlformats.org/officeDocument/2006/relationships/image" Target="../media/image730.wmf"/><Relationship Id="rId5" Type="http://schemas.openxmlformats.org/officeDocument/2006/relationships/image" Target="../media/image727.wmf"/><Relationship Id="rId15" Type="http://schemas.openxmlformats.org/officeDocument/2006/relationships/image" Target="../media/image732.wmf"/><Relationship Id="rId10" Type="http://schemas.openxmlformats.org/officeDocument/2006/relationships/oleObject" Target="../embeddings/oleObject407.bin"/><Relationship Id="rId4" Type="http://schemas.openxmlformats.org/officeDocument/2006/relationships/oleObject" Target="../embeddings/oleObject404.bin"/><Relationship Id="rId9" Type="http://schemas.openxmlformats.org/officeDocument/2006/relationships/image" Target="../media/image729.wmf"/><Relationship Id="rId14" Type="http://schemas.openxmlformats.org/officeDocument/2006/relationships/oleObject" Target="../embeddings/oleObject409.bin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3.bin"/><Relationship Id="rId13" Type="http://schemas.openxmlformats.org/officeDocument/2006/relationships/image" Target="../media/image738.wmf"/><Relationship Id="rId18" Type="http://schemas.openxmlformats.org/officeDocument/2006/relationships/oleObject" Target="../embeddings/oleObject418.bin"/><Relationship Id="rId3" Type="http://schemas.openxmlformats.org/officeDocument/2006/relationships/image" Target="../media/image1.wmf"/><Relationship Id="rId7" Type="http://schemas.openxmlformats.org/officeDocument/2006/relationships/image" Target="../media/image735.wmf"/><Relationship Id="rId12" Type="http://schemas.openxmlformats.org/officeDocument/2006/relationships/oleObject" Target="../embeddings/oleObject415.bin"/><Relationship Id="rId17" Type="http://schemas.openxmlformats.org/officeDocument/2006/relationships/image" Target="../media/image740.wmf"/><Relationship Id="rId2" Type="http://schemas.openxmlformats.org/officeDocument/2006/relationships/notesSlide" Target="../notesSlides/notesSlide136.xml"/><Relationship Id="rId16" Type="http://schemas.openxmlformats.org/officeDocument/2006/relationships/oleObject" Target="../embeddings/oleObject41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12.bin"/><Relationship Id="rId11" Type="http://schemas.openxmlformats.org/officeDocument/2006/relationships/image" Target="../media/image737.wmf"/><Relationship Id="rId5" Type="http://schemas.openxmlformats.org/officeDocument/2006/relationships/image" Target="../media/image734.wmf"/><Relationship Id="rId15" Type="http://schemas.openxmlformats.org/officeDocument/2006/relationships/image" Target="../media/image739.wmf"/><Relationship Id="rId10" Type="http://schemas.openxmlformats.org/officeDocument/2006/relationships/oleObject" Target="../embeddings/oleObject414.bin"/><Relationship Id="rId19" Type="http://schemas.openxmlformats.org/officeDocument/2006/relationships/image" Target="../media/image741.wmf"/><Relationship Id="rId4" Type="http://schemas.openxmlformats.org/officeDocument/2006/relationships/oleObject" Target="../embeddings/oleObject411.bin"/><Relationship Id="rId9" Type="http://schemas.openxmlformats.org/officeDocument/2006/relationships/image" Target="../media/image736.wmf"/><Relationship Id="rId14" Type="http://schemas.openxmlformats.org/officeDocument/2006/relationships/oleObject" Target="../embeddings/oleObject416.bin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1.bin"/><Relationship Id="rId13" Type="http://schemas.openxmlformats.org/officeDocument/2006/relationships/image" Target="../media/image746.wmf"/><Relationship Id="rId18" Type="http://schemas.openxmlformats.org/officeDocument/2006/relationships/oleObject" Target="../embeddings/oleObject426.bin"/><Relationship Id="rId3" Type="http://schemas.openxmlformats.org/officeDocument/2006/relationships/image" Target="../media/image1.wmf"/><Relationship Id="rId21" Type="http://schemas.openxmlformats.org/officeDocument/2006/relationships/image" Target="../media/image750.wmf"/><Relationship Id="rId7" Type="http://schemas.openxmlformats.org/officeDocument/2006/relationships/image" Target="../media/image743.wmf"/><Relationship Id="rId12" Type="http://schemas.openxmlformats.org/officeDocument/2006/relationships/oleObject" Target="../embeddings/oleObject423.bin"/><Relationship Id="rId17" Type="http://schemas.openxmlformats.org/officeDocument/2006/relationships/image" Target="../media/image748.wmf"/><Relationship Id="rId2" Type="http://schemas.openxmlformats.org/officeDocument/2006/relationships/notesSlide" Target="../notesSlides/notesSlide137.xml"/><Relationship Id="rId16" Type="http://schemas.openxmlformats.org/officeDocument/2006/relationships/oleObject" Target="../embeddings/oleObject425.bin"/><Relationship Id="rId20" Type="http://schemas.openxmlformats.org/officeDocument/2006/relationships/oleObject" Target="../embeddings/oleObject42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20.bin"/><Relationship Id="rId11" Type="http://schemas.openxmlformats.org/officeDocument/2006/relationships/image" Target="../media/image745.wmf"/><Relationship Id="rId5" Type="http://schemas.openxmlformats.org/officeDocument/2006/relationships/image" Target="../media/image742.wmf"/><Relationship Id="rId15" Type="http://schemas.openxmlformats.org/officeDocument/2006/relationships/image" Target="../media/image747.wmf"/><Relationship Id="rId23" Type="http://schemas.openxmlformats.org/officeDocument/2006/relationships/image" Target="../media/image751.wmf"/><Relationship Id="rId10" Type="http://schemas.openxmlformats.org/officeDocument/2006/relationships/oleObject" Target="../embeddings/oleObject422.bin"/><Relationship Id="rId19" Type="http://schemas.openxmlformats.org/officeDocument/2006/relationships/image" Target="../media/image749.wmf"/><Relationship Id="rId4" Type="http://schemas.openxmlformats.org/officeDocument/2006/relationships/oleObject" Target="../embeddings/oleObject419.bin"/><Relationship Id="rId9" Type="http://schemas.openxmlformats.org/officeDocument/2006/relationships/image" Target="../media/image744.wmf"/><Relationship Id="rId14" Type="http://schemas.openxmlformats.org/officeDocument/2006/relationships/oleObject" Target="../embeddings/oleObject424.bin"/><Relationship Id="rId22" Type="http://schemas.openxmlformats.org/officeDocument/2006/relationships/oleObject" Target="../embeddings/oleObject428.bin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1.bin"/><Relationship Id="rId13" Type="http://schemas.openxmlformats.org/officeDocument/2006/relationships/image" Target="../media/image756.wmf"/><Relationship Id="rId18" Type="http://schemas.openxmlformats.org/officeDocument/2006/relationships/oleObject" Target="../embeddings/oleObject436.bin"/><Relationship Id="rId3" Type="http://schemas.openxmlformats.org/officeDocument/2006/relationships/image" Target="../media/image1.wmf"/><Relationship Id="rId21" Type="http://schemas.openxmlformats.org/officeDocument/2006/relationships/image" Target="../media/image760.wmf"/><Relationship Id="rId7" Type="http://schemas.openxmlformats.org/officeDocument/2006/relationships/image" Target="../media/image753.wmf"/><Relationship Id="rId12" Type="http://schemas.openxmlformats.org/officeDocument/2006/relationships/oleObject" Target="../embeddings/oleObject433.bin"/><Relationship Id="rId17" Type="http://schemas.openxmlformats.org/officeDocument/2006/relationships/image" Target="../media/image758.wmf"/><Relationship Id="rId2" Type="http://schemas.openxmlformats.org/officeDocument/2006/relationships/notesSlide" Target="../notesSlides/notesSlide138.xml"/><Relationship Id="rId16" Type="http://schemas.openxmlformats.org/officeDocument/2006/relationships/oleObject" Target="../embeddings/oleObject435.bin"/><Relationship Id="rId20" Type="http://schemas.openxmlformats.org/officeDocument/2006/relationships/oleObject" Target="../embeddings/oleObject43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30.bin"/><Relationship Id="rId11" Type="http://schemas.openxmlformats.org/officeDocument/2006/relationships/image" Target="../media/image755.wmf"/><Relationship Id="rId5" Type="http://schemas.openxmlformats.org/officeDocument/2006/relationships/image" Target="../media/image752.wmf"/><Relationship Id="rId15" Type="http://schemas.openxmlformats.org/officeDocument/2006/relationships/image" Target="../media/image757.wmf"/><Relationship Id="rId10" Type="http://schemas.openxmlformats.org/officeDocument/2006/relationships/oleObject" Target="../embeddings/oleObject432.bin"/><Relationship Id="rId19" Type="http://schemas.openxmlformats.org/officeDocument/2006/relationships/image" Target="../media/image759.wmf"/><Relationship Id="rId4" Type="http://schemas.openxmlformats.org/officeDocument/2006/relationships/oleObject" Target="../embeddings/oleObject429.bin"/><Relationship Id="rId9" Type="http://schemas.openxmlformats.org/officeDocument/2006/relationships/image" Target="../media/image754.wmf"/><Relationship Id="rId14" Type="http://schemas.openxmlformats.org/officeDocument/2006/relationships/oleObject" Target="../embeddings/oleObject43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13" Type="http://schemas.openxmlformats.org/officeDocument/2006/relationships/image" Target="../media/image70.wmf"/><Relationship Id="rId3" Type="http://schemas.openxmlformats.org/officeDocument/2006/relationships/image" Target="../media/image1.wmf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68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5" Type="http://schemas.openxmlformats.org/officeDocument/2006/relationships/image" Target="../media/image71.wmf"/><Relationship Id="rId10" Type="http://schemas.openxmlformats.org/officeDocument/2006/relationships/oleObject" Target="../embeddings/oleObject67.bin"/><Relationship Id="rId4" Type="http://schemas.openxmlformats.org/officeDocument/2006/relationships/oleObject" Target="../embeddings/oleObject64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69.bin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0.bin"/><Relationship Id="rId13" Type="http://schemas.openxmlformats.org/officeDocument/2006/relationships/image" Target="../media/image765.wmf"/><Relationship Id="rId18" Type="http://schemas.openxmlformats.org/officeDocument/2006/relationships/oleObject" Target="../embeddings/oleObject445.bin"/><Relationship Id="rId3" Type="http://schemas.openxmlformats.org/officeDocument/2006/relationships/image" Target="../media/image1.wmf"/><Relationship Id="rId21" Type="http://schemas.openxmlformats.org/officeDocument/2006/relationships/image" Target="../media/image769.wmf"/><Relationship Id="rId7" Type="http://schemas.openxmlformats.org/officeDocument/2006/relationships/image" Target="../media/image762.wmf"/><Relationship Id="rId12" Type="http://schemas.openxmlformats.org/officeDocument/2006/relationships/oleObject" Target="../embeddings/oleObject442.bin"/><Relationship Id="rId17" Type="http://schemas.openxmlformats.org/officeDocument/2006/relationships/image" Target="../media/image767.wmf"/><Relationship Id="rId25" Type="http://schemas.openxmlformats.org/officeDocument/2006/relationships/image" Target="../media/image771.wmf"/><Relationship Id="rId2" Type="http://schemas.openxmlformats.org/officeDocument/2006/relationships/notesSlide" Target="../notesSlides/notesSlide139.xml"/><Relationship Id="rId16" Type="http://schemas.openxmlformats.org/officeDocument/2006/relationships/oleObject" Target="../embeddings/oleObject444.bin"/><Relationship Id="rId20" Type="http://schemas.openxmlformats.org/officeDocument/2006/relationships/oleObject" Target="../embeddings/oleObject44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39.bin"/><Relationship Id="rId11" Type="http://schemas.openxmlformats.org/officeDocument/2006/relationships/image" Target="../media/image764.wmf"/><Relationship Id="rId24" Type="http://schemas.openxmlformats.org/officeDocument/2006/relationships/oleObject" Target="../embeddings/oleObject448.bin"/><Relationship Id="rId5" Type="http://schemas.openxmlformats.org/officeDocument/2006/relationships/image" Target="../media/image761.wmf"/><Relationship Id="rId15" Type="http://schemas.openxmlformats.org/officeDocument/2006/relationships/image" Target="../media/image766.wmf"/><Relationship Id="rId23" Type="http://schemas.openxmlformats.org/officeDocument/2006/relationships/image" Target="../media/image770.wmf"/><Relationship Id="rId10" Type="http://schemas.openxmlformats.org/officeDocument/2006/relationships/oleObject" Target="../embeddings/oleObject441.bin"/><Relationship Id="rId19" Type="http://schemas.openxmlformats.org/officeDocument/2006/relationships/image" Target="../media/image768.wmf"/><Relationship Id="rId4" Type="http://schemas.openxmlformats.org/officeDocument/2006/relationships/oleObject" Target="../embeddings/oleObject438.bin"/><Relationship Id="rId9" Type="http://schemas.openxmlformats.org/officeDocument/2006/relationships/image" Target="../media/image763.wmf"/><Relationship Id="rId14" Type="http://schemas.openxmlformats.org/officeDocument/2006/relationships/oleObject" Target="../embeddings/oleObject443.bin"/><Relationship Id="rId22" Type="http://schemas.openxmlformats.org/officeDocument/2006/relationships/oleObject" Target="../embeddings/oleObject447.bin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1.bin"/><Relationship Id="rId13" Type="http://schemas.openxmlformats.org/officeDocument/2006/relationships/image" Target="../media/image776.wmf"/><Relationship Id="rId18" Type="http://schemas.openxmlformats.org/officeDocument/2006/relationships/oleObject" Target="../embeddings/oleObject456.bin"/><Relationship Id="rId3" Type="http://schemas.openxmlformats.org/officeDocument/2006/relationships/image" Target="../media/image1.wmf"/><Relationship Id="rId21" Type="http://schemas.openxmlformats.org/officeDocument/2006/relationships/image" Target="../media/image780.wmf"/><Relationship Id="rId7" Type="http://schemas.openxmlformats.org/officeDocument/2006/relationships/image" Target="../media/image773.wmf"/><Relationship Id="rId12" Type="http://schemas.openxmlformats.org/officeDocument/2006/relationships/oleObject" Target="../embeddings/oleObject453.bin"/><Relationship Id="rId17" Type="http://schemas.openxmlformats.org/officeDocument/2006/relationships/image" Target="../media/image778.wmf"/><Relationship Id="rId2" Type="http://schemas.openxmlformats.org/officeDocument/2006/relationships/notesSlide" Target="../notesSlides/notesSlide140.xml"/><Relationship Id="rId16" Type="http://schemas.openxmlformats.org/officeDocument/2006/relationships/oleObject" Target="../embeddings/oleObject455.bin"/><Relationship Id="rId20" Type="http://schemas.openxmlformats.org/officeDocument/2006/relationships/oleObject" Target="../embeddings/oleObject45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50.bin"/><Relationship Id="rId11" Type="http://schemas.openxmlformats.org/officeDocument/2006/relationships/image" Target="../media/image775.wmf"/><Relationship Id="rId5" Type="http://schemas.openxmlformats.org/officeDocument/2006/relationships/image" Target="../media/image772.wmf"/><Relationship Id="rId15" Type="http://schemas.openxmlformats.org/officeDocument/2006/relationships/image" Target="../media/image777.wmf"/><Relationship Id="rId23" Type="http://schemas.openxmlformats.org/officeDocument/2006/relationships/image" Target="../media/image781.wmf"/><Relationship Id="rId10" Type="http://schemas.openxmlformats.org/officeDocument/2006/relationships/oleObject" Target="../embeddings/oleObject452.bin"/><Relationship Id="rId19" Type="http://schemas.openxmlformats.org/officeDocument/2006/relationships/image" Target="../media/image779.wmf"/><Relationship Id="rId4" Type="http://schemas.openxmlformats.org/officeDocument/2006/relationships/oleObject" Target="../embeddings/oleObject449.bin"/><Relationship Id="rId9" Type="http://schemas.openxmlformats.org/officeDocument/2006/relationships/image" Target="../media/image774.wmf"/><Relationship Id="rId14" Type="http://schemas.openxmlformats.org/officeDocument/2006/relationships/oleObject" Target="../embeddings/oleObject454.bin"/><Relationship Id="rId22" Type="http://schemas.openxmlformats.org/officeDocument/2006/relationships/oleObject" Target="../embeddings/oleObject458.bin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1.bin"/><Relationship Id="rId13" Type="http://schemas.openxmlformats.org/officeDocument/2006/relationships/image" Target="../media/image786.wmf"/><Relationship Id="rId18" Type="http://schemas.openxmlformats.org/officeDocument/2006/relationships/oleObject" Target="../embeddings/oleObject466.bin"/><Relationship Id="rId3" Type="http://schemas.openxmlformats.org/officeDocument/2006/relationships/image" Target="../media/image1.wmf"/><Relationship Id="rId7" Type="http://schemas.openxmlformats.org/officeDocument/2006/relationships/image" Target="../media/image783.wmf"/><Relationship Id="rId12" Type="http://schemas.openxmlformats.org/officeDocument/2006/relationships/oleObject" Target="../embeddings/oleObject463.bin"/><Relationship Id="rId17" Type="http://schemas.openxmlformats.org/officeDocument/2006/relationships/image" Target="../media/image788.wmf"/><Relationship Id="rId2" Type="http://schemas.openxmlformats.org/officeDocument/2006/relationships/notesSlide" Target="../notesSlides/notesSlide142.xml"/><Relationship Id="rId16" Type="http://schemas.openxmlformats.org/officeDocument/2006/relationships/oleObject" Target="../embeddings/oleObject46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60.bin"/><Relationship Id="rId11" Type="http://schemas.openxmlformats.org/officeDocument/2006/relationships/image" Target="../media/image785.wmf"/><Relationship Id="rId5" Type="http://schemas.openxmlformats.org/officeDocument/2006/relationships/image" Target="../media/image782.wmf"/><Relationship Id="rId15" Type="http://schemas.openxmlformats.org/officeDocument/2006/relationships/image" Target="../media/image787.wmf"/><Relationship Id="rId10" Type="http://schemas.openxmlformats.org/officeDocument/2006/relationships/oleObject" Target="../embeddings/oleObject462.bin"/><Relationship Id="rId19" Type="http://schemas.openxmlformats.org/officeDocument/2006/relationships/image" Target="../media/image789.wmf"/><Relationship Id="rId4" Type="http://schemas.openxmlformats.org/officeDocument/2006/relationships/oleObject" Target="../embeddings/oleObject459.bin"/><Relationship Id="rId9" Type="http://schemas.openxmlformats.org/officeDocument/2006/relationships/image" Target="../media/image784.wmf"/><Relationship Id="rId14" Type="http://schemas.openxmlformats.org/officeDocument/2006/relationships/oleObject" Target="../embeddings/oleObject464.bin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9.bin"/><Relationship Id="rId13" Type="http://schemas.openxmlformats.org/officeDocument/2006/relationships/image" Target="../media/image794.wmf"/><Relationship Id="rId18" Type="http://schemas.openxmlformats.org/officeDocument/2006/relationships/oleObject" Target="../embeddings/oleObject474.bin"/><Relationship Id="rId3" Type="http://schemas.openxmlformats.org/officeDocument/2006/relationships/image" Target="../media/image1.wmf"/><Relationship Id="rId21" Type="http://schemas.openxmlformats.org/officeDocument/2006/relationships/image" Target="../media/image798.wmf"/><Relationship Id="rId7" Type="http://schemas.openxmlformats.org/officeDocument/2006/relationships/image" Target="../media/image791.wmf"/><Relationship Id="rId12" Type="http://schemas.openxmlformats.org/officeDocument/2006/relationships/oleObject" Target="../embeddings/oleObject471.bin"/><Relationship Id="rId17" Type="http://schemas.openxmlformats.org/officeDocument/2006/relationships/image" Target="../media/image796.wmf"/><Relationship Id="rId2" Type="http://schemas.openxmlformats.org/officeDocument/2006/relationships/notesSlide" Target="../notesSlides/notesSlide143.xml"/><Relationship Id="rId16" Type="http://schemas.openxmlformats.org/officeDocument/2006/relationships/oleObject" Target="../embeddings/oleObject473.bin"/><Relationship Id="rId20" Type="http://schemas.openxmlformats.org/officeDocument/2006/relationships/oleObject" Target="../embeddings/oleObject47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68.bin"/><Relationship Id="rId11" Type="http://schemas.openxmlformats.org/officeDocument/2006/relationships/image" Target="../media/image793.wmf"/><Relationship Id="rId5" Type="http://schemas.openxmlformats.org/officeDocument/2006/relationships/image" Target="../media/image790.wmf"/><Relationship Id="rId15" Type="http://schemas.openxmlformats.org/officeDocument/2006/relationships/image" Target="../media/image795.wmf"/><Relationship Id="rId23" Type="http://schemas.openxmlformats.org/officeDocument/2006/relationships/image" Target="../media/image799.wmf"/><Relationship Id="rId10" Type="http://schemas.openxmlformats.org/officeDocument/2006/relationships/oleObject" Target="../embeddings/oleObject470.bin"/><Relationship Id="rId19" Type="http://schemas.openxmlformats.org/officeDocument/2006/relationships/image" Target="../media/image797.wmf"/><Relationship Id="rId4" Type="http://schemas.openxmlformats.org/officeDocument/2006/relationships/oleObject" Target="../embeddings/oleObject467.bin"/><Relationship Id="rId9" Type="http://schemas.openxmlformats.org/officeDocument/2006/relationships/image" Target="../media/image792.wmf"/><Relationship Id="rId14" Type="http://schemas.openxmlformats.org/officeDocument/2006/relationships/oleObject" Target="../embeddings/oleObject472.bin"/><Relationship Id="rId22" Type="http://schemas.openxmlformats.org/officeDocument/2006/relationships/oleObject" Target="../embeddings/oleObject476.bin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9.bin"/><Relationship Id="rId13" Type="http://schemas.openxmlformats.org/officeDocument/2006/relationships/image" Target="../media/image804.wmf"/><Relationship Id="rId18" Type="http://schemas.openxmlformats.org/officeDocument/2006/relationships/oleObject" Target="../embeddings/oleObject484.bin"/><Relationship Id="rId3" Type="http://schemas.openxmlformats.org/officeDocument/2006/relationships/image" Target="../media/image1.wmf"/><Relationship Id="rId21" Type="http://schemas.openxmlformats.org/officeDocument/2006/relationships/image" Target="../media/image808.wmf"/><Relationship Id="rId7" Type="http://schemas.openxmlformats.org/officeDocument/2006/relationships/image" Target="../media/image801.wmf"/><Relationship Id="rId12" Type="http://schemas.openxmlformats.org/officeDocument/2006/relationships/oleObject" Target="../embeddings/oleObject481.bin"/><Relationship Id="rId17" Type="http://schemas.openxmlformats.org/officeDocument/2006/relationships/image" Target="../media/image806.wmf"/><Relationship Id="rId25" Type="http://schemas.openxmlformats.org/officeDocument/2006/relationships/image" Target="../media/image810.wmf"/><Relationship Id="rId2" Type="http://schemas.openxmlformats.org/officeDocument/2006/relationships/notesSlide" Target="../notesSlides/notesSlide144.xml"/><Relationship Id="rId16" Type="http://schemas.openxmlformats.org/officeDocument/2006/relationships/oleObject" Target="../embeddings/oleObject483.bin"/><Relationship Id="rId20" Type="http://schemas.openxmlformats.org/officeDocument/2006/relationships/oleObject" Target="../embeddings/oleObject48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78.bin"/><Relationship Id="rId11" Type="http://schemas.openxmlformats.org/officeDocument/2006/relationships/image" Target="../media/image803.wmf"/><Relationship Id="rId24" Type="http://schemas.openxmlformats.org/officeDocument/2006/relationships/oleObject" Target="../embeddings/oleObject487.bin"/><Relationship Id="rId5" Type="http://schemas.openxmlformats.org/officeDocument/2006/relationships/image" Target="../media/image800.wmf"/><Relationship Id="rId15" Type="http://schemas.openxmlformats.org/officeDocument/2006/relationships/image" Target="../media/image805.wmf"/><Relationship Id="rId23" Type="http://schemas.openxmlformats.org/officeDocument/2006/relationships/image" Target="../media/image809.wmf"/><Relationship Id="rId10" Type="http://schemas.openxmlformats.org/officeDocument/2006/relationships/oleObject" Target="../embeddings/oleObject480.bin"/><Relationship Id="rId19" Type="http://schemas.openxmlformats.org/officeDocument/2006/relationships/image" Target="../media/image807.wmf"/><Relationship Id="rId4" Type="http://schemas.openxmlformats.org/officeDocument/2006/relationships/oleObject" Target="../embeddings/oleObject477.bin"/><Relationship Id="rId9" Type="http://schemas.openxmlformats.org/officeDocument/2006/relationships/image" Target="../media/image802.wmf"/><Relationship Id="rId14" Type="http://schemas.openxmlformats.org/officeDocument/2006/relationships/oleObject" Target="../embeddings/oleObject482.bin"/><Relationship Id="rId22" Type="http://schemas.openxmlformats.org/officeDocument/2006/relationships/oleObject" Target="../embeddings/oleObject486.bin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0.bin"/><Relationship Id="rId13" Type="http://schemas.openxmlformats.org/officeDocument/2006/relationships/image" Target="../media/image815.wmf"/><Relationship Id="rId18" Type="http://schemas.openxmlformats.org/officeDocument/2006/relationships/oleObject" Target="../embeddings/oleObject495.bin"/><Relationship Id="rId3" Type="http://schemas.openxmlformats.org/officeDocument/2006/relationships/image" Target="../media/image1.wmf"/><Relationship Id="rId7" Type="http://schemas.openxmlformats.org/officeDocument/2006/relationships/image" Target="../media/image812.wmf"/><Relationship Id="rId12" Type="http://schemas.openxmlformats.org/officeDocument/2006/relationships/oleObject" Target="../embeddings/oleObject492.bin"/><Relationship Id="rId17" Type="http://schemas.openxmlformats.org/officeDocument/2006/relationships/image" Target="../media/image817.wmf"/><Relationship Id="rId2" Type="http://schemas.openxmlformats.org/officeDocument/2006/relationships/notesSlide" Target="../notesSlides/notesSlide145.xml"/><Relationship Id="rId16" Type="http://schemas.openxmlformats.org/officeDocument/2006/relationships/oleObject" Target="../embeddings/oleObject49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89.bin"/><Relationship Id="rId11" Type="http://schemas.openxmlformats.org/officeDocument/2006/relationships/image" Target="../media/image814.wmf"/><Relationship Id="rId5" Type="http://schemas.openxmlformats.org/officeDocument/2006/relationships/image" Target="../media/image811.wmf"/><Relationship Id="rId15" Type="http://schemas.openxmlformats.org/officeDocument/2006/relationships/image" Target="../media/image816.wmf"/><Relationship Id="rId10" Type="http://schemas.openxmlformats.org/officeDocument/2006/relationships/oleObject" Target="../embeddings/oleObject491.bin"/><Relationship Id="rId19" Type="http://schemas.openxmlformats.org/officeDocument/2006/relationships/image" Target="../media/image818.wmf"/><Relationship Id="rId4" Type="http://schemas.openxmlformats.org/officeDocument/2006/relationships/oleObject" Target="../embeddings/oleObject488.bin"/><Relationship Id="rId9" Type="http://schemas.openxmlformats.org/officeDocument/2006/relationships/image" Target="../media/image813.wmf"/><Relationship Id="rId14" Type="http://schemas.openxmlformats.org/officeDocument/2006/relationships/oleObject" Target="../embeddings/oleObject493.bin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820.wmf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97.bin"/><Relationship Id="rId5" Type="http://schemas.openxmlformats.org/officeDocument/2006/relationships/image" Target="../media/image819.wmf"/><Relationship Id="rId4" Type="http://schemas.openxmlformats.org/officeDocument/2006/relationships/oleObject" Target="../embeddings/oleObject496.bin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0.bin"/><Relationship Id="rId13" Type="http://schemas.openxmlformats.org/officeDocument/2006/relationships/image" Target="../media/image825.wmf"/><Relationship Id="rId3" Type="http://schemas.openxmlformats.org/officeDocument/2006/relationships/image" Target="../media/image1.wmf"/><Relationship Id="rId7" Type="http://schemas.openxmlformats.org/officeDocument/2006/relationships/image" Target="../media/image822.wmf"/><Relationship Id="rId12" Type="http://schemas.openxmlformats.org/officeDocument/2006/relationships/oleObject" Target="../embeddings/oleObject502.bin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99.bin"/><Relationship Id="rId11" Type="http://schemas.openxmlformats.org/officeDocument/2006/relationships/image" Target="../media/image824.wmf"/><Relationship Id="rId5" Type="http://schemas.openxmlformats.org/officeDocument/2006/relationships/image" Target="../media/image821.wmf"/><Relationship Id="rId15" Type="http://schemas.openxmlformats.org/officeDocument/2006/relationships/image" Target="../media/image826.wmf"/><Relationship Id="rId10" Type="http://schemas.openxmlformats.org/officeDocument/2006/relationships/oleObject" Target="../embeddings/oleObject501.bin"/><Relationship Id="rId4" Type="http://schemas.openxmlformats.org/officeDocument/2006/relationships/oleObject" Target="../embeddings/oleObject498.bin"/><Relationship Id="rId9" Type="http://schemas.openxmlformats.org/officeDocument/2006/relationships/image" Target="../media/image823.wmf"/><Relationship Id="rId14" Type="http://schemas.openxmlformats.org/officeDocument/2006/relationships/oleObject" Target="../embeddings/oleObject50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73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7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78.wmf"/><Relationship Id="rId18" Type="http://schemas.openxmlformats.org/officeDocument/2006/relationships/oleObject" Target="../embeddings/oleObject79.bin"/><Relationship Id="rId26" Type="http://schemas.openxmlformats.org/officeDocument/2006/relationships/oleObject" Target="../embeddings/oleObject83.bin"/><Relationship Id="rId3" Type="http://schemas.openxmlformats.org/officeDocument/2006/relationships/image" Target="../media/image1.wmf"/><Relationship Id="rId21" Type="http://schemas.openxmlformats.org/officeDocument/2006/relationships/image" Target="../media/image82.wmf"/><Relationship Id="rId7" Type="http://schemas.openxmlformats.org/officeDocument/2006/relationships/image" Target="../media/image75.wmf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80.wmf"/><Relationship Id="rId25" Type="http://schemas.openxmlformats.org/officeDocument/2006/relationships/image" Target="../media/image84.wmf"/><Relationship Id="rId2" Type="http://schemas.openxmlformats.org/officeDocument/2006/relationships/notesSlide" Target="../notesSlides/notesSlide15.xml"/><Relationship Id="rId16" Type="http://schemas.openxmlformats.org/officeDocument/2006/relationships/oleObject" Target="../embeddings/oleObject78.bin"/><Relationship Id="rId20" Type="http://schemas.openxmlformats.org/officeDocument/2006/relationships/oleObject" Target="../embeddings/oleObject8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77.wmf"/><Relationship Id="rId24" Type="http://schemas.openxmlformats.org/officeDocument/2006/relationships/oleObject" Target="../embeddings/oleObject82.bin"/><Relationship Id="rId5" Type="http://schemas.openxmlformats.org/officeDocument/2006/relationships/image" Target="../media/image74.wmf"/><Relationship Id="rId15" Type="http://schemas.openxmlformats.org/officeDocument/2006/relationships/image" Target="../media/image79.wmf"/><Relationship Id="rId23" Type="http://schemas.openxmlformats.org/officeDocument/2006/relationships/image" Target="../media/image83.wmf"/><Relationship Id="rId10" Type="http://schemas.openxmlformats.org/officeDocument/2006/relationships/oleObject" Target="../embeddings/oleObject75.bin"/><Relationship Id="rId19" Type="http://schemas.openxmlformats.org/officeDocument/2006/relationships/image" Target="../media/image81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76.wmf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1.bin"/><Relationship Id="rId27" Type="http://schemas.openxmlformats.org/officeDocument/2006/relationships/image" Target="../media/image8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90.wmf"/><Relationship Id="rId3" Type="http://schemas.openxmlformats.org/officeDocument/2006/relationships/image" Target="../media/image1.wmf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88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89.wmf"/><Relationship Id="rId5" Type="http://schemas.openxmlformats.org/officeDocument/2006/relationships/image" Target="../media/image86.wmf"/><Relationship Id="rId10" Type="http://schemas.openxmlformats.org/officeDocument/2006/relationships/oleObject" Target="../embeddings/oleObject87.bin"/><Relationship Id="rId4" Type="http://schemas.openxmlformats.org/officeDocument/2006/relationships/oleObject" Target="../embeddings/oleObject84.bin"/><Relationship Id="rId9" Type="http://schemas.openxmlformats.org/officeDocument/2006/relationships/image" Target="../media/image88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1.wmf"/><Relationship Id="rId7" Type="http://schemas.openxmlformats.org/officeDocument/2006/relationships/image" Target="../media/image92.wmf"/><Relationship Id="rId12" Type="http://schemas.openxmlformats.org/officeDocument/2006/relationships/image" Target="../media/image95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90.bin"/><Relationship Id="rId11" Type="http://schemas.openxmlformats.org/officeDocument/2006/relationships/oleObject" Target="../embeddings/oleObject92.bin"/><Relationship Id="rId5" Type="http://schemas.openxmlformats.org/officeDocument/2006/relationships/image" Target="../media/image91.wmf"/><Relationship Id="rId10" Type="http://schemas.openxmlformats.org/officeDocument/2006/relationships/image" Target="../media/image94.wmf"/><Relationship Id="rId4" Type="http://schemas.openxmlformats.org/officeDocument/2006/relationships/oleObject" Target="../embeddings/oleObject89.bin"/><Relationship Id="rId9" Type="http://schemas.openxmlformats.org/officeDocument/2006/relationships/oleObject" Target="../embeddings/oleObject9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3" Type="http://schemas.openxmlformats.org/officeDocument/2006/relationships/image" Target="../media/image1.wmf"/><Relationship Id="rId7" Type="http://schemas.openxmlformats.org/officeDocument/2006/relationships/image" Target="../media/image96.wmf"/><Relationship Id="rId12" Type="http://schemas.openxmlformats.org/officeDocument/2006/relationships/image" Target="../media/image9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93.bin"/><Relationship Id="rId11" Type="http://schemas.openxmlformats.org/officeDocument/2006/relationships/image" Target="../media/image98.wmf"/><Relationship Id="rId5" Type="http://schemas.openxmlformats.org/officeDocument/2006/relationships/image" Target="../media/image91.wmf"/><Relationship Id="rId10" Type="http://schemas.openxmlformats.org/officeDocument/2006/relationships/oleObject" Target="../embeddings/oleObject95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9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image" Target="../media/image104.wmf"/><Relationship Id="rId3" Type="http://schemas.openxmlformats.org/officeDocument/2006/relationships/image" Target="../media/image1.wmf"/><Relationship Id="rId7" Type="http://schemas.openxmlformats.org/officeDocument/2006/relationships/image" Target="../media/image101.wmf"/><Relationship Id="rId12" Type="http://schemas.openxmlformats.org/officeDocument/2006/relationships/oleObject" Target="../embeddings/oleObject100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97.bin"/><Relationship Id="rId11" Type="http://schemas.openxmlformats.org/officeDocument/2006/relationships/image" Target="../media/image103.wmf"/><Relationship Id="rId5" Type="http://schemas.openxmlformats.org/officeDocument/2006/relationships/image" Target="../media/image100.wmf"/><Relationship Id="rId10" Type="http://schemas.openxmlformats.org/officeDocument/2006/relationships/oleObject" Target="../embeddings/oleObject99.bin"/><Relationship Id="rId4" Type="http://schemas.openxmlformats.org/officeDocument/2006/relationships/oleObject" Target="../embeddings/oleObject96.bin"/><Relationship Id="rId9" Type="http://schemas.openxmlformats.org/officeDocument/2006/relationships/image" Target="../media/image102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13" Type="http://schemas.openxmlformats.org/officeDocument/2006/relationships/image" Target="../media/image109.wmf"/><Relationship Id="rId3" Type="http://schemas.openxmlformats.org/officeDocument/2006/relationships/image" Target="../media/image1.wmf"/><Relationship Id="rId7" Type="http://schemas.openxmlformats.org/officeDocument/2006/relationships/image" Target="../media/image106.wmf"/><Relationship Id="rId12" Type="http://schemas.openxmlformats.org/officeDocument/2006/relationships/oleObject" Target="../embeddings/oleObject105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02.bin"/><Relationship Id="rId11" Type="http://schemas.openxmlformats.org/officeDocument/2006/relationships/image" Target="../media/image108.wmf"/><Relationship Id="rId5" Type="http://schemas.openxmlformats.org/officeDocument/2006/relationships/image" Target="../media/image105.wmf"/><Relationship Id="rId15" Type="http://schemas.openxmlformats.org/officeDocument/2006/relationships/image" Target="../media/image110.wmf"/><Relationship Id="rId10" Type="http://schemas.openxmlformats.org/officeDocument/2006/relationships/oleObject" Target="../embeddings/oleObject104.bin"/><Relationship Id="rId4" Type="http://schemas.openxmlformats.org/officeDocument/2006/relationships/oleObject" Target="../embeddings/oleObject101.bin"/><Relationship Id="rId9" Type="http://schemas.openxmlformats.org/officeDocument/2006/relationships/image" Target="../media/image107.wmf"/><Relationship Id="rId14" Type="http://schemas.openxmlformats.org/officeDocument/2006/relationships/oleObject" Target="../embeddings/oleObject106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3" Type="http://schemas.openxmlformats.org/officeDocument/2006/relationships/image" Target="../media/image1.wmf"/><Relationship Id="rId7" Type="http://schemas.openxmlformats.org/officeDocument/2006/relationships/image" Target="../media/image112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114.wmf"/><Relationship Id="rId5" Type="http://schemas.openxmlformats.org/officeDocument/2006/relationships/image" Target="../media/image111.wmf"/><Relationship Id="rId10" Type="http://schemas.openxmlformats.org/officeDocument/2006/relationships/oleObject" Target="../embeddings/oleObject110.bin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11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png"/><Relationship Id="rId5" Type="http://schemas.openxmlformats.org/officeDocument/2006/relationships/image" Target="../media/image115.wmf"/><Relationship Id="rId4" Type="http://schemas.openxmlformats.org/officeDocument/2006/relationships/oleObject" Target="../embeddings/oleObject11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png"/><Relationship Id="rId5" Type="http://schemas.openxmlformats.org/officeDocument/2006/relationships/image" Target="../media/image117.wmf"/><Relationship Id="rId4" Type="http://schemas.openxmlformats.org/officeDocument/2006/relationships/oleObject" Target="../embeddings/oleObject112.bin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3.wmf"/><Relationship Id="rId18" Type="http://schemas.openxmlformats.org/officeDocument/2006/relationships/oleObject" Target="../embeddings/oleObject120.bin"/><Relationship Id="rId26" Type="http://schemas.openxmlformats.org/officeDocument/2006/relationships/oleObject" Target="../embeddings/oleObject124.bin"/><Relationship Id="rId3" Type="http://schemas.openxmlformats.org/officeDocument/2006/relationships/image" Target="../media/image1.wmf"/><Relationship Id="rId21" Type="http://schemas.openxmlformats.org/officeDocument/2006/relationships/image" Target="../media/image127.wmf"/><Relationship Id="rId34" Type="http://schemas.openxmlformats.org/officeDocument/2006/relationships/oleObject" Target="../embeddings/oleObject128.bin"/><Relationship Id="rId7" Type="http://schemas.openxmlformats.org/officeDocument/2006/relationships/image" Target="../media/image120.wmf"/><Relationship Id="rId12" Type="http://schemas.openxmlformats.org/officeDocument/2006/relationships/oleObject" Target="../embeddings/oleObject117.bin"/><Relationship Id="rId17" Type="http://schemas.openxmlformats.org/officeDocument/2006/relationships/image" Target="../media/image125.wmf"/><Relationship Id="rId25" Type="http://schemas.openxmlformats.org/officeDocument/2006/relationships/image" Target="../media/image129.wmf"/><Relationship Id="rId33" Type="http://schemas.openxmlformats.org/officeDocument/2006/relationships/image" Target="../media/image133.wmf"/><Relationship Id="rId2" Type="http://schemas.openxmlformats.org/officeDocument/2006/relationships/notesSlide" Target="../notesSlides/notesSlide24.xml"/><Relationship Id="rId16" Type="http://schemas.openxmlformats.org/officeDocument/2006/relationships/oleObject" Target="../embeddings/oleObject119.bin"/><Relationship Id="rId20" Type="http://schemas.openxmlformats.org/officeDocument/2006/relationships/oleObject" Target="../embeddings/oleObject121.bin"/><Relationship Id="rId29" Type="http://schemas.openxmlformats.org/officeDocument/2006/relationships/image" Target="../media/image131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14.bin"/><Relationship Id="rId11" Type="http://schemas.openxmlformats.org/officeDocument/2006/relationships/image" Target="../media/image122.wmf"/><Relationship Id="rId24" Type="http://schemas.openxmlformats.org/officeDocument/2006/relationships/oleObject" Target="../embeddings/oleObject123.bin"/><Relationship Id="rId32" Type="http://schemas.openxmlformats.org/officeDocument/2006/relationships/oleObject" Target="../embeddings/oleObject127.bin"/><Relationship Id="rId5" Type="http://schemas.openxmlformats.org/officeDocument/2006/relationships/image" Target="../media/image119.wmf"/><Relationship Id="rId15" Type="http://schemas.openxmlformats.org/officeDocument/2006/relationships/image" Target="../media/image124.wmf"/><Relationship Id="rId23" Type="http://schemas.openxmlformats.org/officeDocument/2006/relationships/image" Target="../media/image128.wmf"/><Relationship Id="rId28" Type="http://schemas.openxmlformats.org/officeDocument/2006/relationships/oleObject" Target="../embeddings/oleObject125.bin"/><Relationship Id="rId10" Type="http://schemas.openxmlformats.org/officeDocument/2006/relationships/oleObject" Target="../embeddings/oleObject116.bin"/><Relationship Id="rId19" Type="http://schemas.openxmlformats.org/officeDocument/2006/relationships/image" Target="../media/image126.wmf"/><Relationship Id="rId31" Type="http://schemas.openxmlformats.org/officeDocument/2006/relationships/image" Target="../media/image132.wmf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121.wmf"/><Relationship Id="rId14" Type="http://schemas.openxmlformats.org/officeDocument/2006/relationships/oleObject" Target="../embeddings/oleObject118.bin"/><Relationship Id="rId22" Type="http://schemas.openxmlformats.org/officeDocument/2006/relationships/oleObject" Target="../embeddings/oleObject122.bin"/><Relationship Id="rId27" Type="http://schemas.openxmlformats.org/officeDocument/2006/relationships/image" Target="../media/image130.wmf"/><Relationship Id="rId30" Type="http://schemas.openxmlformats.org/officeDocument/2006/relationships/oleObject" Target="../embeddings/oleObject126.bin"/><Relationship Id="rId35" Type="http://schemas.openxmlformats.org/officeDocument/2006/relationships/image" Target="../media/image134.wmf"/><Relationship Id="rId8" Type="http://schemas.openxmlformats.org/officeDocument/2006/relationships/oleObject" Target="../embeddings/oleObject1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136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30.bin"/><Relationship Id="rId5" Type="http://schemas.openxmlformats.org/officeDocument/2006/relationships/image" Target="../media/image135.wmf"/><Relationship Id="rId4" Type="http://schemas.openxmlformats.org/officeDocument/2006/relationships/oleObject" Target="../embeddings/oleObject129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image" Target="../media/image141.wmf"/><Relationship Id="rId18" Type="http://schemas.openxmlformats.org/officeDocument/2006/relationships/oleObject" Target="../embeddings/oleObject138.bin"/><Relationship Id="rId3" Type="http://schemas.openxmlformats.org/officeDocument/2006/relationships/image" Target="../media/image1.wmf"/><Relationship Id="rId21" Type="http://schemas.openxmlformats.org/officeDocument/2006/relationships/image" Target="../media/image145.wmf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135.bin"/><Relationship Id="rId17" Type="http://schemas.openxmlformats.org/officeDocument/2006/relationships/image" Target="../media/image143.wmf"/><Relationship Id="rId2" Type="http://schemas.openxmlformats.org/officeDocument/2006/relationships/notesSlide" Target="../notesSlides/notesSlide26.xml"/><Relationship Id="rId16" Type="http://schemas.openxmlformats.org/officeDocument/2006/relationships/oleObject" Target="../embeddings/oleObject137.bin"/><Relationship Id="rId20" Type="http://schemas.openxmlformats.org/officeDocument/2006/relationships/oleObject" Target="../embeddings/oleObject13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40.wmf"/><Relationship Id="rId5" Type="http://schemas.openxmlformats.org/officeDocument/2006/relationships/image" Target="../media/image137.wmf"/><Relationship Id="rId15" Type="http://schemas.openxmlformats.org/officeDocument/2006/relationships/image" Target="../media/image142.wmf"/><Relationship Id="rId10" Type="http://schemas.openxmlformats.org/officeDocument/2006/relationships/oleObject" Target="../embeddings/oleObject134.bin"/><Relationship Id="rId19" Type="http://schemas.openxmlformats.org/officeDocument/2006/relationships/image" Target="../media/image144.wmf"/><Relationship Id="rId4" Type="http://schemas.openxmlformats.org/officeDocument/2006/relationships/oleObject" Target="../embeddings/oleObject131.bin"/><Relationship Id="rId9" Type="http://schemas.openxmlformats.org/officeDocument/2006/relationships/image" Target="../media/image139.wmf"/><Relationship Id="rId14" Type="http://schemas.openxmlformats.org/officeDocument/2006/relationships/oleObject" Target="../embeddings/oleObject13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3" Type="http://schemas.openxmlformats.org/officeDocument/2006/relationships/image" Target="../media/image1.wmf"/><Relationship Id="rId7" Type="http://schemas.openxmlformats.org/officeDocument/2006/relationships/image" Target="../media/image147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41.bin"/><Relationship Id="rId11" Type="http://schemas.openxmlformats.org/officeDocument/2006/relationships/image" Target="../media/image149.wmf"/><Relationship Id="rId5" Type="http://schemas.openxmlformats.org/officeDocument/2006/relationships/image" Target="../media/image146.wmf"/><Relationship Id="rId10" Type="http://schemas.openxmlformats.org/officeDocument/2006/relationships/oleObject" Target="../embeddings/oleObject143.bin"/><Relationship Id="rId4" Type="http://schemas.openxmlformats.org/officeDocument/2006/relationships/oleObject" Target="../embeddings/oleObject140.bin"/><Relationship Id="rId9" Type="http://schemas.openxmlformats.org/officeDocument/2006/relationships/image" Target="../media/image148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6.bin"/><Relationship Id="rId3" Type="http://schemas.openxmlformats.org/officeDocument/2006/relationships/image" Target="../media/image1.wmf"/><Relationship Id="rId7" Type="http://schemas.openxmlformats.org/officeDocument/2006/relationships/image" Target="../media/image151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45.bin"/><Relationship Id="rId5" Type="http://schemas.openxmlformats.org/officeDocument/2006/relationships/image" Target="../media/image150.wmf"/><Relationship Id="rId4" Type="http://schemas.openxmlformats.org/officeDocument/2006/relationships/oleObject" Target="../embeddings/oleObject144.bin"/><Relationship Id="rId9" Type="http://schemas.openxmlformats.org/officeDocument/2006/relationships/image" Target="../media/image15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3.wmf"/><Relationship Id="rId4" Type="http://schemas.openxmlformats.org/officeDocument/2006/relationships/oleObject" Target="../embeddings/oleObject14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155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49.bin"/><Relationship Id="rId5" Type="http://schemas.openxmlformats.org/officeDocument/2006/relationships/image" Target="../media/image154.wmf"/><Relationship Id="rId4" Type="http://schemas.openxmlformats.org/officeDocument/2006/relationships/oleObject" Target="../embeddings/oleObject148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3" Type="http://schemas.openxmlformats.org/officeDocument/2006/relationships/image" Target="../media/image1.wmf"/><Relationship Id="rId7" Type="http://schemas.openxmlformats.org/officeDocument/2006/relationships/image" Target="../media/image156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50.bin"/><Relationship Id="rId11" Type="http://schemas.openxmlformats.org/officeDocument/2006/relationships/image" Target="../media/image158.wmf"/><Relationship Id="rId5" Type="http://schemas.openxmlformats.org/officeDocument/2006/relationships/image" Target="../media/image161.png"/><Relationship Id="rId10" Type="http://schemas.openxmlformats.org/officeDocument/2006/relationships/oleObject" Target="../embeddings/oleObject152.bin"/><Relationship Id="rId9" Type="http://schemas.openxmlformats.org/officeDocument/2006/relationships/image" Target="../media/image157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5.bin"/><Relationship Id="rId13" Type="http://schemas.openxmlformats.org/officeDocument/2006/relationships/image" Target="../media/image163.wmf"/><Relationship Id="rId18" Type="http://schemas.openxmlformats.org/officeDocument/2006/relationships/oleObject" Target="../embeddings/oleObject160.bin"/><Relationship Id="rId3" Type="http://schemas.openxmlformats.org/officeDocument/2006/relationships/image" Target="../media/image1.wmf"/><Relationship Id="rId7" Type="http://schemas.openxmlformats.org/officeDocument/2006/relationships/image" Target="../media/image160.wmf"/><Relationship Id="rId12" Type="http://schemas.openxmlformats.org/officeDocument/2006/relationships/oleObject" Target="../embeddings/oleObject157.bin"/><Relationship Id="rId17" Type="http://schemas.openxmlformats.org/officeDocument/2006/relationships/image" Target="../media/image165.wmf"/><Relationship Id="rId2" Type="http://schemas.openxmlformats.org/officeDocument/2006/relationships/notesSlide" Target="../notesSlides/notesSlide33.xml"/><Relationship Id="rId16" Type="http://schemas.openxmlformats.org/officeDocument/2006/relationships/oleObject" Target="../embeddings/oleObject15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54.bin"/><Relationship Id="rId11" Type="http://schemas.openxmlformats.org/officeDocument/2006/relationships/image" Target="../media/image162.wmf"/><Relationship Id="rId5" Type="http://schemas.openxmlformats.org/officeDocument/2006/relationships/image" Target="../media/image159.wmf"/><Relationship Id="rId15" Type="http://schemas.openxmlformats.org/officeDocument/2006/relationships/image" Target="../media/image164.wmf"/><Relationship Id="rId10" Type="http://schemas.openxmlformats.org/officeDocument/2006/relationships/oleObject" Target="../embeddings/oleObject156.bin"/><Relationship Id="rId19" Type="http://schemas.openxmlformats.org/officeDocument/2006/relationships/image" Target="../media/image166.wmf"/><Relationship Id="rId4" Type="http://schemas.openxmlformats.org/officeDocument/2006/relationships/oleObject" Target="../embeddings/oleObject153.bin"/><Relationship Id="rId9" Type="http://schemas.openxmlformats.org/officeDocument/2006/relationships/image" Target="../media/image161.wmf"/><Relationship Id="rId14" Type="http://schemas.openxmlformats.org/officeDocument/2006/relationships/oleObject" Target="../embeddings/oleObject158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3.bin"/><Relationship Id="rId13" Type="http://schemas.openxmlformats.org/officeDocument/2006/relationships/image" Target="../media/image171.wmf"/><Relationship Id="rId3" Type="http://schemas.openxmlformats.org/officeDocument/2006/relationships/image" Target="../media/image1.wmf"/><Relationship Id="rId7" Type="http://schemas.openxmlformats.org/officeDocument/2006/relationships/image" Target="../media/image168.wmf"/><Relationship Id="rId12" Type="http://schemas.openxmlformats.org/officeDocument/2006/relationships/oleObject" Target="../embeddings/oleObject165.bin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62.bin"/><Relationship Id="rId11" Type="http://schemas.openxmlformats.org/officeDocument/2006/relationships/image" Target="../media/image170.wmf"/><Relationship Id="rId5" Type="http://schemas.openxmlformats.org/officeDocument/2006/relationships/image" Target="../media/image167.wmf"/><Relationship Id="rId10" Type="http://schemas.openxmlformats.org/officeDocument/2006/relationships/oleObject" Target="../embeddings/oleObject164.bin"/><Relationship Id="rId4" Type="http://schemas.openxmlformats.org/officeDocument/2006/relationships/oleObject" Target="../embeddings/oleObject161.bin"/><Relationship Id="rId9" Type="http://schemas.openxmlformats.org/officeDocument/2006/relationships/image" Target="../media/image169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8.bin"/><Relationship Id="rId13" Type="http://schemas.openxmlformats.org/officeDocument/2006/relationships/image" Target="../media/image176.wmf"/><Relationship Id="rId3" Type="http://schemas.openxmlformats.org/officeDocument/2006/relationships/image" Target="../media/image1.wmf"/><Relationship Id="rId7" Type="http://schemas.openxmlformats.org/officeDocument/2006/relationships/image" Target="../media/image173.wmf"/><Relationship Id="rId12" Type="http://schemas.openxmlformats.org/officeDocument/2006/relationships/oleObject" Target="../embeddings/oleObject170.bin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67.bin"/><Relationship Id="rId11" Type="http://schemas.openxmlformats.org/officeDocument/2006/relationships/image" Target="../media/image175.wmf"/><Relationship Id="rId5" Type="http://schemas.openxmlformats.org/officeDocument/2006/relationships/image" Target="../media/image172.wmf"/><Relationship Id="rId15" Type="http://schemas.openxmlformats.org/officeDocument/2006/relationships/image" Target="../media/image177.wmf"/><Relationship Id="rId10" Type="http://schemas.openxmlformats.org/officeDocument/2006/relationships/oleObject" Target="../embeddings/oleObject169.bin"/><Relationship Id="rId4" Type="http://schemas.openxmlformats.org/officeDocument/2006/relationships/oleObject" Target="../embeddings/oleObject166.bin"/><Relationship Id="rId9" Type="http://schemas.openxmlformats.org/officeDocument/2006/relationships/image" Target="../media/image174.wmf"/><Relationship Id="rId14" Type="http://schemas.openxmlformats.org/officeDocument/2006/relationships/oleObject" Target="../embeddings/oleObject171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image" Target="../media/image182.wmf"/><Relationship Id="rId3" Type="http://schemas.openxmlformats.org/officeDocument/2006/relationships/image" Target="../media/image1.wmf"/><Relationship Id="rId7" Type="http://schemas.openxmlformats.org/officeDocument/2006/relationships/image" Target="../media/image179.wmf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84.wmf"/><Relationship Id="rId2" Type="http://schemas.openxmlformats.org/officeDocument/2006/relationships/notesSlide" Target="../notesSlides/notesSlide36.xml"/><Relationship Id="rId16" Type="http://schemas.openxmlformats.org/officeDocument/2006/relationships/oleObject" Target="../embeddings/oleObject17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81.wmf"/><Relationship Id="rId5" Type="http://schemas.openxmlformats.org/officeDocument/2006/relationships/image" Target="../media/image178.wmf"/><Relationship Id="rId15" Type="http://schemas.openxmlformats.org/officeDocument/2006/relationships/image" Target="../media/image183.wmf"/><Relationship Id="rId10" Type="http://schemas.openxmlformats.org/officeDocument/2006/relationships/oleObject" Target="../embeddings/oleObject175.bin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80.wmf"/><Relationship Id="rId14" Type="http://schemas.openxmlformats.org/officeDocument/2006/relationships/oleObject" Target="../embeddings/oleObject177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1.bin"/><Relationship Id="rId13" Type="http://schemas.openxmlformats.org/officeDocument/2006/relationships/image" Target="../media/image189.wmf"/><Relationship Id="rId18" Type="http://schemas.openxmlformats.org/officeDocument/2006/relationships/oleObject" Target="../embeddings/oleObject186.bin"/><Relationship Id="rId3" Type="http://schemas.openxmlformats.org/officeDocument/2006/relationships/image" Target="../media/image1.wmf"/><Relationship Id="rId21" Type="http://schemas.openxmlformats.org/officeDocument/2006/relationships/image" Target="../media/image193.wmf"/><Relationship Id="rId7" Type="http://schemas.openxmlformats.org/officeDocument/2006/relationships/image" Target="../media/image186.wmf"/><Relationship Id="rId12" Type="http://schemas.openxmlformats.org/officeDocument/2006/relationships/oleObject" Target="../embeddings/oleObject183.bin"/><Relationship Id="rId17" Type="http://schemas.openxmlformats.org/officeDocument/2006/relationships/image" Target="../media/image191.wmf"/><Relationship Id="rId25" Type="http://schemas.openxmlformats.org/officeDocument/2006/relationships/image" Target="../media/image195.wmf"/><Relationship Id="rId2" Type="http://schemas.openxmlformats.org/officeDocument/2006/relationships/notesSlide" Target="../notesSlides/notesSlide37.xml"/><Relationship Id="rId16" Type="http://schemas.openxmlformats.org/officeDocument/2006/relationships/oleObject" Target="../embeddings/oleObject185.bin"/><Relationship Id="rId20" Type="http://schemas.openxmlformats.org/officeDocument/2006/relationships/oleObject" Target="../embeddings/oleObject18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80.bin"/><Relationship Id="rId11" Type="http://schemas.openxmlformats.org/officeDocument/2006/relationships/image" Target="../media/image188.wmf"/><Relationship Id="rId24" Type="http://schemas.openxmlformats.org/officeDocument/2006/relationships/oleObject" Target="../embeddings/oleObject189.bin"/><Relationship Id="rId5" Type="http://schemas.openxmlformats.org/officeDocument/2006/relationships/image" Target="../media/image185.wmf"/><Relationship Id="rId15" Type="http://schemas.openxmlformats.org/officeDocument/2006/relationships/image" Target="../media/image190.wmf"/><Relationship Id="rId23" Type="http://schemas.openxmlformats.org/officeDocument/2006/relationships/image" Target="../media/image194.wmf"/><Relationship Id="rId10" Type="http://schemas.openxmlformats.org/officeDocument/2006/relationships/oleObject" Target="../embeddings/oleObject182.bin"/><Relationship Id="rId19" Type="http://schemas.openxmlformats.org/officeDocument/2006/relationships/image" Target="../media/image192.wmf"/><Relationship Id="rId4" Type="http://schemas.openxmlformats.org/officeDocument/2006/relationships/oleObject" Target="../embeddings/oleObject179.bin"/><Relationship Id="rId9" Type="http://schemas.openxmlformats.org/officeDocument/2006/relationships/image" Target="../media/image187.wmf"/><Relationship Id="rId14" Type="http://schemas.openxmlformats.org/officeDocument/2006/relationships/oleObject" Target="../embeddings/oleObject184.bin"/><Relationship Id="rId22" Type="http://schemas.openxmlformats.org/officeDocument/2006/relationships/oleObject" Target="../embeddings/oleObject18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13" Type="http://schemas.openxmlformats.org/officeDocument/2006/relationships/image" Target="../media/image200.wmf"/><Relationship Id="rId18" Type="http://schemas.openxmlformats.org/officeDocument/2006/relationships/oleObject" Target="../embeddings/oleObject197.bin"/><Relationship Id="rId26" Type="http://schemas.openxmlformats.org/officeDocument/2006/relationships/oleObject" Target="../embeddings/oleObject201.bin"/><Relationship Id="rId3" Type="http://schemas.openxmlformats.org/officeDocument/2006/relationships/image" Target="../media/image1.wmf"/><Relationship Id="rId21" Type="http://schemas.openxmlformats.org/officeDocument/2006/relationships/image" Target="../media/image204.wmf"/><Relationship Id="rId7" Type="http://schemas.openxmlformats.org/officeDocument/2006/relationships/image" Target="../media/image197.wmf"/><Relationship Id="rId12" Type="http://schemas.openxmlformats.org/officeDocument/2006/relationships/oleObject" Target="../embeddings/oleObject194.bin"/><Relationship Id="rId17" Type="http://schemas.openxmlformats.org/officeDocument/2006/relationships/image" Target="../media/image202.wmf"/><Relationship Id="rId25" Type="http://schemas.openxmlformats.org/officeDocument/2006/relationships/image" Target="../media/image206.wmf"/><Relationship Id="rId2" Type="http://schemas.openxmlformats.org/officeDocument/2006/relationships/notesSlide" Target="../notesSlides/notesSlide38.xml"/><Relationship Id="rId16" Type="http://schemas.openxmlformats.org/officeDocument/2006/relationships/oleObject" Target="../embeddings/oleObject196.bin"/><Relationship Id="rId20" Type="http://schemas.openxmlformats.org/officeDocument/2006/relationships/oleObject" Target="../embeddings/oleObject19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91.bin"/><Relationship Id="rId11" Type="http://schemas.openxmlformats.org/officeDocument/2006/relationships/image" Target="../media/image199.wmf"/><Relationship Id="rId24" Type="http://schemas.openxmlformats.org/officeDocument/2006/relationships/oleObject" Target="../embeddings/oleObject200.bin"/><Relationship Id="rId5" Type="http://schemas.openxmlformats.org/officeDocument/2006/relationships/image" Target="../media/image196.wmf"/><Relationship Id="rId15" Type="http://schemas.openxmlformats.org/officeDocument/2006/relationships/image" Target="../media/image201.wmf"/><Relationship Id="rId23" Type="http://schemas.openxmlformats.org/officeDocument/2006/relationships/image" Target="../media/image205.wmf"/><Relationship Id="rId10" Type="http://schemas.openxmlformats.org/officeDocument/2006/relationships/oleObject" Target="../embeddings/oleObject193.bin"/><Relationship Id="rId19" Type="http://schemas.openxmlformats.org/officeDocument/2006/relationships/image" Target="../media/image203.wmf"/><Relationship Id="rId4" Type="http://schemas.openxmlformats.org/officeDocument/2006/relationships/oleObject" Target="../embeddings/oleObject190.bin"/><Relationship Id="rId9" Type="http://schemas.openxmlformats.org/officeDocument/2006/relationships/image" Target="../media/image198.wmf"/><Relationship Id="rId14" Type="http://schemas.openxmlformats.org/officeDocument/2006/relationships/oleObject" Target="../embeddings/oleObject195.bin"/><Relationship Id="rId22" Type="http://schemas.openxmlformats.org/officeDocument/2006/relationships/oleObject" Target="../embeddings/oleObject199.bin"/><Relationship Id="rId27" Type="http://schemas.openxmlformats.org/officeDocument/2006/relationships/image" Target="../media/image20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4.bin"/><Relationship Id="rId13" Type="http://schemas.openxmlformats.org/officeDocument/2006/relationships/image" Target="../media/image212.wmf"/><Relationship Id="rId18" Type="http://schemas.openxmlformats.org/officeDocument/2006/relationships/oleObject" Target="../embeddings/oleObject209.bin"/><Relationship Id="rId3" Type="http://schemas.openxmlformats.org/officeDocument/2006/relationships/image" Target="../media/image1.wmf"/><Relationship Id="rId21" Type="http://schemas.openxmlformats.org/officeDocument/2006/relationships/image" Target="../media/image216.wmf"/><Relationship Id="rId7" Type="http://schemas.openxmlformats.org/officeDocument/2006/relationships/image" Target="../media/image209.wmf"/><Relationship Id="rId12" Type="http://schemas.openxmlformats.org/officeDocument/2006/relationships/oleObject" Target="../embeddings/oleObject206.bin"/><Relationship Id="rId17" Type="http://schemas.openxmlformats.org/officeDocument/2006/relationships/image" Target="../media/image214.wmf"/><Relationship Id="rId2" Type="http://schemas.openxmlformats.org/officeDocument/2006/relationships/notesSlide" Target="../notesSlides/notesSlide39.xml"/><Relationship Id="rId16" Type="http://schemas.openxmlformats.org/officeDocument/2006/relationships/oleObject" Target="../embeddings/oleObject208.bin"/><Relationship Id="rId20" Type="http://schemas.openxmlformats.org/officeDocument/2006/relationships/oleObject" Target="../embeddings/oleObject21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03.bin"/><Relationship Id="rId11" Type="http://schemas.openxmlformats.org/officeDocument/2006/relationships/image" Target="../media/image211.wmf"/><Relationship Id="rId5" Type="http://schemas.openxmlformats.org/officeDocument/2006/relationships/image" Target="../media/image208.wmf"/><Relationship Id="rId15" Type="http://schemas.openxmlformats.org/officeDocument/2006/relationships/image" Target="../media/image213.wmf"/><Relationship Id="rId23" Type="http://schemas.openxmlformats.org/officeDocument/2006/relationships/image" Target="../media/image217.wmf"/><Relationship Id="rId10" Type="http://schemas.openxmlformats.org/officeDocument/2006/relationships/oleObject" Target="../embeddings/oleObject205.bin"/><Relationship Id="rId19" Type="http://schemas.openxmlformats.org/officeDocument/2006/relationships/image" Target="../media/image215.wmf"/><Relationship Id="rId4" Type="http://schemas.openxmlformats.org/officeDocument/2006/relationships/oleObject" Target="../embeddings/oleObject202.bin"/><Relationship Id="rId9" Type="http://schemas.openxmlformats.org/officeDocument/2006/relationships/image" Target="../media/image210.wmf"/><Relationship Id="rId14" Type="http://schemas.openxmlformats.org/officeDocument/2006/relationships/oleObject" Target="../embeddings/oleObject207.bin"/><Relationship Id="rId22" Type="http://schemas.openxmlformats.org/officeDocument/2006/relationships/oleObject" Target="../embeddings/oleObject211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4.bin"/><Relationship Id="rId13" Type="http://schemas.openxmlformats.org/officeDocument/2006/relationships/image" Target="../media/image221.wmf"/><Relationship Id="rId18" Type="http://schemas.openxmlformats.org/officeDocument/2006/relationships/oleObject" Target="../embeddings/oleObject219.bin"/><Relationship Id="rId3" Type="http://schemas.openxmlformats.org/officeDocument/2006/relationships/image" Target="../media/image1.wmf"/><Relationship Id="rId21" Type="http://schemas.openxmlformats.org/officeDocument/2006/relationships/image" Target="../media/image225.wmf"/><Relationship Id="rId7" Type="http://schemas.openxmlformats.org/officeDocument/2006/relationships/image" Target="../media/image211.wmf"/><Relationship Id="rId12" Type="http://schemas.openxmlformats.org/officeDocument/2006/relationships/oleObject" Target="../embeddings/oleObject216.bin"/><Relationship Id="rId17" Type="http://schemas.openxmlformats.org/officeDocument/2006/relationships/image" Target="../media/image223.wmf"/><Relationship Id="rId2" Type="http://schemas.openxmlformats.org/officeDocument/2006/relationships/notesSlide" Target="../notesSlides/notesSlide40.xml"/><Relationship Id="rId16" Type="http://schemas.openxmlformats.org/officeDocument/2006/relationships/oleObject" Target="../embeddings/oleObject218.bin"/><Relationship Id="rId20" Type="http://schemas.openxmlformats.org/officeDocument/2006/relationships/oleObject" Target="../embeddings/oleObject22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13.bin"/><Relationship Id="rId11" Type="http://schemas.openxmlformats.org/officeDocument/2006/relationships/image" Target="../media/image220.wmf"/><Relationship Id="rId5" Type="http://schemas.openxmlformats.org/officeDocument/2006/relationships/image" Target="../media/image218.wmf"/><Relationship Id="rId15" Type="http://schemas.openxmlformats.org/officeDocument/2006/relationships/image" Target="../media/image222.wmf"/><Relationship Id="rId10" Type="http://schemas.openxmlformats.org/officeDocument/2006/relationships/oleObject" Target="../embeddings/oleObject215.bin"/><Relationship Id="rId19" Type="http://schemas.openxmlformats.org/officeDocument/2006/relationships/image" Target="../media/image224.wmf"/><Relationship Id="rId4" Type="http://schemas.openxmlformats.org/officeDocument/2006/relationships/oleObject" Target="../embeddings/oleObject212.bin"/><Relationship Id="rId9" Type="http://schemas.openxmlformats.org/officeDocument/2006/relationships/image" Target="../media/image219.wmf"/><Relationship Id="rId14" Type="http://schemas.openxmlformats.org/officeDocument/2006/relationships/oleObject" Target="../embeddings/oleObject217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3.bin"/><Relationship Id="rId13" Type="http://schemas.openxmlformats.org/officeDocument/2006/relationships/image" Target="../media/image230.wmf"/><Relationship Id="rId18" Type="http://schemas.openxmlformats.org/officeDocument/2006/relationships/oleObject" Target="../embeddings/oleObject228.bin"/><Relationship Id="rId3" Type="http://schemas.openxmlformats.org/officeDocument/2006/relationships/image" Target="../media/image1.wmf"/><Relationship Id="rId21" Type="http://schemas.openxmlformats.org/officeDocument/2006/relationships/image" Target="../media/image234.wmf"/><Relationship Id="rId7" Type="http://schemas.openxmlformats.org/officeDocument/2006/relationships/image" Target="../media/image227.wmf"/><Relationship Id="rId12" Type="http://schemas.openxmlformats.org/officeDocument/2006/relationships/oleObject" Target="../embeddings/oleObject225.bin"/><Relationship Id="rId17" Type="http://schemas.openxmlformats.org/officeDocument/2006/relationships/image" Target="../media/image232.wmf"/><Relationship Id="rId2" Type="http://schemas.openxmlformats.org/officeDocument/2006/relationships/notesSlide" Target="../notesSlides/notesSlide41.xml"/><Relationship Id="rId16" Type="http://schemas.openxmlformats.org/officeDocument/2006/relationships/oleObject" Target="../embeddings/oleObject227.bin"/><Relationship Id="rId20" Type="http://schemas.openxmlformats.org/officeDocument/2006/relationships/oleObject" Target="../embeddings/oleObject22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22.bin"/><Relationship Id="rId11" Type="http://schemas.openxmlformats.org/officeDocument/2006/relationships/image" Target="../media/image229.wmf"/><Relationship Id="rId5" Type="http://schemas.openxmlformats.org/officeDocument/2006/relationships/image" Target="../media/image226.wmf"/><Relationship Id="rId15" Type="http://schemas.openxmlformats.org/officeDocument/2006/relationships/image" Target="../media/image231.wmf"/><Relationship Id="rId10" Type="http://schemas.openxmlformats.org/officeDocument/2006/relationships/oleObject" Target="../embeddings/oleObject224.bin"/><Relationship Id="rId19" Type="http://schemas.openxmlformats.org/officeDocument/2006/relationships/image" Target="../media/image233.wmf"/><Relationship Id="rId4" Type="http://schemas.openxmlformats.org/officeDocument/2006/relationships/oleObject" Target="../embeddings/oleObject221.bin"/><Relationship Id="rId9" Type="http://schemas.openxmlformats.org/officeDocument/2006/relationships/image" Target="../media/image228.wmf"/><Relationship Id="rId14" Type="http://schemas.openxmlformats.org/officeDocument/2006/relationships/oleObject" Target="../embeddings/oleObject226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9.bin"/><Relationship Id="rId3" Type="http://schemas.openxmlformats.org/officeDocument/2006/relationships/image" Target="../media/image1.wmf"/><Relationship Id="rId7" Type="http://schemas.openxmlformats.org/officeDocument/2006/relationships/image" Target="../media/image236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31.bin"/><Relationship Id="rId5" Type="http://schemas.openxmlformats.org/officeDocument/2006/relationships/image" Target="../media/image235.wmf"/><Relationship Id="rId4" Type="http://schemas.openxmlformats.org/officeDocument/2006/relationships/oleObject" Target="../embeddings/oleObject230.bin"/><Relationship Id="rId9" Type="http://schemas.openxmlformats.org/officeDocument/2006/relationships/image" Target="../media/image234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4.bin"/><Relationship Id="rId13" Type="http://schemas.openxmlformats.org/officeDocument/2006/relationships/image" Target="../media/image241.wmf"/><Relationship Id="rId18" Type="http://schemas.openxmlformats.org/officeDocument/2006/relationships/oleObject" Target="../embeddings/oleObject239.bin"/><Relationship Id="rId26" Type="http://schemas.openxmlformats.org/officeDocument/2006/relationships/oleObject" Target="../embeddings/oleObject243.bin"/><Relationship Id="rId3" Type="http://schemas.openxmlformats.org/officeDocument/2006/relationships/image" Target="../media/image1.wmf"/><Relationship Id="rId21" Type="http://schemas.openxmlformats.org/officeDocument/2006/relationships/image" Target="../media/image245.wmf"/><Relationship Id="rId7" Type="http://schemas.openxmlformats.org/officeDocument/2006/relationships/image" Target="../media/image238.wmf"/><Relationship Id="rId12" Type="http://schemas.openxmlformats.org/officeDocument/2006/relationships/oleObject" Target="../embeddings/oleObject236.bin"/><Relationship Id="rId17" Type="http://schemas.openxmlformats.org/officeDocument/2006/relationships/image" Target="../media/image243.wmf"/><Relationship Id="rId25" Type="http://schemas.openxmlformats.org/officeDocument/2006/relationships/image" Target="../media/image247.wmf"/><Relationship Id="rId2" Type="http://schemas.openxmlformats.org/officeDocument/2006/relationships/notesSlide" Target="../notesSlides/notesSlide43.xml"/><Relationship Id="rId16" Type="http://schemas.openxmlformats.org/officeDocument/2006/relationships/oleObject" Target="../embeddings/oleObject238.bin"/><Relationship Id="rId20" Type="http://schemas.openxmlformats.org/officeDocument/2006/relationships/oleObject" Target="../embeddings/oleObject24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33.bin"/><Relationship Id="rId11" Type="http://schemas.openxmlformats.org/officeDocument/2006/relationships/image" Target="../media/image240.wmf"/><Relationship Id="rId24" Type="http://schemas.openxmlformats.org/officeDocument/2006/relationships/oleObject" Target="../embeddings/oleObject242.bin"/><Relationship Id="rId5" Type="http://schemas.openxmlformats.org/officeDocument/2006/relationships/image" Target="../media/image237.wmf"/><Relationship Id="rId15" Type="http://schemas.openxmlformats.org/officeDocument/2006/relationships/image" Target="../media/image242.wmf"/><Relationship Id="rId23" Type="http://schemas.openxmlformats.org/officeDocument/2006/relationships/image" Target="../media/image246.wmf"/><Relationship Id="rId10" Type="http://schemas.openxmlformats.org/officeDocument/2006/relationships/oleObject" Target="../embeddings/oleObject235.bin"/><Relationship Id="rId19" Type="http://schemas.openxmlformats.org/officeDocument/2006/relationships/image" Target="../media/image244.wmf"/><Relationship Id="rId4" Type="http://schemas.openxmlformats.org/officeDocument/2006/relationships/oleObject" Target="../embeddings/oleObject232.bin"/><Relationship Id="rId9" Type="http://schemas.openxmlformats.org/officeDocument/2006/relationships/image" Target="../media/image239.wmf"/><Relationship Id="rId14" Type="http://schemas.openxmlformats.org/officeDocument/2006/relationships/oleObject" Target="../embeddings/oleObject237.bin"/><Relationship Id="rId22" Type="http://schemas.openxmlformats.org/officeDocument/2006/relationships/oleObject" Target="../embeddings/oleObject241.bin"/><Relationship Id="rId27" Type="http://schemas.openxmlformats.org/officeDocument/2006/relationships/image" Target="../media/image248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6.bin"/><Relationship Id="rId13" Type="http://schemas.openxmlformats.org/officeDocument/2006/relationships/image" Target="../media/image245.wmf"/><Relationship Id="rId18" Type="http://schemas.openxmlformats.org/officeDocument/2006/relationships/oleObject" Target="../embeddings/oleObject251.bin"/><Relationship Id="rId3" Type="http://schemas.openxmlformats.org/officeDocument/2006/relationships/image" Target="../media/image1.wmf"/><Relationship Id="rId21" Type="http://schemas.openxmlformats.org/officeDocument/2006/relationships/image" Target="../media/image254.wmf"/><Relationship Id="rId7" Type="http://schemas.openxmlformats.org/officeDocument/2006/relationships/image" Target="../media/image250.wmf"/><Relationship Id="rId12" Type="http://schemas.openxmlformats.org/officeDocument/2006/relationships/oleObject" Target="../embeddings/oleObject248.bin"/><Relationship Id="rId17" Type="http://schemas.openxmlformats.org/officeDocument/2006/relationships/image" Target="../media/image252.wmf"/><Relationship Id="rId2" Type="http://schemas.openxmlformats.org/officeDocument/2006/relationships/notesSlide" Target="../notesSlides/notesSlide44.xml"/><Relationship Id="rId16" Type="http://schemas.openxmlformats.org/officeDocument/2006/relationships/oleObject" Target="../embeddings/oleObject250.bin"/><Relationship Id="rId20" Type="http://schemas.openxmlformats.org/officeDocument/2006/relationships/oleObject" Target="../embeddings/oleObject25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45.bin"/><Relationship Id="rId11" Type="http://schemas.openxmlformats.org/officeDocument/2006/relationships/image" Target="../media/image244.wmf"/><Relationship Id="rId5" Type="http://schemas.openxmlformats.org/officeDocument/2006/relationships/image" Target="../media/image249.wmf"/><Relationship Id="rId15" Type="http://schemas.openxmlformats.org/officeDocument/2006/relationships/image" Target="../media/image246.wmf"/><Relationship Id="rId23" Type="http://schemas.openxmlformats.org/officeDocument/2006/relationships/image" Target="../media/image255.wmf"/><Relationship Id="rId10" Type="http://schemas.openxmlformats.org/officeDocument/2006/relationships/oleObject" Target="../embeddings/oleObject247.bin"/><Relationship Id="rId19" Type="http://schemas.openxmlformats.org/officeDocument/2006/relationships/image" Target="../media/image253.wmf"/><Relationship Id="rId4" Type="http://schemas.openxmlformats.org/officeDocument/2006/relationships/oleObject" Target="../embeddings/oleObject244.bin"/><Relationship Id="rId9" Type="http://schemas.openxmlformats.org/officeDocument/2006/relationships/image" Target="../media/image251.wmf"/><Relationship Id="rId14" Type="http://schemas.openxmlformats.org/officeDocument/2006/relationships/oleObject" Target="../embeddings/oleObject249.bin"/><Relationship Id="rId22" Type="http://schemas.openxmlformats.org/officeDocument/2006/relationships/oleObject" Target="../embeddings/oleObject253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6.bin"/><Relationship Id="rId13" Type="http://schemas.openxmlformats.org/officeDocument/2006/relationships/image" Target="../media/image260.wmf"/><Relationship Id="rId3" Type="http://schemas.openxmlformats.org/officeDocument/2006/relationships/image" Target="../media/image1.wmf"/><Relationship Id="rId7" Type="http://schemas.openxmlformats.org/officeDocument/2006/relationships/image" Target="../media/image257.wmf"/><Relationship Id="rId12" Type="http://schemas.openxmlformats.org/officeDocument/2006/relationships/oleObject" Target="../embeddings/oleObject258.bin"/><Relationship Id="rId17" Type="http://schemas.openxmlformats.org/officeDocument/2006/relationships/image" Target="../media/image262.wmf"/><Relationship Id="rId2" Type="http://schemas.openxmlformats.org/officeDocument/2006/relationships/notesSlide" Target="../notesSlides/notesSlide45.xml"/><Relationship Id="rId16" Type="http://schemas.openxmlformats.org/officeDocument/2006/relationships/oleObject" Target="../embeddings/oleObject26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55.bin"/><Relationship Id="rId11" Type="http://schemas.openxmlformats.org/officeDocument/2006/relationships/image" Target="../media/image259.wmf"/><Relationship Id="rId5" Type="http://schemas.openxmlformats.org/officeDocument/2006/relationships/image" Target="../media/image256.wmf"/><Relationship Id="rId15" Type="http://schemas.openxmlformats.org/officeDocument/2006/relationships/image" Target="../media/image261.wmf"/><Relationship Id="rId10" Type="http://schemas.openxmlformats.org/officeDocument/2006/relationships/oleObject" Target="../embeddings/oleObject257.bin"/><Relationship Id="rId4" Type="http://schemas.openxmlformats.org/officeDocument/2006/relationships/oleObject" Target="../embeddings/oleObject254.bin"/><Relationship Id="rId9" Type="http://schemas.openxmlformats.org/officeDocument/2006/relationships/image" Target="../media/image258.wmf"/><Relationship Id="rId14" Type="http://schemas.openxmlformats.org/officeDocument/2006/relationships/oleObject" Target="../embeddings/oleObject259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3.bin"/><Relationship Id="rId3" Type="http://schemas.openxmlformats.org/officeDocument/2006/relationships/image" Target="../media/image1.wmf"/><Relationship Id="rId7" Type="http://schemas.openxmlformats.org/officeDocument/2006/relationships/image" Target="../media/image264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62.bin"/><Relationship Id="rId11" Type="http://schemas.openxmlformats.org/officeDocument/2006/relationships/image" Target="../media/image266.wmf"/><Relationship Id="rId5" Type="http://schemas.openxmlformats.org/officeDocument/2006/relationships/image" Target="../media/image263.wmf"/><Relationship Id="rId10" Type="http://schemas.openxmlformats.org/officeDocument/2006/relationships/oleObject" Target="../embeddings/oleObject264.bin"/><Relationship Id="rId4" Type="http://schemas.openxmlformats.org/officeDocument/2006/relationships/oleObject" Target="../embeddings/oleObject261.bin"/><Relationship Id="rId9" Type="http://schemas.openxmlformats.org/officeDocument/2006/relationships/image" Target="../media/image265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7.bin"/><Relationship Id="rId13" Type="http://schemas.openxmlformats.org/officeDocument/2006/relationships/image" Target="../media/image271.wmf"/><Relationship Id="rId18" Type="http://schemas.openxmlformats.org/officeDocument/2006/relationships/oleObject" Target="../embeddings/oleObject272.bin"/><Relationship Id="rId26" Type="http://schemas.openxmlformats.org/officeDocument/2006/relationships/oleObject" Target="../embeddings/oleObject276.bin"/><Relationship Id="rId3" Type="http://schemas.openxmlformats.org/officeDocument/2006/relationships/image" Target="../media/image1.wmf"/><Relationship Id="rId21" Type="http://schemas.openxmlformats.org/officeDocument/2006/relationships/image" Target="../media/image275.wmf"/><Relationship Id="rId7" Type="http://schemas.openxmlformats.org/officeDocument/2006/relationships/image" Target="../media/image268.wmf"/><Relationship Id="rId12" Type="http://schemas.openxmlformats.org/officeDocument/2006/relationships/oleObject" Target="../embeddings/oleObject269.bin"/><Relationship Id="rId17" Type="http://schemas.openxmlformats.org/officeDocument/2006/relationships/image" Target="../media/image273.wmf"/><Relationship Id="rId25" Type="http://schemas.openxmlformats.org/officeDocument/2006/relationships/image" Target="../media/image277.wmf"/><Relationship Id="rId2" Type="http://schemas.openxmlformats.org/officeDocument/2006/relationships/notesSlide" Target="../notesSlides/notesSlide47.xml"/><Relationship Id="rId16" Type="http://schemas.openxmlformats.org/officeDocument/2006/relationships/oleObject" Target="../embeddings/oleObject271.bin"/><Relationship Id="rId20" Type="http://schemas.openxmlformats.org/officeDocument/2006/relationships/oleObject" Target="../embeddings/oleObject273.bin"/><Relationship Id="rId29" Type="http://schemas.openxmlformats.org/officeDocument/2006/relationships/image" Target="../media/image279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66.bin"/><Relationship Id="rId11" Type="http://schemas.openxmlformats.org/officeDocument/2006/relationships/image" Target="../media/image270.wmf"/><Relationship Id="rId24" Type="http://schemas.openxmlformats.org/officeDocument/2006/relationships/oleObject" Target="../embeddings/oleObject275.bin"/><Relationship Id="rId5" Type="http://schemas.openxmlformats.org/officeDocument/2006/relationships/image" Target="../media/image267.wmf"/><Relationship Id="rId15" Type="http://schemas.openxmlformats.org/officeDocument/2006/relationships/image" Target="../media/image272.wmf"/><Relationship Id="rId23" Type="http://schemas.openxmlformats.org/officeDocument/2006/relationships/image" Target="../media/image276.wmf"/><Relationship Id="rId28" Type="http://schemas.openxmlformats.org/officeDocument/2006/relationships/oleObject" Target="../embeddings/oleObject277.bin"/><Relationship Id="rId10" Type="http://schemas.openxmlformats.org/officeDocument/2006/relationships/oleObject" Target="../embeddings/oleObject268.bin"/><Relationship Id="rId19" Type="http://schemas.openxmlformats.org/officeDocument/2006/relationships/image" Target="../media/image274.wmf"/><Relationship Id="rId4" Type="http://schemas.openxmlformats.org/officeDocument/2006/relationships/oleObject" Target="../embeddings/oleObject265.bin"/><Relationship Id="rId9" Type="http://schemas.openxmlformats.org/officeDocument/2006/relationships/image" Target="../media/image269.wmf"/><Relationship Id="rId14" Type="http://schemas.openxmlformats.org/officeDocument/2006/relationships/oleObject" Target="../embeddings/oleObject270.bin"/><Relationship Id="rId22" Type="http://schemas.openxmlformats.org/officeDocument/2006/relationships/oleObject" Target="../embeddings/oleObject274.bin"/><Relationship Id="rId27" Type="http://schemas.openxmlformats.org/officeDocument/2006/relationships/image" Target="../media/image278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0.bin"/><Relationship Id="rId13" Type="http://schemas.openxmlformats.org/officeDocument/2006/relationships/image" Target="../media/image283.wmf"/><Relationship Id="rId18" Type="http://schemas.openxmlformats.org/officeDocument/2006/relationships/oleObject" Target="../embeddings/oleObject285.bin"/><Relationship Id="rId3" Type="http://schemas.openxmlformats.org/officeDocument/2006/relationships/image" Target="../media/image1.wmf"/><Relationship Id="rId21" Type="http://schemas.openxmlformats.org/officeDocument/2006/relationships/image" Target="../media/image287.wmf"/><Relationship Id="rId7" Type="http://schemas.openxmlformats.org/officeDocument/2006/relationships/image" Target="../media/image251.wmf"/><Relationship Id="rId12" Type="http://schemas.openxmlformats.org/officeDocument/2006/relationships/oleObject" Target="../embeddings/oleObject282.bin"/><Relationship Id="rId17" Type="http://schemas.openxmlformats.org/officeDocument/2006/relationships/image" Target="../media/image285.wmf"/><Relationship Id="rId2" Type="http://schemas.openxmlformats.org/officeDocument/2006/relationships/notesSlide" Target="../notesSlides/notesSlide48.xml"/><Relationship Id="rId16" Type="http://schemas.openxmlformats.org/officeDocument/2006/relationships/oleObject" Target="../embeddings/oleObject284.bin"/><Relationship Id="rId20" Type="http://schemas.openxmlformats.org/officeDocument/2006/relationships/oleObject" Target="../embeddings/oleObject28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79.bin"/><Relationship Id="rId11" Type="http://schemas.openxmlformats.org/officeDocument/2006/relationships/image" Target="../media/image282.wmf"/><Relationship Id="rId5" Type="http://schemas.openxmlformats.org/officeDocument/2006/relationships/image" Target="../media/image280.wmf"/><Relationship Id="rId15" Type="http://schemas.openxmlformats.org/officeDocument/2006/relationships/image" Target="../media/image284.wmf"/><Relationship Id="rId23" Type="http://schemas.openxmlformats.org/officeDocument/2006/relationships/image" Target="../media/image288.wmf"/><Relationship Id="rId10" Type="http://schemas.openxmlformats.org/officeDocument/2006/relationships/oleObject" Target="../embeddings/oleObject281.bin"/><Relationship Id="rId19" Type="http://schemas.openxmlformats.org/officeDocument/2006/relationships/image" Target="../media/image286.wmf"/><Relationship Id="rId4" Type="http://schemas.openxmlformats.org/officeDocument/2006/relationships/oleObject" Target="../embeddings/oleObject278.bin"/><Relationship Id="rId9" Type="http://schemas.openxmlformats.org/officeDocument/2006/relationships/image" Target="../media/image281.wmf"/><Relationship Id="rId14" Type="http://schemas.openxmlformats.org/officeDocument/2006/relationships/oleObject" Target="../embeddings/oleObject283.bin"/><Relationship Id="rId22" Type="http://schemas.openxmlformats.org/officeDocument/2006/relationships/oleObject" Target="../embeddings/oleObject28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.wmf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/Relationships>
</file>

<file path=ppt/slides/_rels/slide5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1.wmf"/><Relationship Id="rId18" Type="http://schemas.openxmlformats.org/officeDocument/2006/relationships/image" Target="../media/image294.wmf"/><Relationship Id="rId26" Type="http://schemas.openxmlformats.org/officeDocument/2006/relationships/image" Target="../media/image298.wmf"/><Relationship Id="rId3" Type="http://schemas.openxmlformats.org/officeDocument/2006/relationships/image" Target="../media/image1.wmf"/><Relationship Id="rId21" Type="http://schemas.openxmlformats.org/officeDocument/2006/relationships/oleObject" Target="../embeddings/oleObject296.bin"/><Relationship Id="rId34" Type="http://schemas.openxmlformats.org/officeDocument/2006/relationships/image" Target="../media/image302.wmf"/><Relationship Id="rId7" Type="http://schemas.openxmlformats.org/officeDocument/2006/relationships/image" Target="../media/image281.wmf"/><Relationship Id="rId12" Type="http://schemas.openxmlformats.org/officeDocument/2006/relationships/oleObject" Target="../embeddings/oleObject292.bin"/><Relationship Id="rId17" Type="http://schemas.openxmlformats.org/officeDocument/2006/relationships/oleObject" Target="../embeddings/oleObject294.bin"/><Relationship Id="rId25" Type="http://schemas.openxmlformats.org/officeDocument/2006/relationships/oleObject" Target="../embeddings/oleObject298.bin"/><Relationship Id="rId33" Type="http://schemas.openxmlformats.org/officeDocument/2006/relationships/oleObject" Target="../embeddings/oleObject302.bin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293.png"/><Relationship Id="rId20" Type="http://schemas.openxmlformats.org/officeDocument/2006/relationships/image" Target="../media/image295.wmf"/><Relationship Id="rId29" Type="http://schemas.openxmlformats.org/officeDocument/2006/relationships/oleObject" Target="../embeddings/oleObject30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89.bin"/><Relationship Id="rId11" Type="http://schemas.openxmlformats.org/officeDocument/2006/relationships/image" Target="../media/image290.wmf"/><Relationship Id="rId24" Type="http://schemas.openxmlformats.org/officeDocument/2006/relationships/image" Target="../media/image297.wmf"/><Relationship Id="rId32" Type="http://schemas.openxmlformats.org/officeDocument/2006/relationships/image" Target="../media/image301.wmf"/><Relationship Id="rId5" Type="http://schemas.openxmlformats.org/officeDocument/2006/relationships/image" Target="../media/image288.wmf"/><Relationship Id="rId15" Type="http://schemas.openxmlformats.org/officeDocument/2006/relationships/image" Target="../media/image292.wmf"/><Relationship Id="rId23" Type="http://schemas.openxmlformats.org/officeDocument/2006/relationships/oleObject" Target="../embeddings/oleObject297.bin"/><Relationship Id="rId28" Type="http://schemas.openxmlformats.org/officeDocument/2006/relationships/image" Target="../media/image299.wmf"/><Relationship Id="rId10" Type="http://schemas.openxmlformats.org/officeDocument/2006/relationships/oleObject" Target="../embeddings/oleObject291.bin"/><Relationship Id="rId19" Type="http://schemas.openxmlformats.org/officeDocument/2006/relationships/oleObject" Target="../embeddings/oleObject295.bin"/><Relationship Id="rId31" Type="http://schemas.openxmlformats.org/officeDocument/2006/relationships/oleObject" Target="../embeddings/oleObject301.bin"/><Relationship Id="rId4" Type="http://schemas.openxmlformats.org/officeDocument/2006/relationships/oleObject" Target="../embeddings/oleObject288.bin"/><Relationship Id="rId9" Type="http://schemas.openxmlformats.org/officeDocument/2006/relationships/image" Target="../media/image289.wmf"/><Relationship Id="rId14" Type="http://schemas.openxmlformats.org/officeDocument/2006/relationships/oleObject" Target="../embeddings/oleObject293.bin"/><Relationship Id="rId22" Type="http://schemas.openxmlformats.org/officeDocument/2006/relationships/image" Target="../media/image296.wmf"/><Relationship Id="rId27" Type="http://schemas.openxmlformats.org/officeDocument/2006/relationships/oleObject" Target="../embeddings/oleObject299.bin"/><Relationship Id="rId30" Type="http://schemas.openxmlformats.org/officeDocument/2006/relationships/image" Target="../media/image300.wmf"/><Relationship Id="rId8" Type="http://schemas.openxmlformats.org/officeDocument/2006/relationships/oleObject" Target="../embeddings/oleObject290.bin"/></Relationships>
</file>

<file path=ppt/slides/_rels/slide5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07.bin"/><Relationship Id="rId18" Type="http://schemas.openxmlformats.org/officeDocument/2006/relationships/image" Target="../media/image310.wmf"/><Relationship Id="rId26" Type="http://schemas.openxmlformats.org/officeDocument/2006/relationships/image" Target="../media/image314.wmf"/><Relationship Id="rId3" Type="http://schemas.openxmlformats.org/officeDocument/2006/relationships/image" Target="../media/image303.png"/><Relationship Id="rId21" Type="http://schemas.openxmlformats.org/officeDocument/2006/relationships/oleObject" Target="../embeddings/oleObject311.bin"/><Relationship Id="rId34" Type="http://schemas.openxmlformats.org/officeDocument/2006/relationships/image" Target="../media/image318.wmf"/><Relationship Id="rId7" Type="http://schemas.openxmlformats.org/officeDocument/2006/relationships/oleObject" Target="../embeddings/oleObject304.bin"/><Relationship Id="rId12" Type="http://schemas.openxmlformats.org/officeDocument/2006/relationships/image" Target="../media/image307.wmf"/><Relationship Id="rId17" Type="http://schemas.openxmlformats.org/officeDocument/2006/relationships/oleObject" Target="../embeddings/oleObject309.bin"/><Relationship Id="rId25" Type="http://schemas.openxmlformats.org/officeDocument/2006/relationships/oleObject" Target="../embeddings/oleObject313.bin"/><Relationship Id="rId33" Type="http://schemas.openxmlformats.org/officeDocument/2006/relationships/oleObject" Target="../embeddings/oleObject317.bin"/><Relationship Id="rId2" Type="http://schemas.openxmlformats.org/officeDocument/2006/relationships/notesSlide" Target="../notesSlides/notesSlide50.xml"/><Relationship Id="rId16" Type="http://schemas.openxmlformats.org/officeDocument/2006/relationships/image" Target="../media/image309.wmf"/><Relationship Id="rId20" Type="http://schemas.openxmlformats.org/officeDocument/2006/relationships/image" Target="../media/image311.wmf"/><Relationship Id="rId29" Type="http://schemas.openxmlformats.org/officeDocument/2006/relationships/oleObject" Target="../embeddings/oleObject31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wmf"/><Relationship Id="rId11" Type="http://schemas.openxmlformats.org/officeDocument/2006/relationships/oleObject" Target="../embeddings/oleObject306.bin"/><Relationship Id="rId24" Type="http://schemas.openxmlformats.org/officeDocument/2006/relationships/image" Target="../media/image313.wmf"/><Relationship Id="rId32" Type="http://schemas.openxmlformats.org/officeDocument/2006/relationships/image" Target="../media/image317.wmf"/><Relationship Id="rId5" Type="http://schemas.openxmlformats.org/officeDocument/2006/relationships/oleObject" Target="../embeddings/oleObject303.bin"/><Relationship Id="rId15" Type="http://schemas.openxmlformats.org/officeDocument/2006/relationships/oleObject" Target="../embeddings/oleObject308.bin"/><Relationship Id="rId23" Type="http://schemas.openxmlformats.org/officeDocument/2006/relationships/oleObject" Target="../embeddings/oleObject312.bin"/><Relationship Id="rId28" Type="http://schemas.openxmlformats.org/officeDocument/2006/relationships/image" Target="../media/image315.wmf"/><Relationship Id="rId10" Type="http://schemas.openxmlformats.org/officeDocument/2006/relationships/image" Target="../media/image306.wmf"/><Relationship Id="rId19" Type="http://schemas.openxmlformats.org/officeDocument/2006/relationships/oleObject" Target="../embeddings/oleObject310.bin"/><Relationship Id="rId31" Type="http://schemas.openxmlformats.org/officeDocument/2006/relationships/oleObject" Target="../embeddings/oleObject316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305.bin"/><Relationship Id="rId14" Type="http://schemas.openxmlformats.org/officeDocument/2006/relationships/image" Target="../media/image308.wmf"/><Relationship Id="rId22" Type="http://schemas.openxmlformats.org/officeDocument/2006/relationships/image" Target="../media/image312.wmf"/><Relationship Id="rId27" Type="http://schemas.openxmlformats.org/officeDocument/2006/relationships/oleObject" Target="../embeddings/oleObject314.bin"/><Relationship Id="rId30" Type="http://schemas.openxmlformats.org/officeDocument/2006/relationships/image" Target="../media/image316.wmf"/><Relationship Id="rId8" Type="http://schemas.openxmlformats.org/officeDocument/2006/relationships/image" Target="../media/image305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6.wmf"/><Relationship Id="rId13" Type="http://schemas.openxmlformats.org/officeDocument/2006/relationships/oleObject" Target="../embeddings/oleObject322.bin"/><Relationship Id="rId3" Type="http://schemas.openxmlformats.org/officeDocument/2006/relationships/image" Target="../media/image319.png"/><Relationship Id="rId7" Type="http://schemas.openxmlformats.org/officeDocument/2006/relationships/oleObject" Target="../embeddings/oleObject319.bin"/><Relationship Id="rId12" Type="http://schemas.openxmlformats.org/officeDocument/2006/relationships/image" Target="../media/image322.w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0.wmf"/><Relationship Id="rId11" Type="http://schemas.openxmlformats.org/officeDocument/2006/relationships/oleObject" Target="../embeddings/oleObject321.bin"/><Relationship Id="rId5" Type="http://schemas.openxmlformats.org/officeDocument/2006/relationships/oleObject" Target="../embeddings/oleObject318.bin"/><Relationship Id="rId10" Type="http://schemas.openxmlformats.org/officeDocument/2006/relationships/image" Target="../media/image321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320.bin"/><Relationship Id="rId14" Type="http://schemas.openxmlformats.org/officeDocument/2006/relationships/image" Target="../media/image304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5.wmf"/><Relationship Id="rId3" Type="http://schemas.openxmlformats.org/officeDocument/2006/relationships/image" Target="../media/image323.png"/><Relationship Id="rId7" Type="http://schemas.openxmlformats.org/officeDocument/2006/relationships/oleObject" Target="../embeddings/oleObject324.bin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4.wmf"/><Relationship Id="rId5" Type="http://schemas.openxmlformats.org/officeDocument/2006/relationships/oleObject" Target="../embeddings/oleObject323.bin"/><Relationship Id="rId10" Type="http://schemas.openxmlformats.org/officeDocument/2006/relationships/image" Target="../media/image326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325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8.png"/><Relationship Id="rId5" Type="http://schemas.openxmlformats.org/officeDocument/2006/relationships/image" Target="../media/image327.wmf"/><Relationship Id="rId4" Type="http://schemas.openxmlformats.org/officeDocument/2006/relationships/oleObject" Target="../embeddings/oleObject326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9.bin"/><Relationship Id="rId13" Type="http://schemas.openxmlformats.org/officeDocument/2006/relationships/image" Target="../media/image333.wmf"/><Relationship Id="rId3" Type="http://schemas.openxmlformats.org/officeDocument/2006/relationships/image" Target="../media/image1.wmf"/><Relationship Id="rId7" Type="http://schemas.openxmlformats.org/officeDocument/2006/relationships/image" Target="../media/image330.wmf"/><Relationship Id="rId12" Type="http://schemas.openxmlformats.org/officeDocument/2006/relationships/oleObject" Target="../embeddings/oleObject331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28.bin"/><Relationship Id="rId11" Type="http://schemas.openxmlformats.org/officeDocument/2006/relationships/image" Target="../media/image332.wmf"/><Relationship Id="rId5" Type="http://schemas.openxmlformats.org/officeDocument/2006/relationships/image" Target="../media/image329.wmf"/><Relationship Id="rId15" Type="http://schemas.openxmlformats.org/officeDocument/2006/relationships/image" Target="../media/image334.wmf"/><Relationship Id="rId10" Type="http://schemas.openxmlformats.org/officeDocument/2006/relationships/oleObject" Target="../embeddings/oleObject330.bin"/><Relationship Id="rId4" Type="http://schemas.openxmlformats.org/officeDocument/2006/relationships/oleObject" Target="../embeddings/oleObject327.bin"/><Relationship Id="rId9" Type="http://schemas.openxmlformats.org/officeDocument/2006/relationships/image" Target="../media/image331.wmf"/><Relationship Id="rId14" Type="http://schemas.openxmlformats.org/officeDocument/2006/relationships/oleObject" Target="../embeddings/oleObject332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5.bin"/><Relationship Id="rId13" Type="http://schemas.openxmlformats.org/officeDocument/2006/relationships/image" Target="../media/image339.wmf"/><Relationship Id="rId3" Type="http://schemas.openxmlformats.org/officeDocument/2006/relationships/image" Target="../media/image1.wmf"/><Relationship Id="rId7" Type="http://schemas.openxmlformats.org/officeDocument/2006/relationships/image" Target="../media/image336.wmf"/><Relationship Id="rId12" Type="http://schemas.openxmlformats.org/officeDocument/2006/relationships/oleObject" Target="../embeddings/oleObject337.bin"/><Relationship Id="rId2" Type="http://schemas.openxmlformats.org/officeDocument/2006/relationships/notesSlide" Target="../notesSlides/notesSlide55.xml"/><Relationship Id="rId16" Type="http://schemas.openxmlformats.org/officeDocument/2006/relationships/image" Target="../media/image341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34.bin"/><Relationship Id="rId11" Type="http://schemas.openxmlformats.org/officeDocument/2006/relationships/image" Target="../media/image338.wmf"/><Relationship Id="rId5" Type="http://schemas.openxmlformats.org/officeDocument/2006/relationships/image" Target="../media/image335.wmf"/><Relationship Id="rId15" Type="http://schemas.openxmlformats.org/officeDocument/2006/relationships/oleObject" Target="../embeddings/oleObject338.bin"/><Relationship Id="rId10" Type="http://schemas.openxmlformats.org/officeDocument/2006/relationships/oleObject" Target="../embeddings/oleObject336.bin"/><Relationship Id="rId4" Type="http://schemas.openxmlformats.org/officeDocument/2006/relationships/oleObject" Target="../embeddings/oleObject333.bin"/><Relationship Id="rId9" Type="http://schemas.openxmlformats.org/officeDocument/2006/relationships/image" Target="../media/image337.wmf"/><Relationship Id="rId14" Type="http://schemas.openxmlformats.org/officeDocument/2006/relationships/image" Target="../media/image34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1.bin"/><Relationship Id="rId3" Type="http://schemas.openxmlformats.org/officeDocument/2006/relationships/image" Target="../media/image1.wmf"/><Relationship Id="rId7" Type="http://schemas.openxmlformats.org/officeDocument/2006/relationships/image" Target="../media/image343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40.bin"/><Relationship Id="rId5" Type="http://schemas.openxmlformats.org/officeDocument/2006/relationships/image" Target="../media/image342.wmf"/><Relationship Id="rId4" Type="http://schemas.openxmlformats.org/officeDocument/2006/relationships/oleObject" Target="../embeddings/oleObject339.bin"/><Relationship Id="rId9" Type="http://schemas.openxmlformats.org/officeDocument/2006/relationships/image" Target="../media/image344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4.bin"/><Relationship Id="rId3" Type="http://schemas.openxmlformats.org/officeDocument/2006/relationships/image" Target="../media/image1.wmf"/><Relationship Id="rId7" Type="http://schemas.openxmlformats.org/officeDocument/2006/relationships/image" Target="../media/image346.w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43.bin"/><Relationship Id="rId11" Type="http://schemas.openxmlformats.org/officeDocument/2006/relationships/image" Target="../media/image348.wmf"/><Relationship Id="rId5" Type="http://schemas.openxmlformats.org/officeDocument/2006/relationships/image" Target="../media/image345.wmf"/><Relationship Id="rId10" Type="http://schemas.openxmlformats.org/officeDocument/2006/relationships/oleObject" Target="../embeddings/oleObject345.bin"/><Relationship Id="rId4" Type="http://schemas.openxmlformats.org/officeDocument/2006/relationships/oleObject" Target="../embeddings/oleObject342.bin"/><Relationship Id="rId9" Type="http://schemas.openxmlformats.org/officeDocument/2006/relationships/image" Target="../media/image347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8.bin"/><Relationship Id="rId13" Type="http://schemas.openxmlformats.org/officeDocument/2006/relationships/image" Target="../media/image353.wmf"/><Relationship Id="rId18" Type="http://schemas.openxmlformats.org/officeDocument/2006/relationships/oleObject" Target="../embeddings/oleObject353.bin"/><Relationship Id="rId26" Type="http://schemas.openxmlformats.org/officeDocument/2006/relationships/oleObject" Target="../embeddings/oleObject357.bin"/><Relationship Id="rId3" Type="http://schemas.openxmlformats.org/officeDocument/2006/relationships/image" Target="../media/image1.wmf"/><Relationship Id="rId21" Type="http://schemas.openxmlformats.org/officeDocument/2006/relationships/image" Target="../media/image357.wmf"/><Relationship Id="rId7" Type="http://schemas.openxmlformats.org/officeDocument/2006/relationships/image" Target="../media/image350.wmf"/><Relationship Id="rId12" Type="http://schemas.openxmlformats.org/officeDocument/2006/relationships/oleObject" Target="../embeddings/oleObject350.bin"/><Relationship Id="rId17" Type="http://schemas.openxmlformats.org/officeDocument/2006/relationships/image" Target="../media/image355.wmf"/><Relationship Id="rId25" Type="http://schemas.openxmlformats.org/officeDocument/2006/relationships/image" Target="../media/image359.wmf"/><Relationship Id="rId2" Type="http://schemas.openxmlformats.org/officeDocument/2006/relationships/notesSlide" Target="../notesSlides/notesSlide58.xml"/><Relationship Id="rId16" Type="http://schemas.openxmlformats.org/officeDocument/2006/relationships/oleObject" Target="../embeddings/oleObject352.bin"/><Relationship Id="rId20" Type="http://schemas.openxmlformats.org/officeDocument/2006/relationships/oleObject" Target="../embeddings/oleObject354.bin"/><Relationship Id="rId29" Type="http://schemas.openxmlformats.org/officeDocument/2006/relationships/image" Target="../media/image361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47.bin"/><Relationship Id="rId11" Type="http://schemas.openxmlformats.org/officeDocument/2006/relationships/image" Target="../media/image352.wmf"/><Relationship Id="rId24" Type="http://schemas.openxmlformats.org/officeDocument/2006/relationships/oleObject" Target="../embeddings/oleObject356.bin"/><Relationship Id="rId32" Type="http://schemas.openxmlformats.org/officeDocument/2006/relationships/image" Target="../media/image363.png"/><Relationship Id="rId5" Type="http://schemas.openxmlformats.org/officeDocument/2006/relationships/image" Target="../media/image349.wmf"/><Relationship Id="rId15" Type="http://schemas.openxmlformats.org/officeDocument/2006/relationships/image" Target="../media/image354.wmf"/><Relationship Id="rId23" Type="http://schemas.openxmlformats.org/officeDocument/2006/relationships/image" Target="../media/image358.wmf"/><Relationship Id="rId28" Type="http://schemas.openxmlformats.org/officeDocument/2006/relationships/oleObject" Target="../embeddings/oleObject358.bin"/><Relationship Id="rId10" Type="http://schemas.openxmlformats.org/officeDocument/2006/relationships/oleObject" Target="../embeddings/oleObject349.bin"/><Relationship Id="rId19" Type="http://schemas.openxmlformats.org/officeDocument/2006/relationships/image" Target="../media/image356.wmf"/><Relationship Id="rId31" Type="http://schemas.openxmlformats.org/officeDocument/2006/relationships/image" Target="../media/image362.wmf"/><Relationship Id="rId4" Type="http://schemas.openxmlformats.org/officeDocument/2006/relationships/oleObject" Target="../embeddings/oleObject346.bin"/><Relationship Id="rId9" Type="http://schemas.openxmlformats.org/officeDocument/2006/relationships/image" Target="../media/image351.wmf"/><Relationship Id="rId14" Type="http://schemas.openxmlformats.org/officeDocument/2006/relationships/oleObject" Target="../embeddings/oleObject351.bin"/><Relationship Id="rId22" Type="http://schemas.openxmlformats.org/officeDocument/2006/relationships/oleObject" Target="../embeddings/oleObject355.bin"/><Relationship Id="rId27" Type="http://schemas.openxmlformats.org/officeDocument/2006/relationships/image" Target="../media/image360.wmf"/><Relationship Id="rId30" Type="http://schemas.openxmlformats.org/officeDocument/2006/relationships/oleObject" Target="../embeddings/oleObject35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image" Target="../media/image1.wmf"/><Relationship Id="rId21" Type="http://schemas.openxmlformats.org/officeDocument/2006/relationships/image" Target="../media/image16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4.wmf"/><Relationship Id="rId25" Type="http://schemas.openxmlformats.org/officeDocument/2006/relationships/image" Target="../media/image18.wmf"/><Relationship Id="rId2" Type="http://schemas.openxmlformats.org/officeDocument/2006/relationships/notesSlide" Target="../notesSlides/notesSlide5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1.wmf"/><Relationship Id="rId24" Type="http://schemas.openxmlformats.org/officeDocument/2006/relationships/oleObject" Target="../embeddings/oleObject17.bin"/><Relationship Id="rId5" Type="http://schemas.openxmlformats.org/officeDocument/2006/relationships/image" Target="../media/image9.wmf"/><Relationship Id="rId15" Type="http://schemas.openxmlformats.org/officeDocument/2006/relationships/image" Target="../media/image13.wmf"/><Relationship Id="rId23" Type="http://schemas.openxmlformats.org/officeDocument/2006/relationships/image" Target="../media/image17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1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4.wmf"/><Relationship Id="rId4" Type="http://schemas.openxmlformats.org/officeDocument/2006/relationships/oleObject" Target="../embeddings/oleObject360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3.bin"/><Relationship Id="rId13" Type="http://schemas.openxmlformats.org/officeDocument/2006/relationships/image" Target="../media/image369.wmf"/><Relationship Id="rId18" Type="http://schemas.openxmlformats.org/officeDocument/2006/relationships/oleObject" Target="../embeddings/oleObject368.bin"/><Relationship Id="rId3" Type="http://schemas.openxmlformats.org/officeDocument/2006/relationships/image" Target="../media/image1.wmf"/><Relationship Id="rId21" Type="http://schemas.openxmlformats.org/officeDocument/2006/relationships/image" Target="../media/image373.wmf"/><Relationship Id="rId7" Type="http://schemas.openxmlformats.org/officeDocument/2006/relationships/image" Target="../media/image366.wmf"/><Relationship Id="rId12" Type="http://schemas.openxmlformats.org/officeDocument/2006/relationships/oleObject" Target="../embeddings/oleObject365.bin"/><Relationship Id="rId17" Type="http://schemas.openxmlformats.org/officeDocument/2006/relationships/image" Target="../media/image371.wmf"/><Relationship Id="rId2" Type="http://schemas.openxmlformats.org/officeDocument/2006/relationships/notesSlide" Target="../notesSlides/notesSlide60.xml"/><Relationship Id="rId16" Type="http://schemas.openxmlformats.org/officeDocument/2006/relationships/oleObject" Target="../embeddings/oleObject367.bin"/><Relationship Id="rId20" Type="http://schemas.openxmlformats.org/officeDocument/2006/relationships/oleObject" Target="../embeddings/oleObject36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62.bin"/><Relationship Id="rId11" Type="http://schemas.openxmlformats.org/officeDocument/2006/relationships/image" Target="../media/image368.wmf"/><Relationship Id="rId5" Type="http://schemas.openxmlformats.org/officeDocument/2006/relationships/image" Target="../media/image365.wmf"/><Relationship Id="rId15" Type="http://schemas.openxmlformats.org/officeDocument/2006/relationships/image" Target="../media/image370.wmf"/><Relationship Id="rId23" Type="http://schemas.openxmlformats.org/officeDocument/2006/relationships/image" Target="../media/image374.wmf"/><Relationship Id="rId10" Type="http://schemas.openxmlformats.org/officeDocument/2006/relationships/oleObject" Target="../embeddings/oleObject364.bin"/><Relationship Id="rId19" Type="http://schemas.openxmlformats.org/officeDocument/2006/relationships/image" Target="../media/image372.wmf"/><Relationship Id="rId4" Type="http://schemas.openxmlformats.org/officeDocument/2006/relationships/oleObject" Target="../embeddings/oleObject361.bin"/><Relationship Id="rId9" Type="http://schemas.openxmlformats.org/officeDocument/2006/relationships/image" Target="../media/image367.wmf"/><Relationship Id="rId14" Type="http://schemas.openxmlformats.org/officeDocument/2006/relationships/oleObject" Target="../embeddings/oleObject366.bin"/><Relationship Id="rId22" Type="http://schemas.openxmlformats.org/officeDocument/2006/relationships/oleObject" Target="../embeddings/oleObject370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3.bin"/><Relationship Id="rId13" Type="http://schemas.openxmlformats.org/officeDocument/2006/relationships/oleObject" Target="../embeddings/oleObject375.bin"/><Relationship Id="rId3" Type="http://schemas.openxmlformats.org/officeDocument/2006/relationships/image" Target="../media/image1.wmf"/><Relationship Id="rId7" Type="http://schemas.openxmlformats.org/officeDocument/2006/relationships/image" Target="../media/image376.wmf"/><Relationship Id="rId12" Type="http://schemas.openxmlformats.org/officeDocument/2006/relationships/image" Target="../media/image368.w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72.bin"/><Relationship Id="rId11" Type="http://schemas.openxmlformats.org/officeDocument/2006/relationships/oleObject" Target="../embeddings/oleObject374.bin"/><Relationship Id="rId5" Type="http://schemas.openxmlformats.org/officeDocument/2006/relationships/image" Target="../media/image375.wmf"/><Relationship Id="rId10" Type="http://schemas.openxmlformats.org/officeDocument/2006/relationships/image" Target="../media/image378.png"/><Relationship Id="rId4" Type="http://schemas.openxmlformats.org/officeDocument/2006/relationships/oleObject" Target="../embeddings/oleObject371.bin"/><Relationship Id="rId9" Type="http://schemas.openxmlformats.org/officeDocument/2006/relationships/image" Target="../media/image377.wmf"/><Relationship Id="rId14" Type="http://schemas.openxmlformats.org/officeDocument/2006/relationships/image" Target="../media/image379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2.wmf"/><Relationship Id="rId13" Type="http://schemas.openxmlformats.org/officeDocument/2006/relationships/oleObject" Target="../embeddings/oleObject380.bin"/><Relationship Id="rId18" Type="http://schemas.openxmlformats.org/officeDocument/2006/relationships/image" Target="../media/image387.wmf"/><Relationship Id="rId3" Type="http://schemas.openxmlformats.org/officeDocument/2006/relationships/image" Target="../media/image380.png"/><Relationship Id="rId21" Type="http://schemas.openxmlformats.org/officeDocument/2006/relationships/oleObject" Target="../embeddings/oleObject384.bin"/><Relationship Id="rId7" Type="http://schemas.openxmlformats.org/officeDocument/2006/relationships/oleObject" Target="../embeddings/oleObject377.bin"/><Relationship Id="rId12" Type="http://schemas.openxmlformats.org/officeDocument/2006/relationships/image" Target="../media/image384.wmf"/><Relationship Id="rId17" Type="http://schemas.openxmlformats.org/officeDocument/2006/relationships/oleObject" Target="../embeddings/oleObject382.bin"/><Relationship Id="rId2" Type="http://schemas.openxmlformats.org/officeDocument/2006/relationships/notesSlide" Target="../notesSlides/notesSlide62.xml"/><Relationship Id="rId16" Type="http://schemas.openxmlformats.org/officeDocument/2006/relationships/image" Target="../media/image386.wmf"/><Relationship Id="rId20" Type="http://schemas.openxmlformats.org/officeDocument/2006/relationships/image" Target="../media/image388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1.wmf"/><Relationship Id="rId11" Type="http://schemas.openxmlformats.org/officeDocument/2006/relationships/oleObject" Target="../embeddings/oleObject379.bin"/><Relationship Id="rId5" Type="http://schemas.openxmlformats.org/officeDocument/2006/relationships/oleObject" Target="../embeddings/oleObject376.bin"/><Relationship Id="rId15" Type="http://schemas.openxmlformats.org/officeDocument/2006/relationships/oleObject" Target="../embeddings/oleObject381.bin"/><Relationship Id="rId10" Type="http://schemas.openxmlformats.org/officeDocument/2006/relationships/image" Target="../media/image383.wmf"/><Relationship Id="rId19" Type="http://schemas.openxmlformats.org/officeDocument/2006/relationships/oleObject" Target="../embeddings/oleObject383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378.bin"/><Relationship Id="rId14" Type="http://schemas.openxmlformats.org/officeDocument/2006/relationships/image" Target="../media/image385.wmf"/><Relationship Id="rId22" Type="http://schemas.openxmlformats.org/officeDocument/2006/relationships/image" Target="../media/image389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7.bin"/><Relationship Id="rId13" Type="http://schemas.openxmlformats.org/officeDocument/2006/relationships/image" Target="../media/image394.wmf"/><Relationship Id="rId18" Type="http://schemas.openxmlformats.org/officeDocument/2006/relationships/oleObject" Target="../embeddings/oleObject392.bin"/><Relationship Id="rId3" Type="http://schemas.openxmlformats.org/officeDocument/2006/relationships/image" Target="../media/image1.wmf"/><Relationship Id="rId21" Type="http://schemas.openxmlformats.org/officeDocument/2006/relationships/image" Target="../media/image398.wmf"/><Relationship Id="rId7" Type="http://schemas.openxmlformats.org/officeDocument/2006/relationships/image" Target="../media/image391.wmf"/><Relationship Id="rId12" Type="http://schemas.openxmlformats.org/officeDocument/2006/relationships/oleObject" Target="../embeddings/oleObject389.bin"/><Relationship Id="rId17" Type="http://schemas.openxmlformats.org/officeDocument/2006/relationships/image" Target="../media/image396.wmf"/><Relationship Id="rId25" Type="http://schemas.openxmlformats.org/officeDocument/2006/relationships/image" Target="../media/image400.wmf"/><Relationship Id="rId2" Type="http://schemas.openxmlformats.org/officeDocument/2006/relationships/notesSlide" Target="../notesSlides/notesSlide63.xml"/><Relationship Id="rId16" Type="http://schemas.openxmlformats.org/officeDocument/2006/relationships/oleObject" Target="../embeddings/oleObject391.bin"/><Relationship Id="rId20" Type="http://schemas.openxmlformats.org/officeDocument/2006/relationships/oleObject" Target="../embeddings/oleObject39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86.bin"/><Relationship Id="rId11" Type="http://schemas.openxmlformats.org/officeDocument/2006/relationships/image" Target="../media/image393.wmf"/><Relationship Id="rId24" Type="http://schemas.openxmlformats.org/officeDocument/2006/relationships/oleObject" Target="../embeddings/oleObject395.bin"/><Relationship Id="rId5" Type="http://schemas.openxmlformats.org/officeDocument/2006/relationships/image" Target="../media/image390.wmf"/><Relationship Id="rId15" Type="http://schemas.openxmlformats.org/officeDocument/2006/relationships/image" Target="../media/image395.wmf"/><Relationship Id="rId23" Type="http://schemas.openxmlformats.org/officeDocument/2006/relationships/image" Target="../media/image399.wmf"/><Relationship Id="rId10" Type="http://schemas.openxmlformats.org/officeDocument/2006/relationships/oleObject" Target="../embeddings/oleObject388.bin"/><Relationship Id="rId19" Type="http://schemas.openxmlformats.org/officeDocument/2006/relationships/image" Target="../media/image397.wmf"/><Relationship Id="rId4" Type="http://schemas.openxmlformats.org/officeDocument/2006/relationships/oleObject" Target="../embeddings/oleObject385.bin"/><Relationship Id="rId9" Type="http://schemas.openxmlformats.org/officeDocument/2006/relationships/image" Target="../media/image392.wmf"/><Relationship Id="rId14" Type="http://schemas.openxmlformats.org/officeDocument/2006/relationships/oleObject" Target="../embeddings/oleObject390.bin"/><Relationship Id="rId22" Type="http://schemas.openxmlformats.org/officeDocument/2006/relationships/oleObject" Target="../embeddings/oleObject394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5.png"/><Relationship Id="rId4" Type="http://schemas.openxmlformats.org/officeDocument/2006/relationships/image" Target="../media/image40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1.png"/><Relationship Id="rId13" Type="http://schemas.openxmlformats.org/officeDocument/2006/relationships/image" Target="../media/image416.png"/><Relationship Id="rId3" Type="http://schemas.openxmlformats.org/officeDocument/2006/relationships/image" Target="../media/image1.wmf"/><Relationship Id="rId7" Type="http://schemas.openxmlformats.org/officeDocument/2006/relationships/image" Target="../media/image410.png"/><Relationship Id="rId12" Type="http://schemas.openxmlformats.org/officeDocument/2006/relationships/image" Target="../media/image415.png"/><Relationship Id="rId2" Type="http://schemas.openxmlformats.org/officeDocument/2006/relationships/notesSlide" Target="../notesSlides/notesSlide66.xml"/><Relationship Id="rId16" Type="http://schemas.openxmlformats.org/officeDocument/2006/relationships/image" Target="../media/image4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9.png"/><Relationship Id="rId11" Type="http://schemas.openxmlformats.org/officeDocument/2006/relationships/image" Target="../media/image414.png"/><Relationship Id="rId5" Type="http://schemas.openxmlformats.org/officeDocument/2006/relationships/image" Target="../media/image408.png"/><Relationship Id="rId15" Type="http://schemas.openxmlformats.org/officeDocument/2006/relationships/image" Target="../media/image418.png"/><Relationship Id="rId10" Type="http://schemas.openxmlformats.org/officeDocument/2006/relationships/image" Target="../media/image413.png"/><Relationship Id="rId4" Type="http://schemas.openxmlformats.org/officeDocument/2006/relationships/image" Target="../media/image407.png"/><Relationship Id="rId9" Type="http://schemas.openxmlformats.org/officeDocument/2006/relationships/image" Target="../media/image412.png"/><Relationship Id="rId14" Type="http://schemas.openxmlformats.org/officeDocument/2006/relationships/image" Target="../media/image41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1.png"/><Relationship Id="rId4" Type="http://schemas.openxmlformats.org/officeDocument/2006/relationships/image" Target="../media/image42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4.wmf"/><Relationship Id="rId18" Type="http://schemas.openxmlformats.org/officeDocument/2006/relationships/image" Target="../media/image27.wmf"/><Relationship Id="rId3" Type="http://schemas.openxmlformats.org/officeDocument/2006/relationships/image" Target="../media/image1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6.wmf"/><Relationship Id="rId2" Type="http://schemas.openxmlformats.org/officeDocument/2006/relationships/notesSlide" Target="../notesSlides/notesSlide6.xml"/><Relationship Id="rId16" Type="http://schemas.openxmlformats.org/officeDocument/2006/relationships/oleObject" Target="../embeddings/oleObject25.bin"/><Relationship Id="rId20" Type="http://schemas.openxmlformats.org/officeDocument/2006/relationships/image" Target="../media/image28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2.bin"/><Relationship Id="rId19" Type="http://schemas.openxmlformats.org/officeDocument/2006/relationships/oleObject" Target="../embeddings/oleObject26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4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6.png"/><Relationship Id="rId4" Type="http://schemas.openxmlformats.org/officeDocument/2006/relationships/image" Target="../media/image425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png"/><Relationship Id="rId3" Type="http://schemas.openxmlformats.org/officeDocument/2006/relationships/image" Target="../media/image1.wmf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9.png"/><Relationship Id="rId5" Type="http://schemas.openxmlformats.org/officeDocument/2006/relationships/image" Target="../media/image428.png"/><Relationship Id="rId10" Type="http://schemas.openxmlformats.org/officeDocument/2006/relationships/image" Target="../media/image433.png"/><Relationship Id="rId4" Type="http://schemas.openxmlformats.org/officeDocument/2006/relationships/image" Target="../media/image427.png"/><Relationship Id="rId9" Type="http://schemas.openxmlformats.org/officeDocument/2006/relationships/image" Target="../media/image43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4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9.png"/><Relationship Id="rId3" Type="http://schemas.openxmlformats.org/officeDocument/2006/relationships/image" Target="../media/image1.wmf"/><Relationship Id="rId7" Type="http://schemas.openxmlformats.org/officeDocument/2006/relationships/image" Target="../media/image43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7.png"/><Relationship Id="rId11" Type="http://schemas.openxmlformats.org/officeDocument/2006/relationships/image" Target="../media/image442.png"/><Relationship Id="rId5" Type="http://schemas.openxmlformats.org/officeDocument/2006/relationships/image" Target="../media/image436.png"/><Relationship Id="rId10" Type="http://schemas.openxmlformats.org/officeDocument/2006/relationships/image" Target="../media/image441.png"/><Relationship Id="rId4" Type="http://schemas.openxmlformats.org/officeDocument/2006/relationships/image" Target="../media/image435.png"/><Relationship Id="rId9" Type="http://schemas.openxmlformats.org/officeDocument/2006/relationships/image" Target="../media/image440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6.png"/><Relationship Id="rId3" Type="http://schemas.openxmlformats.org/officeDocument/2006/relationships/image" Target="../media/image1.wmf"/><Relationship Id="rId7" Type="http://schemas.openxmlformats.org/officeDocument/2006/relationships/image" Target="../media/image44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4.png"/><Relationship Id="rId5" Type="http://schemas.openxmlformats.org/officeDocument/2006/relationships/chart" Target="../charts/chart1.xml"/><Relationship Id="rId10" Type="http://schemas.openxmlformats.org/officeDocument/2006/relationships/image" Target="../media/image448.png"/><Relationship Id="rId4" Type="http://schemas.openxmlformats.org/officeDocument/2006/relationships/image" Target="../media/image443.png"/><Relationship Id="rId9" Type="http://schemas.openxmlformats.org/officeDocument/2006/relationships/image" Target="../media/image44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1.png"/><Relationship Id="rId4" Type="http://schemas.openxmlformats.org/officeDocument/2006/relationships/image" Target="../media/image45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45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5.png"/><Relationship Id="rId5" Type="http://schemas.openxmlformats.org/officeDocument/2006/relationships/image" Target="../media/image454.png"/><Relationship Id="rId4" Type="http://schemas.openxmlformats.org/officeDocument/2006/relationships/image" Target="../media/image453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1.png"/><Relationship Id="rId13" Type="http://schemas.openxmlformats.org/officeDocument/2006/relationships/image" Target="../media/image466.png"/><Relationship Id="rId18" Type="http://schemas.openxmlformats.org/officeDocument/2006/relationships/image" Target="../media/image471.png"/><Relationship Id="rId3" Type="http://schemas.openxmlformats.org/officeDocument/2006/relationships/image" Target="../media/image1.wmf"/><Relationship Id="rId21" Type="http://schemas.openxmlformats.org/officeDocument/2006/relationships/image" Target="../media/image474.png"/><Relationship Id="rId7" Type="http://schemas.openxmlformats.org/officeDocument/2006/relationships/image" Target="../media/image460.png"/><Relationship Id="rId12" Type="http://schemas.openxmlformats.org/officeDocument/2006/relationships/image" Target="../media/image465.png"/><Relationship Id="rId17" Type="http://schemas.openxmlformats.org/officeDocument/2006/relationships/image" Target="../media/image470.png"/><Relationship Id="rId2" Type="http://schemas.openxmlformats.org/officeDocument/2006/relationships/notesSlide" Target="../notesSlides/notesSlide80.xml"/><Relationship Id="rId16" Type="http://schemas.openxmlformats.org/officeDocument/2006/relationships/image" Target="../media/image469.png"/><Relationship Id="rId20" Type="http://schemas.openxmlformats.org/officeDocument/2006/relationships/image" Target="../media/image4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9.png"/><Relationship Id="rId11" Type="http://schemas.openxmlformats.org/officeDocument/2006/relationships/image" Target="../media/image464.png"/><Relationship Id="rId5" Type="http://schemas.openxmlformats.org/officeDocument/2006/relationships/image" Target="../media/image458.png"/><Relationship Id="rId15" Type="http://schemas.openxmlformats.org/officeDocument/2006/relationships/image" Target="../media/image468.png"/><Relationship Id="rId23" Type="http://schemas.openxmlformats.org/officeDocument/2006/relationships/image" Target="../media/image476.png"/><Relationship Id="rId10" Type="http://schemas.openxmlformats.org/officeDocument/2006/relationships/image" Target="../media/image463.png"/><Relationship Id="rId19" Type="http://schemas.openxmlformats.org/officeDocument/2006/relationships/image" Target="../media/image472.png"/><Relationship Id="rId4" Type="http://schemas.openxmlformats.org/officeDocument/2006/relationships/image" Target="../media/image457.png"/><Relationship Id="rId9" Type="http://schemas.openxmlformats.org/officeDocument/2006/relationships/image" Target="../media/image462.png"/><Relationship Id="rId14" Type="http://schemas.openxmlformats.org/officeDocument/2006/relationships/image" Target="../media/image467.png"/><Relationship Id="rId22" Type="http://schemas.openxmlformats.org/officeDocument/2006/relationships/image" Target="../media/image47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8.png"/><Relationship Id="rId4" Type="http://schemas.openxmlformats.org/officeDocument/2006/relationships/image" Target="../media/image477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2.png"/><Relationship Id="rId13" Type="http://schemas.openxmlformats.org/officeDocument/2006/relationships/image" Target="../media/image487.png"/><Relationship Id="rId3" Type="http://schemas.openxmlformats.org/officeDocument/2006/relationships/image" Target="../media/image1.wmf"/><Relationship Id="rId7" Type="http://schemas.openxmlformats.org/officeDocument/2006/relationships/image" Target="../media/image481.png"/><Relationship Id="rId12" Type="http://schemas.openxmlformats.org/officeDocument/2006/relationships/image" Target="../media/image48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0.png"/><Relationship Id="rId11" Type="http://schemas.openxmlformats.org/officeDocument/2006/relationships/image" Target="../media/image485.png"/><Relationship Id="rId5" Type="http://schemas.openxmlformats.org/officeDocument/2006/relationships/image" Target="../media/image479.png"/><Relationship Id="rId15" Type="http://schemas.openxmlformats.org/officeDocument/2006/relationships/image" Target="../media/image489.png"/><Relationship Id="rId10" Type="http://schemas.openxmlformats.org/officeDocument/2006/relationships/image" Target="../media/image484.png"/><Relationship Id="rId4" Type="http://schemas.openxmlformats.org/officeDocument/2006/relationships/chart" Target="../charts/chart2.xml"/><Relationship Id="rId9" Type="http://schemas.openxmlformats.org/officeDocument/2006/relationships/image" Target="../media/image483.png"/><Relationship Id="rId14" Type="http://schemas.openxmlformats.org/officeDocument/2006/relationships/image" Target="../media/image488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4.png"/><Relationship Id="rId13" Type="http://schemas.openxmlformats.org/officeDocument/2006/relationships/image" Target="../media/image499.png"/><Relationship Id="rId18" Type="http://schemas.openxmlformats.org/officeDocument/2006/relationships/image" Target="../media/image504.png"/><Relationship Id="rId3" Type="http://schemas.openxmlformats.org/officeDocument/2006/relationships/image" Target="../media/image1.wmf"/><Relationship Id="rId7" Type="http://schemas.openxmlformats.org/officeDocument/2006/relationships/image" Target="../media/image493.png"/><Relationship Id="rId12" Type="http://schemas.openxmlformats.org/officeDocument/2006/relationships/image" Target="../media/image498.png"/><Relationship Id="rId17" Type="http://schemas.openxmlformats.org/officeDocument/2006/relationships/image" Target="../media/image503.png"/><Relationship Id="rId2" Type="http://schemas.openxmlformats.org/officeDocument/2006/relationships/notesSlide" Target="../notesSlides/notesSlide83.xml"/><Relationship Id="rId16" Type="http://schemas.openxmlformats.org/officeDocument/2006/relationships/image" Target="../media/image5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2.png"/><Relationship Id="rId11" Type="http://schemas.openxmlformats.org/officeDocument/2006/relationships/image" Target="../media/image497.png"/><Relationship Id="rId5" Type="http://schemas.openxmlformats.org/officeDocument/2006/relationships/image" Target="../media/image491.png"/><Relationship Id="rId15" Type="http://schemas.openxmlformats.org/officeDocument/2006/relationships/image" Target="../media/image501.png"/><Relationship Id="rId10" Type="http://schemas.openxmlformats.org/officeDocument/2006/relationships/image" Target="../media/image496.png"/><Relationship Id="rId19" Type="http://schemas.openxmlformats.org/officeDocument/2006/relationships/image" Target="../media/image505.png"/><Relationship Id="rId4" Type="http://schemas.openxmlformats.org/officeDocument/2006/relationships/image" Target="../media/image490.png"/><Relationship Id="rId9" Type="http://schemas.openxmlformats.org/officeDocument/2006/relationships/image" Target="../media/image495.png"/><Relationship Id="rId14" Type="http://schemas.openxmlformats.org/officeDocument/2006/relationships/image" Target="../media/image50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7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2.png"/><Relationship Id="rId3" Type="http://schemas.openxmlformats.org/officeDocument/2006/relationships/image" Target="../media/image1.wmf"/><Relationship Id="rId7" Type="http://schemas.openxmlformats.org/officeDocument/2006/relationships/image" Target="../media/image51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0.png"/><Relationship Id="rId5" Type="http://schemas.openxmlformats.org/officeDocument/2006/relationships/image" Target="../media/image509.png"/><Relationship Id="rId4" Type="http://schemas.openxmlformats.org/officeDocument/2006/relationships/image" Target="../media/image508.png"/><Relationship Id="rId9" Type="http://schemas.openxmlformats.org/officeDocument/2006/relationships/image" Target="../media/image51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3.wmf"/><Relationship Id="rId3" Type="http://schemas.openxmlformats.org/officeDocument/2006/relationships/image" Target="../media/image1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5.wmf"/><Relationship Id="rId2" Type="http://schemas.openxmlformats.org/officeDocument/2006/relationships/notesSlide" Target="../notesSlides/notesSlide8.xml"/><Relationship Id="rId16" Type="http://schemas.openxmlformats.org/officeDocument/2006/relationships/oleObject" Target="../embeddings/oleObject3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2.bin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7.png"/><Relationship Id="rId4" Type="http://schemas.openxmlformats.org/officeDocument/2006/relationships/image" Target="../media/image51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9.png"/><Relationship Id="rId4" Type="http://schemas.openxmlformats.org/officeDocument/2006/relationships/image" Target="../media/image51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1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6.png"/><Relationship Id="rId3" Type="http://schemas.openxmlformats.org/officeDocument/2006/relationships/image" Target="../media/image1.wmf"/><Relationship Id="rId7" Type="http://schemas.openxmlformats.org/officeDocument/2006/relationships/image" Target="../media/image52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4.png"/><Relationship Id="rId5" Type="http://schemas.openxmlformats.org/officeDocument/2006/relationships/image" Target="../media/image523.png"/><Relationship Id="rId4" Type="http://schemas.openxmlformats.org/officeDocument/2006/relationships/image" Target="../media/image40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0.png"/><Relationship Id="rId5" Type="http://schemas.openxmlformats.org/officeDocument/2006/relationships/image" Target="../media/image529.png"/><Relationship Id="rId4" Type="http://schemas.openxmlformats.org/officeDocument/2006/relationships/image" Target="../media/image52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1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043607" y="1556792"/>
            <a:ext cx="71111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chemeClr val="bg1"/>
                </a:solidFill>
              </a:rPr>
              <a:t>PODSTAWY OPTYMALIZACJI</a:t>
            </a:r>
          </a:p>
          <a:p>
            <a:pPr algn="ctr"/>
            <a:r>
              <a:rPr lang="pl-PL" sz="2400" b="1" dirty="0">
                <a:solidFill>
                  <a:schemeClr val="bg1"/>
                </a:solidFill>
              </a:rPr>
              <a:t>WIELOKRYTERIALNEJ</a:t>
            </a:r>
          </a:p>
          <a:p>
            <a:pPr algn="ctr"/>
            <a:r>
              <a:rPr lang="pl-PL" sz="2400" b="1" dirty="0">
                <a:solidFill>
                  <a:schemeClr val="bg1"/>
                </a:solidFill>
              </a:rPr>
              <a:t>(wykład  rozszerzony)</a:t>
            </a:r>
          </a:p>
          <a:p>
            <a:pPr algn="ctr"/>
            <a:endParaRPr lang="pl-PL" sz="1600" dirty="0">
              <a:solidFill>
                <a:schemeClr val="bg1"/>
              </a:solidFill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691680" y="2492896"/>
            <a:ext cx="60486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dirty="0"/>
          </a:p>
          <a:p>
            <a:pPr algn="ctr"/>
            <a:endParaRPr lang="pl-PL" b="1" i="1" dirty="0"/>
          </a:p>
          <a:p>
            <a:pPr algn="ctr"/>
            <a:endParaRPr lang="pl-PL" b="1" i="1" dirty="0"/>
          </a:p>
          <a:p>
            <a:pPr algn="ctr"/>
            <a:endParaRPr lang="pl-PL" b="1" i="1" dirty="0"/>
          </a:p>
          <a:p>
            <a:pPr algn="ctr"/>
            <a:r>
              <a:rPr lang="pl-PL" b="1" i="1" dirty="0"/>
              <a:t>Prof. dr hab. inż. Andrzej Ameljańczyk</a:t>
            </a:r>
          </a:p>
          <a:p>
            <a:pPr algn="ctr"/>
            <a:endParaRPr lang="pl-PL" b="1" i="1" dirty="0"/>
          </a:p>
          <a:p>
            <a:pPr algn="ctr"/>
            <a:endParaRPr lang="pl-PL" i="1" dirty="0"/>
          </a:p>
          <a:p>
            <a:pPr algn="ctr"/>
            <a:endParaRPr lang="pl-PL" i="1" dirty="0"/>
          </a:p>
          <a:p>
            <a:pPr algn="ctr"/>
            <a:endParaRPr lang="pl-PL" i="1" dirty="0"/>
          </a:p>
          <a:p>
            <a:pPr algn="ctr"/>
            <a:r>
              <a:rPr lang="pl-PL" dirty="0"/>
              <a:t>INSTYTUT  SYSTEMÓW  INFORMATYCZNYCH</a:t>
            </a:r>
          </a:p>
          <a:p>
            <a:pPr algn="ctr"/>
            <a:r>
              <a:rPr lang="pl-PL" dirty="0"/>
              <a:t>WYDZIAŁ CYBERNETYKI  WAT</a:t>
            </a:r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r>
              <a:rPr lang="pl-PL" dirty="0"/>
              <a:t>WARSZAWA - 2020</a:t>
            </a:r>
          </a:p>
          <a:p>
            <a:pPr algn="ctr"/>
            <a:endParaRPr lang="pl-PL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24260" y="1423755"/>
            <a:ext cx="8525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/>
              <a:t>WIELOKRYTERIALNE  METODY  OCENY                              I  OPTYMALIZACJI</a:t>
            </a:r>
            <a:endParaRPr lang="pl-PL" sz="2400" b="1" dirty="0"/>
          </a:p>
          <a:p>
            <a:pPr algn="ctr"/>
            <a:r>
              <a:rPr lang="pl-PL" sz="2400" b="1" dirty="0"/>
              <a:t> (wykład rozszerzony)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-36512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395536" y="692696"/>
            <a:ext cx="8496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u="sng" dirty="0"/>
              <a:t>NOTACJA</a:t>
            </a:r>
          </a:p>
          <a:p>
            <a:pPr algn="just">
              <a:spcBef>
                <a:spcPts val="1200"/>
              </a:spcBef>
            </a:pPr>
            <a:r>
              <a:rPr lang="pl-PL" dirty="0"/>
              <a:t>DUŻE LITERY – OZNACZENIA (NAZWY) ZBIORÓW</a:t>
            </a:r>
          </a:p>
          <a:p>
            <a:pPr algn="just">
              <a:spcBef>
                <a:spcPts val="600"/>
              </a:spcBef>
            </a:pPr>
            <a:r>
              <a:rPr lang="pl-PL" dirty="0"/>
              <a:t>MAŁE LITERY – OZNACZENIA (NAZWY) ELEMENTÓW</a:t>
            </a:r>
          </a:p>
          <a:p>
            <a:pPr algn="just">
              <a:spcBef>
                <a:spcPts val="1200"/>
              </a:spcBef>
            </a:pPr>
            <a:endParaRPr lang="pl-PL" dirty="0"/>
          </a:p>
          <a:p>
            <a:pPr algn="just">
              <a:spcBef>
                <a:spcPts val="600"/>
              </a:spcBef>
            </a:pPr>
            <a:r>
              <a:rPr lang="pl-PL" dirty="0"/>
              <a:t>LICZNOŚĆ ZBIORU</a:t>
            </a:r>
          </a:p>
          <a:p>
            <a:pPr algn="just">
              <a:spcBef>
                <a:spcPts val="600"/>
              </a:spcBef>
            </a:pPr>
            <a:r>
              <a:rPr lang="pl-PL" dirty="0"/>
              <a:t>ZBIÓR LICZB NATURALNYCH</a:t>
            </a:r>
          </a:p>
          <a:p>
            <a:pPr algn="just">
              <a:spcBef>
                <a:spcPts val="600"/>
              </a:spcBef>
            </a:pPr>
            <a:r>
              <a:rPr lang="pl-PL" dirty="0"/>
              <a:t>PODZBIORY:</a:t>
            </a:r>
          </a:p>
          <a:p>
            <a:pPr algn="just">
              <a:spcBef>
                <a:spcPts val="1200"/>
              </a:spcBef>
            </a:pPr>
            <a:endParaRPr lang="pl-PL" dirty="0"/>
          </a:p>
          <a:p>
            <a:pPr algn="just">
              <a:spcBef>
                <a:spcPts val="1200"/>
              </a:spcBef>
            </a:pPr>
            <a:r>
              <a:rPr lang="pl-PL" dirty="0"/>
              <a:t>OPERACJE MNOGOŚCIOWE</a:t>
            </a:r>
          </a:p>
          <a:p>
            <a:pPr marL="800100" lvl="1" indent="-342900" algn="just">
              <a:spcBef>
                <a:spcPts val="600"/>
              </a:spcBef>
              <a:buFont typeface="+mj-lt"/>
              <a:buAutoNum type="arabicParenR"/>
            </a:pPr>
            <a:r>
              <a:rPr lang="pl-PL" dirty="0"/>
              <a:t>SUMA</a:t>
            </a:r>
          </a:p>
          <a:p>
            <a:pPr marL="800100" lvl="1" indent="-342900" algn="just">
              <a:spcBef>
                <a:spcPts val="600"/>
              </a:spcBef>
              <a:buFont typeface="+mj-lt"/>
              <a:buAutoNum type="arabicParenR"/>
            </a:pPr>
            <a:r>
              <a:rPr lang="pl-PL" dirty="0"/>
              <a:t>RÓŻNICA</a:t>
            </a:r>
          </a:p>
          <a:p>
            <a:pPr marL="800100" lvl="1" indent="-342900" algn="just">
              <a:spcBef>
                <a:spcPts val="600"/>
              </a:spcBef>
              <a:buFont typeface="+mj-lt"/>
              <a:buAutoNum type="arabicParenR"/>
            </a:pPr>
            <a:r>
              <a:rPr lang="pl-PL" dirty="0"/>
              <a:t>ILOCZYN</a:t>
            </a:r>
          </a:p>
          <a:p>
            <a:pPr marL="800100" lvl="1" indent="-342900" algn="just">
              <a:spcBef>
                <a:spcPts val="600"/>
              </a:spcBef>
              <a:buFont typeface="+mj-lt"/>
              <a:buAutoNum type="arabicParenR"/>
            </a:pPr>
            <a:r>
              <a:rPr lang="pl-PL" dirty="0"/>
              <a:t>DOPEŁNIENIE ZBIORU        W PRZESTRZENI</a:t>
            </a:r>
          </a:p>
          <a:p>
            <a:pPr marL="800100" lvl="1" indent="-342900" algn="just">
              <a:spcBef>
                <a:spcPts val="600"/>
              </a:spcBef>
              <a:buFont typeface="+mj-lt"/>
              <a:buAutoNum type="arabicParenR"/>
            </a:pPr>
            <a:endParaRPr lang="pl-PL" dirty="0"/>
          </a:p>
          <a:p>
            <a:pPr marL="800100" lvl="1" indent="-342900" algn="just">
              <a:spcBef>
                <a:spcPts val="600"/>
              </a:spcBef>
              <a:buFont typeface="+mj-lt"/>
              <a:buAutoNum type="arabicParenR"/>
            </a:pPr>
            <a:endParaRPr lang="pl-PL" dirty="0"/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2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2" name="Grupa 31"/>
          <p:cNvGrpSpPr/>
          <p:nvPr/>
        </p:nvGrpSpPr>
        <p:grpSpPr>
          <a:xfrm>
            <a:off x="1979712" y="1844824"/>
            <a:ext cx="4720523" cy="4138545"/>
            <a:chOff x="1939709" y="1810735"/>
            <a:chExt cx="4720523" cy="4138545"/>
          </a:xfrm>
        </p:grpSpPr>
        <p:graphicFrame>
          <p:nvGraphicFramePr>
            <p:cNvPr id="60417" name="Object 1"/>
            <p:cNvGraphicFramePr>
              <a:graphicFrameLocks noChangeAspect="1"/>
            </p:cNvGraphicFramePr>
            <p:nvPr/>
          </p:nvGraphicFramePr>
          <p:xfrm>
            <a:off x="2987823" y="1810735"/>
            <a:ext cx="3528393" cy="394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4" imgW="1790700" imgH="203200" progId="Equation.3">
                    <p:embed/>
                  </p:oleObj>
                </mc:Choice>
                <mc:Fallback>
                  <p:oleObj name="Równanie" r:id="rId4" imgW="1790700" imgH="2032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7823" y="1810735"/>
                          <a:ext cx="3528393" cy="39412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19" name="Object 3"/>
            <p:cNvGraphicFramePr>
              <a:graphicFrameLocks noChangeAspect="1"/>
            </p:cNvGraphicFramePr>
            <p:nvPr/>
          </p:nvGraphicFramePr>
          <p:xfrm>
            <a:off x="2627784" y="2132856"/>
            <a:ext cx="288032" cy="4320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6" imgW="152334" imgH="228501" progId="Equation.3">
                    <p:embed/>
                  </p:oleObj>
                </mc:Choice>
                <mc:Fallback>
                  <p:oleObj name="Równanie" r:id="rId6" imgW="152334" imgH="228501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7784" y="2132856"/>
                          <a:ext cx="288032" cy="4320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21" name="Object 5"/>
            <p:cNvGraphicFramePr>
              <a:graphicFrameLocks noChangeAspect="1"/>
            </p:cNvGraphicFramePr>
            <p:nvPr/>
          </p:nvGraphicFramePr>
          <p:xfrm>
            <a:off x="3746542" y="2599953"/>
            <a:ext cx="393410" cy="3249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8" imgW="215619" imgH="177569" progId="Equation.3">
                    <p:embed/>
                  </p:oleObj>
                </mc:Choice>
                <mc:Fallback>
                  <p:oleObj name="Równanie" r:id="rId8" imgW="215619" imgH="177569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6542" y="2599953"/>
                          <a:ext cx="393410" cy="3249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23" name="Object 7"/>
            <p:cNvGraphicFramePr>
              <a:graphicFrameLocks noChangeAspect="1"/>
            </p:cNvGraphicFramePr>
            <p:nvPr/>
          </p:nvGraphicFramePr>
          <p:xfrm>
            <a:off x="1939709" y="2972026"/>
            <a:ext cx="4720523" cy="8170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0" imgW="2476500" imgH="431800" progId="Equation.3">
                    <p:embed/>
                  </p:oleObj>
                </mc:Choice>
                <mc:Fallback>
                  <p:oleObj name="Równanie" r:id="rId10" imgW="2476500" imgH="4318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39709" y="2972026"/>
                          <a:ext cx="4720523" cy="81701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25" name="Object 9"/>
            <p:cNvGraphicFramePr>
              <a:graphicFrameLocks noChangeAspect="1"/>
            </p:cNvGraphicFramePr>
            <p:nvPr/>
          </p:nvGraphicFramePr>
          <p:xfrm>
            <a:off x="3684272" y="3777499"/>
            <a:ext cx="1201738" cy="401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2" imgW="609480" imgH="203040" progId="Equation.3">
                    <p:embed/>
                  </p:oleObj>
                </mc:Choice>
                <mc:Fallback>
                  <p:oleObj name="Równanie" r:id="rId12" imgW="609480" imgH="2030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84272" y="3777499"/>
                          <a:ext cx="1201738" cy="4016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27" name="Object 11"/>
            <p:cNvGraphicFramePr>
              <a:graphicFrameLocks noChangeAspect="1"/>
            </p:cNvGraphicFramePr>
            <p:nvPr/>
          </p:nvGraphicFramePr>
          <p:xfrm>
            <a:off x="2343987" y="4132714"/>
            <a:ext cx="787853" cy="3043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4" imgW="418918" imgH="165028" progId="Equation.3">
                    <p:embed/>
                  </p:oleObj>
                </mc:Choice>
                <mc:Fallback>
                  <p:oleObj name="Równanie" r:id="rId14" imgW="418918" imgH="165028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3987" y="4132714"/>
                          <a:ext cx="787853" cy="3043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29" name="Object 13"/>
            <p:cNvGraphicFramePr>
              <a:graphicFrameLocks noChangeAspect="1"/>
            </p:cNvGraphicFramePr>
            <p:nvPr/>
          </p:nvGraphicFramePr>
          <p:xfrm>
            <a:off x="2339752" y="4491118"/>
            <a:ext cx="720080" cy="3060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6" imgW="380835" imgH="165028" progId="Equation.3">
                    <p:embed/>
                  </p:oleObj>
                </mc:Choice>
                <mc:Fallback>
                  <p:oleObj name="Równanie" r:id="rId16" imgW="380835" imgH="165028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9752" y="4491118"/>
                          <a:ext cx="720080" cy="3060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31" name="Object 15"/>
            <p:cNvGraphicFramePr>
              <a:graphicFrameLocks noChangeAspect="1"/>
            </p:cNvGraphicFramePr>
            <p:nvPr/>
          </p:nvGraphicFramePr>
          <p:xfrm>
            <a:off x="2339752" y="4851158"/>
            <a:ext cx="792088" cy="3060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8" imgW="418918" imgH="165028" progId="Equation.3">
                    <p:embed/>
                  </p:oleObj>
                </mc:Choice>
                <mc:Fallback>
                  <p:oleObj name="Równanie" r:id="rId18" imgW="418918" imgH="165028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9752" y="4851158"/>
                          <a:ext cx="792088" cy="3060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33" name="Object 17"/>
            <p:cNvGraphicFramePr>
              <a:graphicFrameLocks noChangeAspect="1"/>
            </p:cNvGraphicFramePr>
            <p:nvPr/>
          </p:nvGraphicFramePr>
          <p:xfrm>
            <a:off x="3851920" y="5211198"/>
            <a:ext cx="288032" cy="3060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0" imgW="152268" imgH="164957" progId="Equation.3">
                    <p:embed/>
                  </p:oleObj>
                </mc:Choice>
                <mc:Fallback>
                  <p:oleObj name="Równanie" r:id="rId20" imgW="152268" imgH="164957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1920" y="5211198"/>
                          <a:ext cx="288032" cy="3060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17"/>
            <p:cNvGraphicFramePr>
              <a:graphicFrameLocks noChangeAspect="1"/>
            </p:cNvGraphicFramePr>
            <p:nvPr/>
          </p:nvGraphicFramePr>
          <p:xfrm>
            <a:off x="6107658" y="5212432"/>
            <a:ext cx="33655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2" imgW="177480" imgH="164880" progId="Equation.3">
                    <p:embed/>
                  </p:oleObj>
                </mc:Choice>
                <mc:Fallback>
                  <p:oleObj name="Równanie" r:id="rId22" imgW="177480" imgH="16488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07658" y="5212432"/>
                          <a:ext cx="33655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436" name="Object 20"/>
            <p:cNvGraphicFramePr>
              <a:graphicFrameLocks noChangeAspect="1"/>
            </p:cNvGraphicFramePr>
            <p:nvPr/>
          </p:nvGraphicFramePr>
          <p:xfrm>
            <a:off x="3923928" y="5598632"/>
            <a:ext cx="1152128" cy="3506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4" imgW="660113" imgH="203112" progId="Equation.3">
                    <p:embed/>
                  </p:oleObj>
                </mc:Choice>
                <mc:Fallback>
                  <p:oleObj name="Równanie" r:id="rId24" imgW="660113" imgH="203112" progId="Equation.3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3928" y="5598632"/>
                          <a:ext cx="1152128" cy="3506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SKALARYZACJI WIELOKRYTERIALNYCH OCEN OBIEKTÓW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100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3568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DO OKREŚLENIA ŁĄCZNEJ, SKALARNEJ OCENY OBIEKTÓW MOŻNA UŻYĆ FUNKCJI: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b="0" i="1" smtClean="0">
                              <a:latin typeface="Cambria Math"/>
                            </a:rPr>
                            <m:t>      </m:t>
                          </m:r>
                          <m:r>
                            <a:rPr lang="pl-PL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𝑝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d>
                        <m:dPr>
                          <m:ctrlPr>
                            <a:rPr lang="pl-PL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l-PL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𝑘</m:t>
                              </m:r>
                            </m:sub>
                          </m:sSub>
                        </m:e>
                      </m:d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pl-PL" i="1">
                          <a:latin typeface="Cambria Math"/>
                        </a:rPr>
                        <m:t>||</m:t>
                      </m:r>
                      <m:limUpp>
                        <m:limUp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𝑘</m:t>
                          </m:r>
                        </m:sub>
                      </m:sSub>
                      <m:r>
                        <m:rPr>
                          <m:nor/>
                        </m:rPr>
                        <a:rPr lang="pl-PL" dirty="0"/>
                        <m:t>|| </m:t>
                      </m:r>
                      <m:r>
                        <m:rPr>
                          <m:nor/>
                        </m:rPr>
                        <a:rPr lang="pl-PL" i="1" dirty="0"/>
                        <m:t>p</m:t>
                      </m:r>
                      <m:r>
                        <a:rPr lang="pl-PL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pl-PL" i="1" dirty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pl-PL" i="1" dirty="0">
                                      <a:latin typeface="Cambria Math"/>
                                    </a:rPr>
                                    <m:t>𝑛</m:t>
                                  </m:r>
                                  <m:r>
                                    <a:rPr lang="pl-PL" i="1" dirty="0">
                                      <a:latin typeface="Cambria Math"/>
                                    </a:rPr>
                                    <m:t>=1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pl-PL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pl-PL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pl-PL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limUpp>
                                                <m:limUppPr>
                                                  <m:ctrlPr>
                                                    <a:rPr lang="pl-PL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limUppPr>
                                                <m:e>
                                                  <m:r>
                                                    <a:rPr lang="pl-PL" i="1">
                                                      <a:latin typeface="Cambria Math"/>
                                                    </a:rPr>
                                                    <m:t>𝑦</m:t>
                                                  </m:r>
                                                </m:e>
                                                <m:lim>
                                                  <m:r>
                                                    <a:rPr lang="pl-PL">
                                                      <a:latin typeface="Cambria Math"/>
                                                    </a:rPr>
                                                    <m:t>∗</m:t>
                                                  </m:r>
                                                </m:lim>
                                              </m:limUpp>
                                            </m:e>
                                            <m:sub>
                                              <m:r>
                                                <a:rPr lang="pl-PL" i="1" dirty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r>
                                            <a:rPr lang="pl-PL" i="1" dirty="0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pl-PL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pl-PL" i="1" dirty="0">
                                                  <a:latin typeface="Cambria Math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pl-PL" i="1" dirty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  <m:r>
                                                <a:rPr lang="pl-PL" b="0" i="1" dirty="0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pl-PL" i="1" dirty="0">
                                          <a:latin typeface="Cambria Math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 dirty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 dirty="0">
                                  <a:latin typeface="Cambria Math"/>
                                </a:rPr>
                                <m:t>𝑝</m:t>
                              </m:r>
                            </m:den>
                          </m:f>
                        </m:sup>
                      </m:sSup>
                      <m:r>
                        <a:rPr lang="pl-PL" b="0" i="1" dirty="0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𝑘</m:t>
                          </m:r>
                        </m:sub>
                      </m:sSub>
                      <m:r>
                        <a:rPr lang="pl-PL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𝑌</m:t>
                      </m:r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GDZIE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  <m:r>
                          <a:rPr lang="pl-PL" b="0" i="1" smtClean="0">
                            <a:latin typeface="Cambria Math"/>
                          </a:rPr>
                          <m:t>=(</m:t>
                        </m:r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pl-PL" b="0" i="1" smtClean="0">
                            <a:latin typeface="Cambria Math"/>
                          </a:rPr>
                          <m:t>𝑚𝑎𝑥</m:t>
                        </m:r>
                      </m:sup>
                    </m:sSubSup>
                    <m:r>
                      <a:rPr lang="pl-PL" b="0" i="1" smtClean="0">
                        <a:latin typeface="Cambria Math"/>
                      </a:rPr>
                      <m:t>,…,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𝑚𝑎𝑥</m:t>
                        </m:r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,…,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𝑚𝑎𝑥</m:t>
                        </m:r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) – ZNORMALIZOWANY PUNKT (OBIEKT) IDEALNY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𝑛</m:t>
                          </m:r>
                        </m:sub>
                        <m:sup>
                          <m:r>
                            <a:rPr lang="pl-PL" i="1">
                              <a:latin typeface="Cambria Math"/>
                            </a:rPr>
                            <m:t>𝑚𝑎𝑥</m:t>
                          </m:r>
                        </m:sup>
                      </m:sSubSu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limLow>
                        <m:limLowPr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limLow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e>
                        <m:lim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𝐾</m:t>
                          </m:r>
                        </m:lim>
                      </m:limLow>
                      <m:sSub>
                        <m:sSubPr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 dirty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i="1" dirty="0">
                              <a:latin typeface="Cambria Math"/>
                            </a:rPr>
                            <m:t>𝑛𝑘</m:t>
                          </m:r>
                        </m:sub>
                      </m:sSub>
                      <m:r>
                        <a:rPr lang="pl-PL" b="0" i="1" dirty="0" smtClean="0">
                          <a:latin typeface="Cambria Math"/>
                        </a:rPr>
                        <m:t>,</m:t>
                      </m:r>
                      <m:r>
                        <a:rPr lang="pl-PL" b="0" i="1" dirty="0" smtClean="0">
                          <a:latin typeface="Cambria Math"/>
                        </a:rPr>
                        <m:t>𝑛</m:t>
                      </m:r>
                      <m:r>
                        <a:rPr lang="pl-PL" b="0" i="1" dirty="0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b="0" i="1" dirty="0" smtClean="0">
                          <a:latin typeface="Cambria Math"/>
                          <a:ea typeface="Cambria Math"/>
                        </a:rPr>
                        <m:t>𝑁</m:t>
                      </m:r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3568734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85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SKALARYZACJI WIELOKRYTERIALNYCH OCEN OBIEKTÓW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101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NAJCZĘŚCIEJ STOSUJEMY </a:t>
                </a:r>
                <a:r>
                  <a:rPr lang="pl-PL" i="1" dirty="0">
                    <a:latin typeface="+mn-lt"/>
                  </a:rPr>
                  <a:t>p=2, p=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endParaRPr lang="pl-PL" i="1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36933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11" t="-8197" b="-2459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cxnSp>
        <p:nvCxnSpPr>
          <p:cNvPr id="3" name="Łącznik prosty ze strzałką 2"/>
          <p:cNvCxnSpPr/>
          <p:nvPr/>
        </p:nvCxnSpPr>
        <p:spPr>
          <a:xfrm flipV="1">
            <a:off x="1724677" y="2101498"/>
            <a:ext cx="0" cy="37444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Łącznik prosty ze strzałką 4"/>
          <p:cNvCxnSpPr/>
          <p:nvPr/>
        </p:nvCxnSpPr>
        <p:spPr>
          <a:xfrm>
            <a:off x="1310836" y="5557882"/>
            <a:ext cx="6408712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Dowolny kształt 8"/>
          <p:cNvSpPr/>
          <p:nvPr/>
        </p:nvSpPr>
        <p:spPr>
          <a:xfrm>
            <a:off x="2324752" y="2479050"/>
            <a:ext cx="3644900" cy="2730500"/>
          </a:xfrm>
          <a:custGeom>
            <a:avLst/>
            <a:gdLst>
              <a:gd name="connsiteX0" fmla="*/ 431800 w 3644900"/>
              <a:gd name="connsiteY0" fmla="*/ 495300 h 2730500"/>
              <a:gd name="connsiteX1" fmla="*/ 431800 w 3644900"/>
              <a:gd name="connsiteY1" fmla="*/ 495300 h 2730500"/>
              <a:gd name="connsiteX2" fmla="*/ 482600 w 3644900"/>
              <a:gd name="connsiteY2" fmla="*/ 381000 h 2730500"/>
              <a:gd name="connsiteX3" fmla="*/ 558800 w 3644900"/>
              <a:gd name="connsiteY3" fmla="*/ 304800 h 2730500"/>
              <a:gd name="connsiteX4" fmla="*/ 584200 w 3644900"/>
              <a:gd name="connsiteY4" fmla="*/ 266700 h 2730500"/>
              <a:gd name="connsiteX5" fmla="*/ 622300 w 3644900"/>
              <a:gd name="connsiteY5" fmla="*/ 241300 h 2730500"/>
              <a:gd name="connsiteX6" fmla="*/ 673100 w 3644900"/>
              <a:gd name="connsiteY6" fmla="*/ 203200 h 2730500"/>
              <a:gd name="connsiteX7" fmla="*/ 762000 w 3644900"/>
              <a:gd name="connsiteY7" fmla="*/ 127000 h 2730500"/>
              <a:gd name="connsiteX8" fmla="*/ 850900 w 3644900"/>
              <a:gd name="connsiteY8" fmla="*/ 114300 h 2730500"/>
              <a:gd name="connsiteX9" fmla="*/ 901700 w 3644900"/>
              <a:gd name="connsiteY9" fmla="*/ 88900 h 2730500"/>
              <a:gd name="connsiteX10" fmla="*/ 1028700 w 3644900"/>
              <a:gd name="connsiteY10" fmla="*/ 63500 h 2730500"/>
              <a:gd name="connsiteX11" fmla="*/ 1193800 w 3644900"/>
              <a:gd name="connsiteY11" fmla="*/ 38100 h 2730500"/>
              <a:gd name="connsiteX12" fmla="*/ 1409700 w 3644900"/>
              <a:gd name="connsiteY12" fmla="*/ 0 h 2730500"/>
              <a:gd name="connsiteX13" fmla="*/ 1701800 w 3644900"/>
              <a:gd name="connsiteY13" fmla="*/ 12700 h 2730500"/>
              <a:gd name="connsiteX14" fmla="*/ 1739900 w 3644900"/>
              <a:gd name="connsiteY14" fmla="*/ 38100 h 2730500"/>
              <a:gd name="connsiteX15" fmla="*/ 1790700 w 3644900"/>
              <a:gd name="connsiteY15" fmla="*/ 63500 h 2730500"/>
              <a:gd name="connsiteX16" fmla="*/ 1828800 w 3644900"/>
              <a:gd name="connsiteY16" fmla="*/ 88900 h 2730500"/>
              <a:gd name="connsiteX17" fmla="*/ 1930400 w 3644900"/>
              <a:gd name="connsiteY17" fmla="*/ 127000 h 2730500"/>
              <a:gd name="connsiteX18" fmla="*/ 1981200 w 3644900"/>
              <a:gd name="connsiteY18" fmla="*/ 152400 h 2730500"/>
              <a:gd name="connsiteX19" fmla="*/ 2019300 w 3644900"/>
              <a:gd name="connsiteY19" fmla="*/ 165100 h 2730500"/>
              <a:gd name="connsiteX20" fmla="*/ 2095500 w 3644900"/>
              <a:gd name="connsiteY20" fmla="*/ 203200 h 2730500"/>
              <a:gd name="connsiteX21" fmla="*/ 2171700 w 3644900"/>
              <a:gd name="connsiteY21" fmla="*/ 215900 h 2730500"/>
              <a:gd name="connsiteX22" fmla="*/ 2235200 w 3644900"/>
              <a:gd name="connsiteY22" fmla="*/ 228600 h 2730500"/>
              <a:gd name="connsiteX23" fmla="*/ 2870200 w 3644900"/>
              <a:gd name="connsiteY23" fmla="*/ 241300 h 2730500"/>
              <a:gd name="connsiteX24" fmla="*/ 3009900 w 3644900"/>
              <a:gd name="connsiteY24" fmla="*/ 266700 h 2730500"/>
              <a:gd name="connsiteX25" fmla="*/ 3048000 w 3644900"/>
              <a:gd name="connsiteY25" fmla="*/ 292100 h 2730500"/>
              <a:gd name="connsiteX26" fmla="*/ 3098800 w 3644900"/>
              <a:gd name="connsiteY26" fmla="*/ 317500 h 2730500"/>
              <a:gd name="connsiteX27" fmla="*/ 3175000 w 3644900"/>
              <a:gd name="connsiteY27" fmla="*/ 342900 h 2730500"/>
              <a:gd name="connsiteX28" fmla="*/ 3225800 w 3644900"/>
              <a:gd name="connsiteY28" fmla="*/ 381000 h 2730500"/>
              <a:gd name="connsiteX29" fmla="*/ 3263900 w 3644900"/>
              <a:gd name="connsiteY29" fmla="*/ 393700 h 2730500"/>
              <a:gd name="connsiteX30" fmla="*/ 3289300 w 3644900"/>
              <a:gd name="connsiteY30" fmla="*/ 431800 h 2730500"/>
              <a:gd name="connsiteX31" fmla="*/ 3365500 w 3644900"/>
              <a:gd name="connsiteY31" fmla="*/ 520700 h 2730500"/>
              <a:gd name="connsiteX32" fmla="*/ 3416300 w 3644900"/>
              <a:gd name="connsiteY32" fmla="*/ 609600 h 2730500"/>
              <a:gd name="connsiteX33" fmla="*/ 3429000 w 3644900"/>
              <a:gd name="connsiteY33" fmla="*/ 660400 h 2730500"/>
              <a:gd name="connsiteX34" fmla="*/ 3479800 w 3644900"/>
              <a:gd name="connsiteY34" fmla="*/ 762000 h 2730500"/>
              <a:gd name="connsiteX35" fmla="*/ 3492500 w 3644900"/>
              <a:gd name="connsiteY35" fmla="*/ 800100 h 2730500"/>
              <a:gd name="connsiteX36" fmla="*/ 3517900 w 3644900"/>
              <a:gd name="connsiteY36" fmla="*/ 838200 h 2730500"/>
              <a:gd name="connsiteX37" fmla="*/ 3543300 w 3644900"/>
              <a:gd name="connsiteY37" fmla="*/ 927100 h 2730500"/>
              <a:gd name="connsiteX38" fmla="*/ 3568700 w 3644900"/>
              <a:gd name="connsiteY38" fmla="*/ 1003300 h 2730500"/>
              <a:gd name="connsiteX39" fmla="*/ 3606800 w 3644900"/>
              <a:gd name="connsiteY39" fmla="*/ 1117600 h 2730500"/>
              <a:gd name="connsiteX40" fmla="*/ 3619500 w 3644900"/>
              <a:gd name="connsiteY40" fmla="*/ 1155700 h 2730500"/>
              <a:gd name="connsiteX41" fmla="*/ 3632200 w 3644900"/>
              <a:gd name="connsiteY41" fmla="*/ 1193800 h 2730500"/>
              <a:gd name="connsiteX42" fmla="*/ 3644900 w 3644900"/>
              <a:gd name="connsiteY42" fmla="*/ 1244600 h 2730500"/>
              <a:gd name="connsiteX43" fmla="*/ 3632200 w 3644900"/>
              <a:gd name="connsiteY43" fmla="*/ 1536700 h 2730500"/>
              <a:gd name="connsiteX44" fmla="*/ 3619500 w 3644900"/>
              <a:gd name="connsiteY44" fmla="*/ 1587500 h 2730500"/>
              <a:gd name="connsiteX45" fmla="*/ 3581400 w 3644900"/>
              <a:gd name="connsiteY45" fmla="*/ 1625600 h 2730500"/>
              <a:gd name="connsiteX46" fmla="*/ 3556000 w 3644900"/>
              <a:gd name="connsiteY46" fmla="*/ 1714500 h 2730500"/>
              <a:gd name="connsiteX47" fmla="*/ 3530600 w 3644900"/>
              <a:gd name="connsiteY47" fmla="*/ 1790700 h 2730500"/>
              <a:gd name="connsiteX48" fmla="*/ 3479800 w 3644900"/>
              <a:gd name="connsiteY48" fmla="*/ 1892300 h 2730500"/>
              <a:gd name="connsiteX49" fmla="*/ 3467100 w 3644900"/>
              <a:gd name="connsiteY49" fmla="*/ 1930400 h 2730500"/>
              <a:gd name="connsiteX50" fmla="*/ 3441700 w 3644900"/>
              <a:gd name="connsiteY50" fmla="*/ 1993900 h 2730500"/>
              <a:gd name="connsiteX51" fmla="*/ 3429000 w 3644900"/>
              <a:gd name="connsiteY51" fmla="*/ 2032000 h 2730500"/>
              <a:gd name="connsiteX52" fmla="*/ 3390900 w 3644900"/>
              <a:gd name="connsiteY52" fmla="*/ 2082800 h 2730500"/>
              <a:gd name="connsiteX53" fmla="*/ 3340100 w 3644900"/>
              <a:gd name="connsiteY53" fmla="*/ 2209800 h 2730500"/>
              <a:gd name="connsiteX54" fmla="*/ 3238500 w 3644900"/>
              <a:gd name="connsiteY54" fmla="*/ 2311400 h 2730500"/>
              <a:gd name="connsiteX55" fmla="*/ 3200400 w 3644900"/>
              <a:gd name="connsiteY55" fmla="*/ 2349500 h 2730500"/>
              <a:gd name="connsiteX56" fmla="*/ 3035300 w 3644900"/>
              <a:gd name="connsiteY56" fmla="*/ 2463800 h 2730500"/>
              <a:gd name="connsiteX57" fmla="*/ 2933700 w 3644900"/>
              <a:gd name="connsiteY57" fmla="*/ 2527300 h 2730500"/>
              <a:gd name="connsiteX58" fmla="*/ 2895600 w 3644900"/>
              <a:gd name="connsiteY58" fmla="*/ 2552700 h 2730500"/>
              <a:gd name="connsiteX59" fmla="*/ 2781300 w 3644900"/>
              <a:gd name="connsiteY59" fmla="*/ 2590800 h 2730500"/>
              <a:gd name="connsiteX60" fmla="*/ 2667000 w 3644900"/>
              <a:gd name="connsiteY60" fmla="*/ 2654300 h 2730500"/>
              <a:gd name="connsiteX61" fmla="*/ 2527300 w 3644900"/>
              <a:gd name="connsiteY61" fmla="*/ 2679700 h 2730500"/>
              <a:gd name="connsiteX62" fmla="*/ 2463800 w 3644900"/>
              <a:gd name="connsiteY62" fmla="*/ 2692400 h 2730500"/>
              <a:gd name="connsiteX63" fmla="*/ 2324100 w 3644900"/>
              <a:gd name="connsiteY63" fmla="*/ 2730500 h 2730500"/>
              <a:gd name="connsiteX64" fmla="*/ 1879600 w 3644900"/>
              <a:gd name="connsiteY64" fmla="*/ 2717800 h 2730500"/>
              <a:gd name="connsiteX65" fmla="*/ 1739900 w 3644900"/>
              <a:gd name="connsiteY65" fmla="*/ 2667000 h 2730500"/>
              <a:gd name="connsiteX66" fmla="*/ 1663700 w 3644900"/>
              <a:gd name="connsiteY66" fmla="*/ 2641600 h 2730500"/>
              <a:gd name="connsiteX67" fmla="*/ 1574800 w 3644900"/>
              <a:gd name="connsiteY67" fmla="*/ 2590800 h 2730500"/>
              <a:gd name="connsiteX68" fmla="*/ 1524000 w 3644900"/>
              <a:gd name="connsiteY68" fmla="*/ 2578100 h 2730500"/>
              <a:gd name="connsiteX69" fmla="*/ 1485900 w 3644900"/>
              <a:gd name="connsiteY69" fmla="*/ 2540000 h 2730500"/>
              <a:gd name="connsiteX70" fmla="*/ 1447800 w 3644900"/>
              <a:gd name="connsiteY70" fmla="*/ 2527300 h 2730500"/>
              <a:gd name="connsiteX71" fmla="*/ 1397000 w 3644900"/>
              <a:gd name="connsiteY71" fmla="*/ 2501900 h 2730500"/>
              <a:gd name="connsiteX72" fmla="*/ 1282700 w 3644900"/>
              <a:gd name="connsiteY72" fmla="*/ 2425700 h 2730500"/>
              <a:gd name="connsiteX73" fmla="*/ 1181100 w 3644900"/>
              <a:gd name="connsiteY73" fmla="*/ 2298700 h 2730500"/>
              <a:gd name="connsiteX74" fmla="*/ 1143000 w 3644900"/>
              <a:gd name="connsiteY74" fmla="*/ 2273300 h 2730500"/>
              <a:gd name="connsiteX75" fmla="*/ 1054100 w 3644900"/>
              <a:gd name="connsiteY75" fmla="*/ 2184400 h 2730500"/>
              <a:gd name="connsiteX76" fmla="*/ 1016000 w 3644900"/>
              <a:gd name="connsiteY76" fmla="*/ 2146300 h 2730500"/>
              <a:gd name="connsiteX77" fmla="*/ 889000 w 3644900"/>
              <a:gd name="connsiteY77" fmla="*/ 2044700 h 2730500"/>
              <a:gd name="connsiteX78" fmla="*/ 863600 w 3644900"/>
              <a:gd name="connsiteY78" fmla="*/ 1993900 h 2730500"/>
              <a:gd name="connsiteX79" fmla="*/ 762000 w 3644900"/>
              <a:gd name="connsiteY79" fmla="*/ 1917700 h 2730500"/>
              <a:gd name="connsiteX80" fmla="*/ 698500 w 3644900"/>
              <a:gd name="connsiteY80" fmla="*/ 1866900 h 2730500"/>
              <a:gd name="connsiteX81" fmla="*/ 635000 w 3644900"/>
              <a:gd name="connsiteY81" fmla="*/ 1816100 h 2730500"/>
              <a:gd name="connsiteX82" fmla="*/ 533400 w 3644900"/>
              <a:gd name="connsiteY82" fmla="*/ 1714500 h 2730500"/>
              <a:gd name="connsiteX83" fmla="*/ 482600 w 3644900"/>
              <a:gd name="connsiteY83" fmla="*/ 1663700 h 2730500"/>
              <a:gd name="connsiteX84" fmla="*/ 419100 w 3644900"/>
              <a:gd name="connsiteY84" fmla="*/ 1574800 h 2730500"/>
              <a:gd name="connsiteX85" fmla="*/ 393700 w 3644900"/>
              <a:gd name="connsiteY85" fmla="*/ 1524000 h 2730500"/>
              <a:gd name="connsiteX86" fmla="*/ 355600 w 3644900"/>
              <a:gd name="connsiteY86" fmla="*/ 1485900 h 2730500"/>
              <a:gd name="connsiteX87" fmla="*/ 330200 w 3644900"/>
              <a:gd name="connsiteY87" fmla="*/ 1435100 h 2730500"/>
              <a:gd name="connsiteX88" fmla="*/ 215900 w 3644900"/>
              <a:gd name="connsiteY88" fmla="*/ 1333500 h 2730500"/>
              <a:gd name="connsiteX89" fmla="*/ 114300 w 3644900"/>
              <a:gd name="connsiteY89" fmla="*/ 1282700 h 2730500"/>
              <a:gd name="connsiteX90" fmla="*/ 101600 w 3644900"/>
              <a:gd name="connsiteY90" fmla="*/ 1231900 h 2730500"/>
              <a:gd name="connsiteX91" fmla="*/ 50800 w 3644900"/>
              <a:gd name="connsiteY91" fmla="*/ 1155700 h 2730500"/>
              <a:gd name="connsiteX92" fmla="*/ 38100 w 3644900"/>
              <a:gd name="connsiteY92" fmla="*/ 1104900 h 2730500"/>
              <a:gd name="connsiteX93" fmla="*/ 0 w 3644900"/>
              <a:gd name="connsiteY93" fmla="*/ 1016000 h 2730500"/>
              <a:gd name="connsiteX94" fmla="*/ 12700 w 3644900"/>
              <a:gd name="connsiteY94" fmla="*/ 762000 h 2730500"/>
              <a:gd name="connsiteX95" fmla="*/ 139700 w 3644900"/>
              <a:gd name="connsiteY95" fmla="*/ 609600 h 2730500"/>
              <a:gd name="connsiteX96" fmla="*/ 190500 w 3644900"/>
              <a:gd name="connsiteY96" fmla="*/ 584200 h 2730500"/>
              <a:gd name="connsiteX97" fmla="*/ 228600 w 3644900"/>
              <a:gd name="connsiteY97" fmla="*/ 571500 h 2730500"/>
              <a:gd name="connsiteX98" fmla="*/ 266700 w 3644900"/>
              <a:gd name="connsiteY98" fmla="*/ 546100 h 2730500"/>
              <a:gd name="connsiteX99" fmla="*/ 342900 w 3644900"/>
              <a:gd name="connsiteY99" fmla="*/ 533400 h 2730500"/>
              <a:gd name="connsiteX100" fmla="*/ 431800 w 3644900"/>
              <a:gd name="connsiteY100" fmla="*/ 495300 h 27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644900" h="2730500">
                <a:moveTo>
                  <a:pt x="431800" y="495300"/>
                </a:moveTo>
                <a:lnTo>
                  <a:pt x="431800" y="495300"/>
                </a:lnTo>
                <a:cubicBezTo>
                  <a:pt x="448733" y="457200"/>
                  <a:pt x="459473" y="415691"/>
                  <a:pt x="482600" y="381000"/>
                </a:cubicBezTo>
                <a:cubicBezTo>
                  <a:pt x="502525" y="351112"/>
                  <a:pt x="538875" y="334688"/>
                  <a:pt x="558800" y="304800"/>
                </a:cubicBezTo>
                <a:cubicBezTo>
                  <a:pt x="567267" y="292100"/>
                  <a:pt x="573407" y="277493"/>
                  <a:pt x="584200" y="266700"/>
                </a:cubicBezTo>
                <a:cubicBezTo>
                  <a:pt x="594993" y="255907"/>
                  <a:pt x="609880" y="250172"/>
                  <a:pt x="622300" y="241300"/>
                </a:cubicBezTo>
                <a:cubicBezTo>
                  <a:pt x="639524" y="228997"/>
                  <a:pt x="657029" y="216975"/>
                  <a:pt x="673100" y="203200"/>
                </a:cubicBezTo>
                <a:cubicBezTo>
                  <a:pt x="698237" y="181654"/>
                  <a:pt x="729748" y="138728"/>
                  <a:pt x="762000" y="127000"/>
                </a:cubicBezTo>
                <a:cubicBezTo>
                  <a:pt x="790132" y="116770"/>
                  <a:pt x="821267" y="118533"/>
                  <a:pt x="850900" y="114300"/>
                </a:cubicBezTo>
                <a:cubicBezTo>
                  <a:pt x="867833" y="105833"/>
                  <a:pt x="883496" y="94101"/>
                  <a:pt x="901700" y="88900"/>
                </a:cubicBezTo>
                <a:cubicBezTo>
                  <a:pt x="943211" y="77040"/>
                  <a:pt x="986116" y="70597"/>
                  <a:pt x="1028700" y="63500"/>
                </a:cubicBezTo>
                <a:cubicBezTo>
                  <a:pt x="1134427" y="45879"/>
                  <a:pt x="1079408" y="54442"/>
                  <a:pt x="1193800" y="38100"/>
                </a:cubicBezTo>
                <a:cubicBezTo>
                  <a:pt x="1314359" y="-2086"/>
                  <a:pt x="1243336" y="15124"/>
                  <a:pt x="1409700" y="0"/>
                </a:cubicBezTo>
                <a:cubicBezTo>
                  <a:pt x="1507067" y="4233"/>
                  <a:pt x="1604984" y="1529"/>
                  <a:pt x="1701800" y="12700"/>
                </a:cubicBezTo>
                <a:cubicBezTo>
                  <a:pt x="1716963" y="14450"/>
                  <a:pt x="1726648" y="30527"/>
                  <a:pt x="1739900" y="38100"/>
                </a:cubicBezTo>
                <a:cubicBezTo>
                  <a:pt x="1756338" y="47493"/>
                  <a:pt x="1774262" y="54107"/>
                  <a:pt x="1790700" y="63500"/>
                </a:cubicBezTo>
                <a:cubicBezTo>
                  <a:pt x="1803952" y="71073"/>
                  <a:pt x="1815548" y="81327"/>
                  <a:pt x="1828800" y="88900"/>
                </a:cubicBezTo>
                <a:cubicBezTo>
                  <a:pt x="1918803" y="140330"/>
                  <a:pt x="1839483" y="92906"/>
                  <a:pt x="1930400" y="127000"/>
                </a:cubicBezTo>
                <a:cubicBezTo>
                  <a:pt x="1948127" y="133647"/>
                  <a:pt x="1963799" y="144942"/>
                  <a:pt x="1981200" y="152400"/>
                </a:cubicBezTo>
                <a:cubicBezTo>
                  <a:pt x="1993505" y="157673"/>
                  <a:pt x="2007326" y="159113"/>
                  <a:pt x="2019300" y="165100"/>
                </a:cubicBezTo>
                <a:cubicBezTo>
                  <a:pt x="2074102" y="192501"/>
                  <a:pt x="2038041" y="190431"/>
                  <a:pt x="2095500" y="203200"/>
                </a:cubicBezTo>
                <a:cubicBezTo>
                  <a:pt x="2120637" y="208786"/>
                  <a:pt x="2146365" y="211294"/>
                  <a:pt x="2171700" y="215900"/>
                </a:cubicBezTo>
                <a:cubicBezTo>
                  <a:pt x="2192938" y="219761"/>
                  <a:pt x="2213628" y="227816"/>
                  <a:pt x="2235200" y="228600"/>
                </a:cubicBezTo>
                <a:cubicBezTo>
                  <a:pt x="2446769" y="236293"/>
                  <a:pt x="2658533" y="237067"/>
                  <a:pt x="2870200" y="241300"/>
                </a:cubicBezTo>
                <a:cubicBezTo>
                  <a:pt x="2890801" y="244243"/>
                  <a:pt x="2979960" y="253869"/>
                  <a:pt x="3009900" y="266700"/>
                </a:cubicBezTo>
                <a:cubicBezTo>
                  <a:pt x="3023929" y="272713"/>
                  <a:pt x="3034748" y="284527"/>
                  <a:pt x="3048000" y="292100"/>
                </a:cubicBezTo>
                <a:cubicBezTo>
                  <a:pt x="3064438" y="301493"/>
                  <a:pt x="3081222" y="310469"/>
                  <a:pt x="3098800" y="317500"/>
                </a:cubicBezTo>
                <a:cubicBezTo>
                  <a:pt x="3123659" y="327444"/>
                  <a:pt x="3175000" y="342900"/>
                  <a:pt x="3175000" y="342900"/>
                </a:cubicBezTo>
                <a:cubicBezTo>
                  <a:pt x="3191933" y="355600"/>
                  <a:pt x="3207422" y="370498"/>
                  <a:pt x="3225800" y="381000"/>
                </a:cubicBezTo>
                <a:cubicBezTo>
                  <a:pt x="3237423" y="387642"/>
                  <a:pt x="3253447" y="385337"/>
                  <a:pt x="3263900" y="393700"/>
                </a:cubicBezTo>
                <a:cubicBezTo>
                  <a:pt x="3275819" y="403235"/>
                  <a:pt x="3280428" y="419380"/>
                  <a:pt x="3289300" y="431800"/>
                </a:cubicBezTo>
                <a:cubicBezTo>
                  <a:pt x="3330030" y="488822"/>
                  <a:pt x="3319345" y="474545"/>
                  <a:pt x="3365500" y="520700"/>
                </a:cubicBezTo>
                <a:cubicBezTo>
                  <a:pt x="3398896" y="654286"/>
                  <a:pt x="3349044" y="491902"/>
                  <a:pt x="3416300" y="609600"/>
                </a:cubicBezTo>
                <a:cubicBezTo>
                  <a:pt x="3424960" y="624755"/>
                  <a:pt x="3422287" y="644288"/>
                  <a:pt x="3429000" y="660400"/>
                </a:cubicBezTo>
                <a:cubicBezTo>
                  <a:pt x="3443563" y="695351"/>
                  <a:pt x="3467826" y="726079"/>
                  <a:pt x="3479800" y="762000"/>
                </a:cubicBezTo>
                <a:cubicBezTo>
                  <a:pt x="3484033" y="774700"/>
                  <a:pt x="3486513" y="788126"/>
                  <a:pt x="3492500" y="800100"/>
                </a:cubicBezTo>
                <a:cubicBezTo>
                  <a:pt x="3499326" y="813752"/>
                  <a:pt x="3511074" y="824548"/>
                  <a:pt x="3517900" y="838200"/>
                </a:cubicBezTo>
                <a:cubicBezTo>
                  <a:pt x="3528570" y="859540"/>
                  <a:pt x="3537196" y="906755"/>
                  <a:pt x="3543300" y="927100"/>
                </a:cubicBezTo>
                <a:cubicBezTo>
                  <a:pt x="3550993" y="952745"/>
                  <a:pt x="3560233" y="977900"/>
                  <a:pt x="3568700" y="1003300"/>
                </a:cubicBezTo>
                <a:lnTo>
                  <a:pt x="3606800" y="1117600"/>
                </a:lnTo>
                <a:lnTo>
                  <a:pt x="3619500" y="1155700"/>
                </a:lnTo>
                <a:cubicBezTo>
                  <a:pt x="3623733" y="1168400"/>
                  <a:pt x="3628953" y="1180813"/>
                  <a:pt x="3632200" y="1193800"/>
                </a:cubicBezTo>
                <a:lnTo>
                  <a:pt x="3644900" y="1244600"/>
                </a:lnTo>
                <a:cubicBezTo>
                  <a:pt x="3640667" y="1341967"/>
                  <a:pt x="3639399" y="1439508"/>
                  <a:pt x="3632200" y="1536700"/>
                </a:cubicBezTo>
                <a:cubicBezTo>
                  <a:pt x="3630911" y="1554107"/>
                  <a:pt x="3628160" y="1572345"/>
                  <a:pt x="3619500" y="1587500"/>
                </a:cubicBezTo>
                <a:cubicBezTo>
                  <a:pt x="3610589" y="1603094"/>
                  <a:pt x="3594100" y="1612900"/>
                  <a:pt x="3581400" y="1625600"/>
                </a:cubicBezTo>
                <a:cubicBezTo>
                  <a:pt x="3538719" y="1753643"/>
                  <a:pt x="3603840" y="1555032"/>
                  <a:pt x="3556000" y="1714500"/>
                </a:cubicBezTo>
                <a:cubicBezTo>
                  <a:pt x="3548307" y="1740145"/>
                  <a:pt x="3545452" y="1768423"/>
                  <a:pt x="3530600" y="1790700"/>
                </a:cubicBezTo>
                <a:cubicBezTo>
                  <a:pt x="3495526" y="1843311"/>
                  <a:pt x="3506430" y="1821286"/>
                  <a:pt x="3479800" y="1892300"/>
                </a:cubicBezTo>
                <a:cubicBezTo>
                  <a:pt x="3475100" y="1904835"/>
                  <a:pt x="3471800" y="1917865"/>
                  <a:pt x="3467100" y="1930400"/>
                </a:cubicBezTo>
                <a:cubicBezTo>
                  <a:pt x="3459095" y="1951746"/>
                  <a:pt x="3449705" y="1972554"/>
                  <a:pt x="3441700" y="1993900"/>
                </a:cubicBezTo>
                <a:cubicBezTo>
                  <a:pt x="3437000" y="2006435"/>
                  <a:pt x="3435642" y="2020377"/>
                  <a:pt x="3429000" y="2032000"/>
                </a:cubicBezTo>
                <a:cubicBezTo>
                  <a:pt x="3418498" y="2050378"/>
                  <a:pt x="3403600" y="2065867"/>
                  <a:pt x="3390900" y="2082800"/>
                </a:cubicBezTo>
                <a:cubicBezTo>
                  <a:pt x="3383004" y="2106488"/>
                  <a:pt x="3360863" y="2184884"/>
                  <a:pt x="3340100" y="2209800"/>
                </a:cubicBezTo>
                <a:cubicBezTo>
                  <a:pt x="3309439" y="2246594"/>
                  <a:pt x="3272367" y="2277533"/>
                  <a:pt x="3238500" y="2311400"/>
                </a:cubicBezTo>
                <a:cubicBezTo>
                  <a:pt x="3225800" y="2324100"/>
                  <a:pt x="3215167" y="2339277"/>
                  <a:pt x="3200400" y="2349500"/>
                </a:cubicBezTo>
                <a:lnTo>
                  <a:pt x="3035300" y="2463800"/>
                </a:lnTo>
                <a:cubicBezTo>
                  <a:pt x="2883754" y="2567988"/>
                  <a:pt x="3160540" y="2376073"/>
                  <a:pt x="2933700" y="2527300"/>
                </a:cubicBezTo>
                <a:cubicBezTo>
                  <a:pt x="2921000" y="2535767"/>
                  <a:pt x="2909689" y="2546829"/>
                  <a:pt x="2895600" y="2552700"/>
                </a:cubicBezTo>
                <a:cubicBezTo>
                  <a:pt x="2858528" y="2568147"/>
                  <a:pt x="2815738" y="2570137"/>
                  <a:pt x="2781300" y="2590800"/>
                </a:cubicBezTo>
                <a:cubicBezTo>
                  <a:pt x="2768081" y="2598731"/>
                  <a:pt x="2688864" y="2648470"/>
                  <a:pt x="2667000" y="2654300"/>
                </a:cubicBezTo>
                <a:cubicBezTo>
                  <a:pt x="2621268" y="2666495"/>
                  <a:pt x="2573819" y="2670978"/>
                  <a:pt x="2527300" y="2679700"/>
                </a:cubicBezTo>
                <a:cubicBezTo>
                  <a:pt x="2506084" y="2683678"/>
                  <a:pt x="2484625" y="2686720"/>
                  <a:pt x="2463800" y="2692400"/>
                </a:cubicBezTo>
                <a:cubicBezTo>
                  <a:pt x="2286557" y="2740739"/>
                  <a:pt x="2478808" y="2699558"/>
                  <a:pt x="2324100" y="2730500"/>
                </a:cubicBezTo>
                <a:cubicBezTo>
                  <a:pt x="2175933" y="2726267"/>
                  <a:pt x="2027450" y="2728361"/>
                  <a:pt x="1879600" y="2717800"/>
                </a:cubicBezTo>
                <a:cubicBezTo>
                  <a:pt x="1803521" y="2712366"/>
                  <a:pt x="1799207" y="2690723"/>
                  <a:pt x="1739900" y="2667000"/>
                </a:cubicBezTo>
                <a:cubicBezTo>
                  <a:pt x="1715041" y="2657056"/>
                  <a:pt x="1685977" y="2656452"/>
                  <a:pt x="1663700" y="2641600"/>
                </a:cubicBezTo>
                <a:cubicBezTo>
                  <a:pt x="1632117" y="2620545"/>
                  <a:pt x="1611630" y="2604611"/>
                  <a:pt x="1574800" y="2590800"/>
                </a:cubicBezTo>
                <a:cubicBezTo>
                  <a:pt x="1558457" y="2584671"/>
                  <a:pt x="1540933" y="2582333"/>
                  <a:pt x="1524000" y="2578100"/>
                </a:cubicBezTo>
                <a:cubicBezTo>
                  <a:pt x="1511300" y="2565400"/>
                  <a:pt x="1500844" y="2549963"/>
                  <a:pt x="1485900" y="2540000"/>
                </a:cubicBezTo>
                <a:cubicBezTo>
                  <a:pt x="1474761" y="2532574"/>
                  <a:pt x="1460105" y="2532573"/>
                  <a:pt x="1447800" y="2527300"/>
                </a:cubicBezTo>
                <a:cubicBezTo>
                  <a:pt x="1430399" y="2519842"/>
                  <a:pt x="1413550" y="2511094"/>
                  <a:pt x="1397000" y="2501900"/>
                </a:cubicBezTo>
                <a:cubicBezTo>
                  <a:pt x="1358903" y="2480735"/>
                  <a:pt x="1315901" y="2454751"/>
                  <a:pt x="1282700" y="2425700"/>
                </a:cubicBezTo>
                <a:cubicBezTo>
                  <a:pt x="1177066" y="2333270"/>
                  <a:pt x="1287567" y="2420377"/>
                  <a:pt x="1181100" y="2298700"/>
                </a:cubicBezTo>
                <a:cubicBezTo>
                  <a:pt x="1171049" y="2287213"/>
                  <a:pt x="1154345" y="2283511"/>
                  <a:pt x="1143000" y="2273300"/>
                </a:cubicBezTo>
                <a:cubicBezTo>
                  <a:pt x="1111850" y="2245265"/>
                  <a:pt x="1083733" y="2214033"/>
                  <a:pt x="1054100" y="2184400"/>
                </a:cubicBezTo>
                <a:cubicBezTo>
                  <a:pt x="1041400" y="2171700"/>
                  <a:pt x="1029637" y="2157989"/>
                  <a:pt x="1016000" y="2146300"/>
                </a:cubicBezTo>
                <a:cubicBezTo>
                  <a:pt x="915511" y="2060167"/>
                  <a:pt x="959574" y="2091750"/>
                  <a:pt x="889000" y="2044700"/>
                </a:cubicBezTo>
                <a:cubicBezTo>
                  <a:pt x="880533" y="2027767"/>
                  <a:pt x="876987" y="2007287"/>
                  <a:pt x="863600" y="1993900"/>
                </a:cubicBezTo>
                <a:cubicBezTo>
                  <a:pt x="833666" y="1963966"/>
                  <a:pt x="795554" y="1943511"/>
                  <a:pt x="762000" y="1917700"/>
                </a:cubicBezTo>
                <a:cubicBezTo>
                  <a:pt x="740515" y="1901173"/>
                  <a:pt x="719667" y="1883833"/>
                  <a:pt x="698500" y="1866900"/>
                </a:cubicBezTo>
                <a:cubicBezTo>
                  <a:pt x="677333" y="1849967"/>
                  <a:pt x="654167" y="1835267"/>
                  <a:pt x="635000" y="1816100"/>
                </a:cubicBezTo>
                <a:lnTo>
                  <a:pt x="533400" y="1714500"/>
                </a:lnTo>
                <a:cubicBezTo>
                  <a:pt x="516467" y="1697567"/>
                  <a:pt x="496968" y="1682858"/>
                  <a:pt x="482600" y="1663700"/>
                </a:cubicBezTo>
                <a:cubicBezTo>
                  <a:pt x="466245" y="1641894"/>
                  <a:pt x="433956" y="1600799"/>
                  <a:pt x="419100" y="1574800"/>
                </a:cubicBezTo>
                <a:cubicBezTo>
                  <a:pt x="409707" y="1558362"/>
                  <a:pt x="404704" y="1539406"/>
                  <a:pt x="393700" y="1524000"/>
                </a:cubicBezTo>
                <a:cubicBezTo>
                  <a:pt x="383261" y="1509385"/>
                  <a:pt x="366039" y="1500515"/>
                  <a:pt x="355600" y="1485900"/>
                </a:cubicBezTo>
                <a:cubicBezTo>
                  <a:pt x="344596" y="1470494"/>
                  <a:pt x="341204" y="1450506"/>
                  <a:pt x="330200" y="1435100"/>
                </a:cubicBezTo>
                <a:cubicBezTo>
                  <a:pt x="313499" y="1411719"/>
                  <a:pt x="223465" y="1338363"/>
                  <a:pt x="215900" y="1333500"/>
                </a:cubicBezTo>
                <a:cubicBezTo>
                  <a:pt x="184050" y="1313025"/>
                  <a:pt x="114300" y="1282700"/>
                  <a:pt x="114300" y="1282700"/>
                </a:cubicBezTo>
                <a:cubicBezTo>
                  <a:pt x="110067" y="1265767"/>
                  <a:pt x="109406" y="1247512"/>
                  <a:pt x="101600" y="1231900"/>
                </a:cubicBezTo>
                <a:cubicBezTo>
                  <a:pt x="87948" y="1204596"/>
                  <a:pt x="50800" y="1155700"/>
                  <a:pt x="50800" y="1155700"/>
                </a:cubicBezTo>
                <a:cubicBezTo>
                  <a:pt x="46567" y="1138767"/>
                  <a:pt x="44976" y="1120943"/>
                  <a:pt x="38100" y="1104900"/>
                </a:cubicBezTo>
                <a:cubicBezTo>
                  <a:pt x="-14523" y="982113"/>
                  <a:pt x="36461" y="1161843"/>
                  <a:pt x="0" y="1016000"/>
                </a:cubicBezTo>
                <a:cubicBezTo>
                  <a:pt x="4233" y="931333"/>
                  <a:pt x="-3309" y="845247"/>
                  <a:pt x="12700" y="762000"/>
                </a:cubicBezTo>
                <a:cubicBezTo>
                  <a:pt x="18907" y="729722"/>
                  <a:pt x="117832" y="620534"/>
                  <a:pt x="139700" y="609600"/>
                </a:cubicBezTo>
                <a:cubicBezTo>
                  <a:pt x="156633" y="601133"/>
                  <a:pt x="173099" y="591658"/>
                  <a:pt x="190500" y="584200"/>
                </a:cubicBezTo>
                <a:cubicBezTo>
                  <a:pt x="202805" y="578927"/>
                  <a:pt x="216626" y="577487"/>
                  <a:pt x="228600" y="571500"/>
                </a:cubicBezTo>
                <a:cubicBezTo>
                  <a:pt x="242252" y="564674"/>
                  <a:pt x="252220" y="550927"/>
                  <a:pt x="266700" y="546100"/>
                </a:cubicBezTo>
                <a:cubicBezTo>
                  <a:pt x="291129" y="537957"/>
                  <a:pt x="317918" y="539645"/>
                  <a:pt x="342900" y="533400"/>
                </a:cubicBezTo>
                <a:cubicBezTo>
                  <a:pt x="423116" y="513346"/>
                  <a:pt x="416983" y="501650"/>
                  <a:pt x="431800" y="49530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ole tekstowe 9"/>
              <p:cNvSpPr txBox="1"/>
              <p:nvPr/>
            </p:nvSpPr>
            <p:spPr>
              <a:xfrm>
                <a:off x="7482720" y="5662612"/>
                <a:ext cx="4736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0" name="pole tekstow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720" y="5662612"/>
                <a:ext cx="473656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pole tekstowe 24"/>
              <p:cNvSpPr txBox="1"/>
              <p:nvPr/>
            </p:nvSpPr>
            <p:spPr>
              <a:xfrm>
                <a:off x="1218445" y="1916832"/>
                <a:ext cx="4789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5" name="pole tekstow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8445" y="1916832"/>
                <a:ext cx="478977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5825636" y="1932221"/>
                <a:ext cx="7417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5636" y="1932221"/>
                <a:ext cx="741784" cy="707886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29752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pole tekstowe 26"/>
              <p:cNvSpPr txBox="1"/>
              <p:nvPr/>
            </p:nvSpPr>
            <p:spPr>
              <a:xfrm>
                <a:off x="2174932" y="3021747"/>
                <a:ext cx="61632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27" name="pole tekstowe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4932" y="3021747"/>
                <a:ext cx="616323" cy="707886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3564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pole tekstowe 27"/>
              <p:cNvSpPr txBox="1"/>
              <p:nvPr/>
            </p:nvSpPr>
            <p:spPr>
              <a:xfrm>
                <a:off x="3156229" y="2289984"/>
                <a:ext cx="71410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13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28" name="pole tekstowe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229" y="2289984"/>
                <a:ext cx="714106" cy="707886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30769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pole tekstowe 28"/>
              <p:cNvSpPr txBox="1"/>
              <p:nvPr/>
            </p:nvSpPr>
            <p:spPr>
              <a:xfrm>
                <a:off x="4581965" y="2498884"/>
                <a:ext cx="61632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29" name="pole tekstow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1965" y="2498884"/>
                <a:ext cx="616323" cy="707886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l="-3564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pole tekstowe 29"/>
              <p:cNvSpPr txBox="1"/>
              <p:nvPr/>
            </p:nvSpPr>
            <p:spPr>
              <a:xfrm>
                <a:off x="3125769" y="3136414"/>
                <a:ext cx="61632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0" name="pole tekstowe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769" y="3136414"/>
                <a:ext cx="616323" cy="707886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3564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pole tekstowe 30"/>
              <p:cNvSpPr txBox="1"/>
              <p:nvPr/>
            </p:nvSpPr>
            <p:spPr>
              <a:xfrm>
                <a:off x="4880699" y="3490357"/>
                <a:ext cx="6216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7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1" name="pole tekstow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699" y="3490357"/>
                <a:ext cx="621645" cy="707886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l="-3529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pole tekstowe 31"/>
              <p:cNvSpPr txBox="1"/>
              <p:nvPr/>
            </p:nvSpPr>
            <p:spPr>
              <a:xfrm>
                <a:off x="5512265" y="2498884"/>
                <a:ext cx="61632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2" name="pole tekstowe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265" y="2498884"/>
                <a:ext cx="616323" cy="707886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l="-34653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pole tekstowe 32"/>
              <p:cNvSpPr txBox="1"/>
              <p:nvPr/>
            </p:nvSpPr>
            <p:spPr>
              <a:xfrm>
                <a:off x="3857231" y="2782471"/>
                <a:ext cx="6216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3" name="pole tekstowe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7231" y="2782471"/>
                <a:ext cx="621645" cy="707886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l="-35294" t="-15385" b="-3504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pole tekstowe 33"/>
              <p:cNvSpPr txBox="1"/>
              <p:nvPr/>
            </p:nvSpPr>
            <p:spPr>
              <a:xfrm>
                <a:off x="3159404" y="3905776"/>
                <a:ext cx="71410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10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4" name="pole tekstowe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404" y="3905776"/>
                <a:ext cx="714106" cy="707886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l="-29915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pole tekstowe 34"/>
              <p:cNvSpPr txBox="1"/>
              <p:nvPr/>
            </p:nvSpPr>
            <p:spPr>
              <a:xfrm>
                <a:off x="4207030" y="3206770"/>
                <a:ext cx="6216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5" name="pole tekstowe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7030" y="3206770"/>
                <a:ext cx="621645" cy="707886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l="-3431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pole tekstowe 35"/>
              <p:cNvSpPr txBox="1"/>
              <p:nvPr/>
            </p:nvSpPr>
            <p:spPr>
              <a:xfrm>
                <a:off x="4164142" y="4170313"/>
                <a:ext cx="71410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11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6" name="pole tekstowe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142" y="4170313"/>
                <a:ext cx="714106" cy="707886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 l="-29915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pole tekstowe 36"/>
              <p:cNvSpPr txBox="1"/>
              <p:nvPr/>
            </p:nvSpPr>
            <p:spPr>
              <a:xfrm>
                <a:off x="5073000" y="3136414"/>
                <a:ext cx="6216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8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7" name="pole tekstowe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3000" y="3136414"/>
                <a:ext cx="621645" cy="707886"/>
              </a:xfrm>
              <a:prstGeom prst="rect">
                <a:avLst/>
              </a:prstGeom>
              <a:blipFill rotWithShape="1">
                <a:blip r:embed="rId18" cstate="print"/>
                <a:stretch>
                  <a:fillRect l="-3431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pole tekstowe 37"/>
              <p:cNvSpPr txBox="1"/>
              <p:nvPr/>
            </p:nvSpPr>
            <p:spPr>
              <a:xfrm>
                <a:off x="4903557" y="4170313"/>
                <a:ext cx="71410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12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8" name="pole tekstowe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557" y="4170313"/>
                <a:ext cx="714106" cy="707886"/>
              </a:xfrm>
              <a:prstGeom prst="rect">
                <a:avLst/>
              </a:prstGeom>
              <a:blipFill rotWithShape="1">
                <a:blip r:embed="rId19" cstate="print"/>
                <a:stretch>
                  <a:fillRect l="-29661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pole tekstowe 38"/>
              <p:cNvSpPr txBox="1"/>
              <p:nvPr/>
            </p:nvSpPr>
            <p:spPr>
              <a:xfrm>
                <a:off x="3965642" y="3767227"/>
                <a:ext cx="61683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000" dirty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9</m:t>
                        </m:r>
                      </m:sub>
                    </m:sSub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9" name="pole tekstowe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5642" y="3767227"/>
                <a:ext cx="616836" cy="707886"/>
              </a:xfrm>
              <a:prstGeom prst="rect">
                <a:avLst/>
              </a:prstGeom>
              <a:blipFill rotWithShape="1">
                <a:blip r:embed="rId20" cstate="print"/>
                <a:stretch>
                  <a:fillRect l="-35644" t="-15517" b="-3620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Łącznik prostoliniowy 13"/>
          <p:cNvCxnSpPr/>
          <p:nvPr/>
        </p:nvCxnSpPr>
        <p:spPr>
          <a:xfrm>
            <a:off x="5969652" y="1932221"/>
            <a:ext cx="0" cy="37303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Łącznik prostoliniowy 15"/>
          <p:cNvCxnSpPr/>
          <p:nvPr/>
        </p:nvCxnSpPr>
        <p:spPr>
          <a:xfrm flipV="1">
            <a:off x="3327060" y="2286164"/>
            <a:ext cx="3888432" cy="4963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Łącznik prostoliniowy 18"/>
          <p:cNvCxnSpPr/>
          <p:nvPr/>
        </p:nvCxnSpPr>
        <p:spPr>
          <a:xfrm flipV="1">
            <a:off x="5694645" y="2101498"/>
            <a:ext cx="501883" cy="8963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Łącznik prostoliniowy 20"/>
          <p:cNvCxnSpPr/>
          <p:nvPr/>
        </p:nvCxnSpPr>
        <p:spPr>
          <a:xfrm flipV="1">
            <a:off x="4346607" y="2101498"/>
            <a:ext cx="2103115" cy="16281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 – „PORZĄDKOWANIE OFERTY”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102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" name="pole tekstowe 12"/>
          <p:cNvSpPr txBox="1"/>
          <p:nvPr/>
        </p:nvSpPr>
        <p:spPr>
          <a:xfrm>
            <a:off x="395536" y="1316802"/>
            <a:ext cx="8352928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pl-PL" dirty="0">
                <a:latin typeface="+mn-lt"/>
              </a:rPr>
              <a:t>1. WYBÓR KOMPUTERA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pl-PL" dirty="0">
                <a:latin typeface="+mn-lt"/>
              </a:rPr>
              <a:t>CENA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pl-PL" dirty="0">
                <a:latin typeface="+mn-lt"/>
              </a:rPr>
              <a:t>WIELKOŚĆ PAMIĘCI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pl-PL" dirty="0">
                <a:latin typeface="+mn-lt"/>
              </a:rPr>
              <a:t>SZYBKOŚĆ PROCESORA (ILOŚĆ OPERACJI/</a:t>
            </a:r>
            <a:r>
              <a:rPr lang="pl-PL" dirty="0" err="1">
                <a:latin typeface="+mn-lt"/>
              </a:rPr>
              <a:t>SEK.,”ZEGAR</a:t>
            </a:r>
            <a:r>
              <a:rPr lang="pl-PL" dirty="0">
                <a:latin typeface="+mn-lt"/>
              </a:rPr>
              <a:t>”)</a:t>
            </a:r>
          </a:p>
          <a:p>
            <a:pPr>
              <a:spcBef>
                <a:spcPts val="600"/>
              </a:spcBef>
            </a:pPr>
            <a:r>
              <a:rPr lang="pl-PL" dirty="0">
                <a:latin typeface="+mn-lt"/>
              </a:rPr>
              <a:t>2. WYBÓR MARKI SAMOCHODU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CENA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CZAS TRWANIA GWARANCJI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MAKSYMALNA PRĘDKOŚĆ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ŚREDNIE ZUŻYCIE PALIWA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BEZPIECZEŃSTWO (ODPOWIEDNIO ZDEFINIOWANA np. LICZBA PODUSZEK)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PRAWDOPODOBIEŃSTWO PRZEŻYCIA KIERWOCY PRZY UDERZENIU Z PRĘDKOŚCIĄ 50 KM/H W STAŁĄ PRZESZKODĘ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POJEMNOŚĆ BAGAŻNIKA W LITRACH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PRZYŚPIESZENIE (0-100KM/H)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MOC SILNIKA</a:t>
            </a:r>
          </a:p>
          <a:p>
            <a:pPr marL="800100" lvl="1" indent="-342900">
              <a:buFont typeface="+mj-lt"/>
              <a:buAutoNum type="arabicParenR"/>
            </a:pPr>
            <a:r>
              <a:rPr lang="pl-PL" dirty="0">
                <a:latin typeface="+mn-lt"/>
              </a:rPr>
              <a:t> SPADEK WAROTOŚCI (CENY) PO 1 ROKU, </a:t>
            </a:r>
            <a:r>
              <a:rPr lang="pl-PL" dirty="0" err="1">
                <a:latin typeface="+mn-lt"/>
              </a:rPr>
              <a:t>itp</a:t>
            </a:r>
            <a:endParaRPr lang="pl-PL" dirty="0">
              <a:latin typeface="+mn-lt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-1" y="6443663"/>
            <a:ext cx="1038741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 – „PORZĄDKOWANIE OFERTY” (DANE „SZTUCZNE”)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103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 dirty="0">
                <a:solidFill>
                  <a:schemeClr val="bg1"/>
                </a:solidFill>
              </a:rPr>
              <a:t>  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092345"/>
                  </p:ext>
                </p:extLst>
              </p:nvPr>
            </p:nvGraphicFramePr>
            <p:xfrm>
              <a:off x="206377" y="1397000"/>
              <a:ext cx="8686105" cy="40482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2079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365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20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7606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4807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57606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4807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1963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68162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512406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720080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  <a:gridCol w="576064">
                      <a:extLst>
                        <a:ext uri="{9D8B030D-6E8A-4147-A177-3AD203B41FA5}">
                          <a16:colId xmlns:a16="http://schemas.microsoft.com/office/drawing/2014/main" val="20011"/>
                        </a:ext>
                      </a:extLst>
                    </a:gridCol>
                    <a:gridCol w="864098">
                      <a:extLst>
                        <a:ext uri="{9D8B030D-6E8A-4147-A177-3AD203B41FA5}">
                          <a16:colId xmlns:a16="http://schemas.microsoft.com/office/drawing/2014/main" val="20012"/>
                        </a:ext>
                      </a:extLst>
                    </a:gridCol>
                  </a:tblGrid>
                  <a:tr h="404822">
                    <a:tc>
                      <a:txBody>
                        <a:bodyPr/>
                        <a:lstStyle/>
                        <a:p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MARKA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UWAGI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FIAT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PEUGEOT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MERCEDES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150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VW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180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TOYOTA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CITROEN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70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160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90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LADA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70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40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UWAGI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MAX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MIN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limUpp>
                                  <m:limUppPr>
                                    <m:ctrlPr>
                                      <a:rPr lang="pl-PL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limUppPr>
                                  <m:e>
                                    <m:r>
                                      <a:rPr lang="pl-PL" sz="1400" b="0" i="1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lim>
                                    <m:r>
                                      <a:rPr lang="pl-PL" sz="1400">
                                        <a:latin typeface="Cambria Math"/>
                                      </a:rPr>
                                      <m:t>∗</m:t>
                                    </m:r>
                                  </m:lim>
                                </m:limUpp>
                              </m:oMath>
                            </m:oMathPara>
                          </a14:m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0,9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120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332092345"/>
                  </p:ext>
                </p:extLst>
              </p:nvPr>
            </p:nvGraphicFramePr>
            <p:xfrm>
              <a:off x="206377" y="1397000"/>
              <a:ext cx="8686105" cy="40482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20797"/>
                    <a:gridCol w="1236514"/>
                    <a:gridCol w="720080"/>
                    <a:gridCol w="576064"/>
                    <a:gridCol w="648072"/>
                    <a:gridCol w="576064"/>
                    <a:gridCol w="648072"/>
                    <a:gridCol w="619632"/>
                    <a:gridCol w="668162"/>
                    <a:gridCol w="512406"/>
                    <a:gridCol w="720080"/>
                    <a:gridCol w="576064"/>
                    <a:gridCol w="864098"/>
                  </a:tblGrid>
                  <a:tr h="404822">
                    <a:tc>
                      <a:txBody>
                        <a:bodyPr/>
                        <a:lstStyle/>
                        <a:p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MARKA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7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9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UWAGI</a:t>
                          </a:r>
                          <a:endParaRPr lang="pl-PL" sz="1400" dirty="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FIAT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PEUGEOT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7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0,7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MERCEDES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150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100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VW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180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9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TOYOTA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75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200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0,9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CITROEN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70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160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90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7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LADA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12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70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40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 dirty="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8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UWAGI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MIN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MAX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MAX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MIN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MAX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MAX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MAX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MIN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MAX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MIN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/>
                        </a:p>
                      </a:txBody>
                      <a:tcPr/>
                    </a:tc>
                  </a:tr>
                  <a:tr h="404822"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9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6733" t="-907576" r="-579208" b="-15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30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5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200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0,9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6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120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sz="1400" dirty="0" smtClean="0"/>
                            <a:t>10</a:t>
                          </a:r>
                          <a:endParaRPr lang="pl-PL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sz="14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ole tekstowe 2"/>
          <p:cNvSpPr txBox="1"/>
          <p:nvPr/>
        </p:nvSpPr>
        <p:spPr>
          <a:xfrm>
            <a:off x="287016" y="5541275"/>
            <a:ext cx="8355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HIERARCHIA WAŻNOŚCI CECH (PARAMETRÓW) WG. PRZYJETEGO MODELU PREFERENCJI</a:t>
            </a:r>
          </a:p>
          <a:p>
            <a:r>
              <a:rPr lang="pl-PL" dirty="0"/>
              <a:t>LEKSYKOGRAFIA: (4,5,6,1,2,3,8,9,10,7) – PREFERENCJE  DECYZYJNE</a:t>
            </a:r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TABELA ZNORMALIZOWANA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635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104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6" name="Tabe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02733"/>
              </p:ext>
            </p:extLst>
          </p:nvPr>
        </p:nvGraphicFramePr>
        <p:xfrm>
          <a:off x="206377" y="1412776"/>
          <a:ext cx="8686105" cy="456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6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681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96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5283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6409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4822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MARKA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UWAGI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FIAT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-9/11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3/2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PEUGEOT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-10/11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13/8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-7/6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7/5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-5/6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MERCEDES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-17/11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15/8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-5/8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-2/3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VW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-16/11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9/4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-3/2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-5/8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12/5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-2/3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TOYOTA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-15/11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9/5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12/5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CITROEN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-14/11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9/5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LADA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-6/11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13/8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-3/2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7/5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-4/3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UWAGI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4822">
                <a:tc>
                  <a:txBody>
                    <a:bodyPr/>
                    <a:lstStyle/>
                    <a:p>
                      <a:r>
                        <a:rPr lang="pl-PL" sz="14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blipFill rotWithShape="1">
                      <a:blip r:embed="rId4"/>
                      <a:stretch>
                        <a:fillRect l="-26733" t="-907576" r="-579208" b="-1439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pl-PL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WSP. PNK. IDEALNEGO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-6/11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5/2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9/5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12/5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/>
                        <a:t>-1/3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 – „PORZĄDKOWANIE OFERTY”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105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5108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;−1;1;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;2;−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ODLEGŁOŚĆ OD PUNKTU IDEALNEGO DLA CITROENA: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;−1;1;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;2;−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14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;2;−1;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8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;2;−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/>
                  <a:t>|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𝑛𝑘</m:t>
                        </m:r>
                      </m:sub>
                    </m:sSub>
                  </m:oMath>
                </a14:m>
                <a:r>
                  <a:rPr lang="pl-PL" b="0" dirty="0">
                    <a:latin typeface="+mn-lt"/>
                  </a:rPr>
                  <a:t>|</a:t>
                </a:r>
                <a14:m>
                  <m:oMath xmlns:m="http://schemas.openxmlformats.org/officeDocument/2006/math">
                    <m:r>
                      <a:rPr lang="pl-PL" b="0" i="1" dirty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pl-PL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11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</m:t>
                        </m:r>
                      </m:e>
                    </m:d>
                  </m:oMath>
                </a14:m>
                <a:endParaRPr lang="pl-PL" b="0" dirty="0">
                  <a:latin typeface="+mn-lt"/>
                </a:endParaRPr>
              </a:p>
              <a:p>
                <a:endParaRPr lang="pl-PL" b="0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𝑠𝑢𝑝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pl-PL" dirty="0"/>
                            <m:t>|</m:t>
                          </m:r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𝑛𝑘</m:t>
                              </m:r>
                            </m:sub>
                          </m:sSub>
                          <m:r>
                            <a:rPr lang="pl-PL" b="0" i="1" smtClean="0">
                              <a:latin typeface="Cambria Math"/>
                            </a:rPr>
                            <m:t>|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l-PL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pl-PL" b="0" i="1" smtClean="0">
                              <a:latin typeface="Cambria Math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5108514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 – „PORZĄDKOWANIE OFERTY”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106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763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/>
                  <a:t>ODLEGŁOŚĆ OD PUNKTU IDEALNEGO DLA TOYOTY:</a:t>
                </a:r>
              </a:p>
              <a:p>
                <a:endParaRPr lang="pl-PL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;−1;1;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;2;−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;1;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;1;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;−1</m:t>
                          </m:r>
                        </m:e>
                      </m:d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|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𝑛𝑘</m:t>
                        </m:r>
                      </m:sub>
                    </m:sSub>
                  </m:oMath>
                </a14:m>
                <a:r>
                  <a:rPr lang="pl-PL" b="0" dirty="0">
                    <a:latin typeface="+mn-lt"/>
                  </a:rPr>
                  <a:t>|</a:t>
                </a:r>
                <a14:m>
                  <m:oMath xmlns:m="http://schemas.openxmlformats.org/officeDocument/2006/math">
                    <m:r>
                      <a:rPr lang="pl-PL" b="0" i="1" dirty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pl-PL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9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11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i="1">
                          <a:latin typeface="Cambria Math"/>
                        </a:rPr>
                        <m:t>𝑠𝑢𝑝</m:t>
                      </m:r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pl-PL" dirty="0"/>
                            <m:t>|</m:t>
                          </m:r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𝑛𝑘</m:t>
                              </m:r>
                            </m:sub>
                          </m:sSub>
                          <m:r>
                            <a:rPr lang="pl-PL" i="1">
                              <a:latin typeface="Cambria Math"/>
                            </a:rPr>
                            <m:t>|</m:t>
                          </m:r>
                        </m:e>
                      </m:d>
                      <m:r>
                        <a:rPr lang="pl-P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l-PL" b="0" i="1" smtClean="0">
                              <a:latin typeface="Cambria Math"/>
                            </a:rPr>
                            <m:t>9</m:t>
                          </m:r>
                        </m:num>
                        <m:den>
                          <m:r>
                            <a:rPr lang="pl-PL" i="1">
                              <a:latin typeface="Cambria Math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b="0" dirty="0">
                  <a:latin typeface="+mn-lt"/>
                </a:endParaRPr>
              </a:p>
              <a:p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76316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64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 – „PORZĄDKOWANIE OFERTY”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107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6702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/>
                  <a:t>ODLEGŁOŚĆ OD PUNKTU IDEALNEGO DLA VW: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;−1;1;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;2;−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i="1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4 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16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11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8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8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12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  <m:r>
                            <a:rPr lang="pl-PL" b="0" i="1" smtClean="0">
                              <a:latin typeface="Cambria Math"/>
                            </a:rPr>
                            <m:t>;−</m:t>
                          </m:r>
                          <m:f>
                            <m:f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b="0" i="1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pl-PL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r>
                      <a:rPr lang="pl-PL" i="1">
                        <a:latin typeface="Cambria Math"/>
                      </a:rPr>
                      <m:t>|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𝑛𝑘</m:t>
                        </m:r>
                      </m:sub>
                    </m:sSub>
                  </m:oMath>
                </a14:m>
                <a:r>
                  <a:rPr lang="pl-PL" b="0" dirty="0">
                    <a:latin typeface="+mn-lt"/>
                  </a:rPr>
                  <a:t>|</a:t>
                </a:r>
                <a14:m>
                  <m:oMath xmlns:m="http://schemas.openxmlformats.org/officeDocument/2006/math">
                    <m:r>
                      <a:rPr lang="pl-PL" b="0" i="1" dirty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pl-PL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10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11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8</m:t>
                            </m:r>
                          </m:den>
                        </m:f>
                        <m:r>
                          <a:rPr lang="pl-PL" b="0" i="1" dirty="0" smtClean="0">
                            <a:latin typeface="Cambria Math"/>
                          </a:rPr>
                          <m:t>;0;</m:t>
                        </m:r>
                        <m:f>
                          <m:f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i="1">
                          <a:latin typeface="Cambria Math"/>
                        </a:rPr>
                        <m:t>𝑠𝑢𝑝</m:t>
                      </m:r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pl-PL" dirty="0"/>
                            <m:t>|</m:t>
                          </m:r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𝑛𝑘</m:t>
                              </m:r>
                            </m:sub>
                          </m:sSub>
                          <m:r>
                            <a:rPr lang="pl-PL" i="1">
                              <a:latin typeface="Cambria Math"/>
                            </a:rPr>
                            <m:t>|</m:t>
                          </m:r>
                        </m:e>
                      </m:d>
                      <m:r>
                        <a:rPr lang="pl-P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l-PL" b="0" i="1" smtClean="0"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pl-PL" i="1">
                              <a:latin typeface="Cambria Math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b="0" u="sng" dirty="0">
                    <a:latin typeface="+mn-lt"/>
                  </a:rPr>
                  <a:t>DLA </a:t>
                </a:r>
                <a14:m>
                  <m:oMath xmlns:m="http://schemas.openxmlformats.org/officeDocument/2006/math">
                    <m:r>
                      <a:rPr lang="pl-PL" b="0" i="1" u="sng" dirty="0" smtClean="0">
                        <a:latin typeface="Cambria Math"/>
                      </a:rPr>
                      <m:t>𝑝</m:t>
                    </m:r>
                    <m:r>
                      <a:rPr lang="pl-PL" b="0" i="1" u="sng" dirty="0" smtClean="0">
                        <a:latin typeface="Cambria Math"/>
                      </a:rPr>
                      <m:t>=1</m:t>
                    </m:r>
                  </m:oMath>
                </a14:m>
                <a:r>
                  <a:rPr lang="pl-PL" b="0" u="sng" dirty="0">
                    <a:latin typeface="+mn-lt"/>
                  </a:rPr>
                  <a:t>:DLA </a:t>
                </a:r>
                <a14:m>
                  <m:oMath xmlns:m="http://schemas.openxmlformats.org/officeDocument/2006/math">
                    <m:r>
                      <a:rPr lang="pl-PL" b="0" i="1" u="sng" smtClean="0">
                        <a:latin typeface="Cambria Math"/>
                      </a:rPr>
                      <m:t>𝑝</m:t>
                    </m:r>
                    <m:r>
                      <a:rPr lang="pl-PL" b="0" i="1" u="sng" smtClean="0">
                        <a:latin typeface="Cambria Math"/>
                      </a:rPr>
                      <m:t>=∞:</m:t>
                    </m:r>
                  </m:oMath>
                </a14:m>
                <a:endParaRPr lang="pl-PL" b="0" u="sng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CITROEN = 2,9				</a:t>
                </a:r>
                <a:r>
                  <a:rPr lang="pl-PL" b="1" dirty="0"/>
                  <a:t>CITROEN = 8/11 (*)</a:t>
                </a:r>
                <a:endParaRPr lang="pl-PL" b="1" dirty="0">
                  <a:latin typeface="+mn-lt"/>
                </a:endParaRPr>
              </a:p>
              <a:p>
                <a:r>
                  <a:rPr lang="pl-PL" b="1" dirty="0">
                    <a:latin typeface="+mn-lt"/>
                  </a:rPr>
                  <a:t>TOYOTA = 2,4 (*)				</a:t>
                </a:r>
                <a:r>
                  <a:rPr lang="pl-PL" dirty="0">
                    <a:latin typeface="+mn-lt"/>
                  </a:rPr>
                  <a:t>TOYOTA = 9/11</a:t>
                </a:r>
                <a:endParaRPr lang="pl-PL" b="1" dirty="0">
                  <a:latin typeface="+mn-lt"/>
                </a:endParaRPr>
              </a:p>
              <a:p>
                <a:r>
                  <a:rPr lang="pl-PL" b="0" dirty="0">
                    <a:latin typeface="+mn-lt"/>
                  </a:rPr>
                  <a:t>VW = 2,78				VW = 10/11</a:t>
                </a:r>
              </a:p>
              <a:p>
                <a:endParaRPr lang="pl-PL" b="0" dirty="0">
                  <a:latin typeface="+mn-lt"/>
                </a:endParaRPr>
              </a:p>
              <a:p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670215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45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WZGLĘDEM WZORCA </a:t>
            </a:r>
          </a:p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INNA „FILOZOFIA OPTYMALIZACJI”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108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3529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pl-PL" dirty="0">
                <a:latin typeface="+mn-lt"/>
              </a:rPr>
              <a:t>WZORZEC, CEL Q</a:t>
            </a:r>
          </a:p>
          <a:p>
            <a:pPr marL="342900" indent="-342900">
              <a:buAutoNum type="arabicPeriod"/>
            </a:pPr>
            <a:r>
              <a:rPr lang="pl-PL" dirty="0">
                <a:latin typeface="+mn-lt"/>
              </a:rPr>
              <a:t>DĄŻENIE DO WZORCA (CELU)</a:t>
            </a:r>
          </a:p>
          <a:p>
            <a:pPr marL="342900" indent="-342900">
              <a:buAutoNum type="arabicPeriod"/>
            </a:pPr>
            <a:r>
              <a:rPr lang="pl-PL" dirty="0">
                <a:latin typeface="+mn-lt"/>
              </a:rPr>
              <a:t>MINIMALIZACJA ODLEGŁOŚCI OD CELU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  <a:p>
            <a:pPr marL="342900" indent="-342900"/>
            <a:r>
              <a:rPr lang="pl-PL" dirty="0">
                <a:latin typeface="+mn-lt"/>
              </a:rPr>
              <a:t>                 - POŻĄDANY CEL (OBIEKT)</a:t>
            </a: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r>
              <a:rPr lang="pl-PL" dirty="0">
                <a:latin typeface="+mn-lt"/>
              </a:rPr>
              <a:t>CZĘSTO                                - CEL (PUNKT) IDEALNY</a:t>
            </a: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r>
              <a:rPr lang="pl-PL" dirty="0">
                <a:latin typeface="+mn-lt"/>
              </a:rPr>
              <a:t>PRZYPADEK  </a:t>
            </a: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pl-PL" dirty="0">
                <a:latin typeface="+mn-lt"/>
              </a:rPr>
              <a:t>JEŚLI                   TO NALEŻY  WYZNACZYĆ TAKI ELEMENT                               KTÓRY  „ZNAJDUJE SIĘ NAJBLIŻEJ”    .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>
              <a:latin typeface="+mn-lt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pl-PL" dirty="0">
                <a:latin typeface="+mn-lt"/>
              </a:rPr>
              <a:t>CO TO ZNACZY „NAJBARDZIEJ”?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492896"/>
            <a:ext cx="3495675" cy="304800"/>
          </a:xfrm>
          <a:prstGeom prst="rect">
            <a:avLst/>
          </a:prstGeom>
          <a:noFill/>
        </p:spPr>
      </p:pic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8792" y="2899544"/>
            <a:ext cx="619125" cy="304800"/>
          </a:xfrm>
          <a:prstGeom prst="rect">
            <a:avLst/>
          </a:prstGeom>
          <a:noFill/>
        </p:spPr>
      </p:pic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4556" y="3382392"/>
            <a:ext cx="1762125" cy="447675"/>
          </a:xfrm>
          <a:prstGeom prst="rect">
            <a:avLst/>
          </a:prstGeom>
          <a:noFill/>
        </p:spPr>
      </p:pic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2128" y="3992364"/>
            <a:ext cx="1000125" cy="304800"/>
          </a:xfrm>
          <a:prstGeom prst="rect">
            <a:avLst/>
          </a:prstGeom>
          <a:noFill/>
        </p:spPr>
      </p:pic>
      <p:pic>
        <p:nvPicPr>
          <p:cNvPr id="33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4534520"/>
            <a:ext cx="1000125" cy="304800"/>
          </a:xfrm>
          <a:prstGeom prst="rect">
            <a:avLst/>
          </a:prstGeom>
          <a:noFill/>
        </p:spPr>
      </p:pic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5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4396" y="4465935"/>
            <a:ext cx="542925" cy="390525"/>
          </a:xfrm>
          <a:prstGeom prst="rect">
            <a:avLst/>
          </a:prstGeom>
          <a:noFill/>
        </p:spPr>
      </p:pic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7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2448" y="4826868"/>
            <a:ext cx="161925" cy="304800"/>
          </a:xfrm>
          <a:prstGeom prst="rect">
            <a:avLst/>
          </a:prstGeom>
          <a:noFill/>
        </p:spPr>
      </p:pic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WZGLĘDEM WZORCA </a:t>
            </a:r>
          </a:p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INNA „FILOZOFIA OPTYMALIZACJI”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8323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109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„RELACJA BLISKOŚCI”      względem wzorca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r>
              <a:rPr lang="pl-PL" dirty="0"/>
              <a:t>POWIEMY, ŻE ELEMENT             ZNAJDUJE SIĘ BLIŻEJ     NIŻ ELEMENT</a:t>
            </a:r>
          </a:p>
          <a:p>
            <a:pPr marL="342900" indent="-342900"/>
            <a:r>
              <a:rPr lang="pl-PL" dirty="0"/>
              <a:t>WTEDY I TYLKO WTEDY GDY: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6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6612" y="1544092"/>
            <a:ext cx="161925" cy="304800"/>
          </a:xfrm>
          <a:prstGeom prst="rect">
            <a:avLst/>
          </a:prstGeom>
          <a:noFill/>
        </p:spPr>
      </p:pic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42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6108" y="2611512"/>
            <a:ext cx="161925" cy="304800"/>
          </a:xfrm>
          <a:prstGeom prst="rect">
            <a:avLst/>
          </a:prstGeom>
          <a:noFill/>
        </p:spPr>
      </p:pic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5183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437112"/>
            <a:ext cx="4495800" cy="495300"/>
          </a:xfrm>
          <a:prstGeom prst="rect">
            <a:avLst/>
          </a:prstGeom>
          <a:noFill/>
        </p:spPr>
      </p:pic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071678"/>
            <a:ext cx="1143000" cy="333375"/>
          </a:xfrm>
          <a:prstGeom prst="rect">
            <a:avLst/>
          </a:prstGeom>
          <a:noFill/>
        </p:spPr>
      </p:pic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1523619"/>
            <a:ext cx="266700" cy="333375"/>
          </a:xfrm>
          <a:prstGeom prst="rect">
            <a:avLst/>
          </a:prstGeom>
          <a:noFill/>
        </p:spPr>
      </p:pic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429000"/>
            <a:ext cx="1114425" cy="333375"/>
          </a:xfrm>
          <a:prstGeom prst="rect">
            <a:avLst/>
          </a:prstGeom>
          <a:noFill/>
        </p:spPr>
      </p:pic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000504"/>
            <a:ext cx="4981575" cy="333375"/>
          </a:xfrm>
          <a:prstGeom prst="rect">
            <a:avLst/>
          </a:prstGeom>
          <a:noFill/>
        </p:spPr>
      </p:pic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2713" name="Picture 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7966" y="2619737"/>
            <a:ext cx="609600" cy="304800"/>
          </a:xfrm>
          <a:prstGeom prst="rect">
            <a:avLst/>
          </a:prstGeom>
          <a:noFill/>
        </p:spPr>
      </p:pic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2715" name="Picture 1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643182"/>
            <a:ext cx="59055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PODSTAWOWA  NOTACJA</a:t>
            </a:r>
            <a:endParaRPr lang="pl-PL" b="1" dirty="0">
              <a:solidFill>
                <a:srgbClr val="008D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" name="Text Box 26"/>
              <p:cNvSpPr txBox="1">
                <a:spLocks noChangeArrowheads="1"/>
              </p:cNvSpPr>
              <p:nvPr/>
            </p:nvSpPr>
            <p:spPr bwMode="auto">
              <a:xfrm>
                <a:off x="467544" y="1302434"/>
                <a:ext cx="8352928" cy="1785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  <a:sym typeface="Symbol"/>
                      </a:rPr>
                      <m:t>⊂</m:t>
                    </m:r>
                  </m:oMath>
                </a14:m>
                <a:r>
                  <a:rPr lang="pl-PL" dirty="0">
                    <a:sym typeface="Symbol"/>
                  </a:rPr>
                  <a:t> - SYMBOL INKLUZJI (ZAWIERANIA SIĘ ZBIORÓW)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pl-PL" dirty="0"/>
                  <a:t> - JEST ELEMENTEM (ZBIORU) (NALEŻY DO ZBIORU)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</a:rPr>
                      <m:t>∉</m:t>
                    </m:r>
                  </m:oMath>
                </a14:m>
                <a:r>
                  <a:rPr lang="pl-PL" dirty="0"/>
                  <a:t> - NIE JEST ELEMENTEM (ZBIORU) (NIE NALEŻY DO ZBIORU)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</a:rPr>
                      <m:t>⇒</m:t>
                    </m:r>
                  </m:oMath>
                </a14:m>
                <a:r>
                  <a:rPr lang="pl-PL" dirty="0"/>
                  <a:t> - JEŚLI … TO …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</a:rPr>
                      <m:t>⇔</m:t>
                    </m:r>
                  </m:oMath>
                </a14:m>
                <a:r>
                  <a:rPr lang="pl-PL" dirty="0"/>
                  <a:t> - WTEDY I TYLKO WTEDY</a:t>
                </a:r>
              </a:p>
            </p:txBody>
          </p:sp>
        </mc:Choice>
        <mc:Fallback xmlns="">
          <p:sp>
            <p:nvSpPr>
              <p:cNvPr id="1034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1302434"/>
                <a:ext cx="8352928" cy="1785104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t="-1712" b="-479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642983"/>
              </p:ext>
            </p:extLst>
          </p:nvPr>
        </p:nvGraphicFramePr>
        <p:xfrm>
          <a:off x="539552" y="3083496"/>
          <a:ext cx="1454307" cy="395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36560" imgH="203040" progId="Equation.3">
                  <p:embed/>
                </p:oleObj>
              </mc:Choice>
              <mc:Fallback>
                <p:oleObj name="Równanie" r:id="rId6" imgW="736560" imgH="203040" progId="Equation.3">
                  <p:embed/>
                  <p:pic>
                    <p:nvPicPr>
                      <p:cNvPr id="0" name="Picture 3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083496"/>
                        <a:ext cx="1454307" cy="3959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 flipH="1">
            <a:off x="2051719" y="3083496"/>
            <a:ext cx="585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(DLA KAŻDEGO x,                              )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33059"/>
              </p:ext>
            </p:extLst>
          </p:nvPr>
        </p:nvGraphicFramePr>
        <p:xfrm>
          <a:off x="4063058" y="3063875"/>
          <a:ext cx="1805086" cy="34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914400" imgH="177480" progId="Equation.3">
                  <p:embed/>
                </p:oleObj>
              </mc:Choice>
              <mc:Fallback>
                <p:oleObj name="Równanie" r:id="rId8" imgW="914400" imgH="177480" progId="Equation.3">
                  <p:embed/>
                  <p:pic>
                    <p:nvPicPr>
                      <p:cNvPr id="0" name="Picture 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3058" y="3063875"/>
                        <a:ext cx="1805086" cy="34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7544" y="3481133"/>
                <a:ext cx="66967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~</m:t>
                    </m:r>
                  </m:oMath>
                </a14:m>
                <a:r>
                  <a:rPr lang="pl-PL" dirty="0"/>
                  <a:t> - NIE</a:t>
                </a:r>
              </a:p>
              <a:p>
                <a:r>
                  <a:rPr lang="pl-PL" dirty="0"/>
                  <a:t>              - A NIE JEST PODZBIOREM B</a:t>
                </a:r>
              </a:p>
              <a:p>
                <a:r>
                  <a:rPr lang="pl-PL" dirty="0"/>
                  <a:t>                                 </a:t>
                </a:r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481133"/>
                <a:ext cx="6696744" cy="92333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t="-3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524074"/>
              </p:ext>
            </p:extLst>
          </p:nvPr>
        </p:nvGraphicFramePr>
        <p:xfrm>
          <a:off x="521494" y="3792094"/>
          <a:ext cx="802427" cy="28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1" imgW="431640" imgH="177480" progId="Equation.3">
                  <p:embed/>
                </p:oleObj>
              </mc:Choice>
              <mc:Fallback>
                <p:oleObj name="Równanie" r:id="rId11" imgW="431640" imgH="177480" progId="Equation.3">
                  <p:embed/>
                  <p:pic>
                    <p:nvPicPr>
                      <p:cNvPr id="0" name="Picture 3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" y="3792094"/>
                        <a:ext cx="802427" cy="2897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775" name="Object 311"/>
          <p:cNvGraphicFramePr>
            <a:graphicFrameLocks noChangeAspect="1"/>
          </p:cNvGraphicFramePr>
          <p:nvPr/>
        </p:nvGraphicFramePr>
        <p:xfrm>
          <a:off x="501650" y="4178228"/>
          <a:ext cx="6566675" cy="76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3" imgW="3708360" imgH="431640" progId="Equation.3">
                  <p:embed/>
                </p:oleObj>
              </mc:Choice>
              <mc:Fallback>
                <p:oleObj name="Równanie" r:id="rId13" imgW="3708360" imgH="431640" progId="Equation.3">
                  <p:embed/>
                  <p:pic>
                    <p:nvPicPr>
                      <p:cNvPr id="0" name="Picture 3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4178228"/>
                        <a:ext cx="6566675" cy="76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075107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PROBLEM LICZNOŚCI ZBIORU Q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110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endParaRPr lang="pl-PL" dirty="0">
              <a:latin typeface="+mn-lt"/>
            </a:endParaRPr>
          </a:p>
          <a:p>
            <a:pPr marL="342900" indent="-342900"/>
            <a:r>
              <a:rPr lang="pl-PL" dirty="0">
                <a:latin typeface="+mn-lt"/>
              </a:rPr>
              <a:t>W SYTUACJI, GDY               MAMY:</a:t>
            </a:r>
          </a:p>
          <a:p>
            <a:pPr marL="342900" indent="-342900"/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721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223417"/>
            <a:ext cx="4829175" cy="333375"/>
          </a:xfrm>
          <a:prstGeom prst="rect">
            <a:avLst/>
          </a:prstGeom>
          <a:noFill/>
        </p:spPr>
      </p:pic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2" name="Grupa 58"/>
          <p:cNvGrpSpPr/>
          <p:nvPr/>
        </p:nvGrpSpPr>
        <p:grpSpPr>
          <a:xfrm>
            <a:off x="1979712" y="1700808"/>
            <a:ext cx="4410490" cy="2520280"/>
            <a:chOff x="1187624" y="1772816"/>
            <a:chExt cx="6552728" cy="3744416"/>
          </a:xfrm>
        </p:grpSpPr>
        <p:sp>
          <p:nvSpPr>
            <p:cNvPr id="53" name="Elipsa 52"/>
            <p:cNvSpPr/>
            <p:nvPr/>
          </p:nvSpPr>
          <p:spPr>
            <a:xfrm>
              <a:off x="1187624" y="1772816"/>
              <a:ext cx="6552728" cy="3744416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275856" y="2132856"/>
              <a:ext cx="3787775" cy="2911475"/>
              <a:chOff x="4103" y="6301"/>
              <a:chExt cx="5965" cy="4585"/>
            </a:xfrm>
          </p:grpSpPr>
          <p:sp>
            <p:nvSpPr>
              <p:cNvPr id="137220" name="Freeform 4"/>
              <p:cNvSpPr>
                <a:spLocks/>
              </p:cNvSpPr>
              <p:nvPr/>
            </p:nvSpPr>
            <p:spPr bwMode="auto">
              <a:xfrm>
                <a:off x="4103" y="6301"/>
                <a:ext cx="5965" cy="4585"/>
              </a:xfrm>
              <a:custGeom>
                <a:avLst/>
                <a:gdLst/>
                <a:ahLst/>
                <a:cxnLst>
                  <a:cxn ang="0">
                    <a:pos x="1917" y="43"/>
                  </a:cxn>
                  <a:cxn ang="0">
                    <a:pos x="4322" y="587"/>
                  </a:cxn>
                  <a:cxn ang="0">
                    <a:pos x="5952" y="1999"/>
                  </a:cxn>
                  <a:cxn ang="0">
                    <a:pos x="4403" y="4214"/>
                  </a:cxn>
                  <a:cxn ang="0">
                    <a:pos x="2216" y="4214"/>
                  </a:cxn>
                  <a:cxn ang="0">
                    <a:pos x="2352" y="2543"/>
                  </a:cxn>
                  <a:cxn ang="0">
                    <a:pos x="1550" y="1565"/>
                  </a:cxn>
                  <a:cxn ang="0">
                    <a:pos x="545" y="1442"/>
                  </a:cxn>
                  <a:cxn ang="0">
                    <a:pos x="233" y="329"/>
                  </a:cxn>
                  <a:cxn ang="0">
                    <a:pos x="1917" y="43"/>
                  </a:cxn>
                </a:cxnLst>
                <a:rect l="0" t="0" r="r" b="b"/>
                <a:pathLst>
                  <a:path w="5965" h="4583">
                    <a:moveTo>
                      <a:pt x="1917" y="43"/>
                    </a:moveTo>
                    <a:cubicBezTo>
                      <a:pt x="2598" y="86"/>
                      <a:pt x="3649" y="261"/>
                      <a:pt x="4322" y="587"/>
                    </a:cubicBezTo>
                    <a:cubicBezTo>
                      <a:pt x="4995" y="913"/>
                      <a:pt x="5939" y="1395"/>
                      <a:pt x="5952" y="1999"/>
                    </a:cubicBezTo>
                    <a:cubicBezTo>
                      <a:pt x="5965" y="2603"/>
                      <a:pt x="5026" y="3845"/>
                      <a:pt x="4403" y="4214"/>
                    </a:cubicBezTo>
                    <a:cubicBezTo>
                      <a:pt x="3780" y="4583"/>
                      <a:pt x="2558" y="4492"/>
                      <a:pt x="2216" y="4214"/>
                    </a:cubicBezTo>
                    <a:cubicBezTo>
                      <a:pt x="1874" y="3936"/>
                      <a:pt x="2463" y="2984"/>
                      <a:pt x="2352" y="2543"/>
                    </a:cubicBezTo>
                    <a:cubicBezTo>
                      <a:pt x="2241" y="2102"/>
                      <a:pt x="1851" y="1748"/>
                      <a:pt x="1550" y="1565"/>
                    </a:cubicBezTo>
                    <a:cubicBezTo>
                      <a:pt x="1249" y="1382"/>
                      <a:pt x="765" y="1648"/>
                      <a:pt x="545" y="1442"/>
                    </a:cubicBezTo>
                    <a:cubicBezTo>
                      <a:pt x="325" y="1236"/>
                      <a:pt x="0" y="558"/>
                      <a:pt x="233" y="329"/>
                    </a:cubicBezTo>
                    <a:cubicBezTo>
                      <a:pt x="466" y="100"/>
                      <a:pt x="1236" y="0"/>
                      <a:pt x="1917" y="43"/>
                    </a:cubicBezTo>
                    <a:close/>
                  </a:path>
                </a:pathLst>
              </a:custGeom>
              <a:solidFill>
                <a:srgbClr val="B6DDE8"/>
              </a:solidFill>
              <a:ln w="12700" cmpd="sng">
                <a:solidFill>
                  <a:srgbClr val="95B3D7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137221" name="Oval 5"/>
              <p:cNvSpPr>
                <a:spLocks noChangeArrowheads="1"/>
              </p:cNvSpPr>
              <p:nvPr/>
            </p:nvSpPr>
            <p:spPr bwMode="auto">
              <a:xfrm>
                <a:off x="6222" y="7597"/>
                <a:ext cx="102" cy="102"/>
              </a:xfrm>
              <a:prstGeom prst="ellipse">
                <a:avLst/>
              </a:prstGeom>
              <a:solidFill>
                <a:srgbClr val="00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137222" name="Oval 6"/>
              <p:cNvSpPr>
                <a:spLocks noChangeArrowheads="1"/>
              </p:cNvSpPr>
              <p:nvPr/>
            </p:nvSpPr>
            <p:spPr bwMode="auto">
              <a:xfrm>
                <a:off x="6114" y="8259"/>
                <a:ext cx="102" cy="102"/>
              </a:xfrm>
              <a:prstGeom prst="ellipse">
                <a:avLst/>
              </a:prstGeom>
              <a:solidFill>
                <a:srgbClr val="00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137223" name="Oval 7"/>
              <p:cNvSpPr>
                <a:spLocks noChangeArrowheads="1"/>
              </p:cNvSpPr>
              <p:nvPr/>
            </p:nvSpPr>
            <p:spPr bwMode="auto">
              <a:xfrm>
                <a:off x="7881" y="8341"/>
                <a:ext cx="102" cy="102"/>
              </a:xfrm>
              <a:prstGeom prst="ellipse">
                <a:avLst/>
              </a:prstGeom>
              <a:solidFill>
                <a:srgbClr val="00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137224" name="Oval 8"/>
              <p:cNvSpPr>
                <a:spLocks noChangeArrowheads="1"/>
              </p:cNvSpPr>
              <p:nvPr/>
            </p:nvSpPr>
            <p:spPr bwMode="auto">
              <a:xfrm>
                <a:off x="4231" y="9271"/>
                <a:ext cx="102" cy="102"/>
              </a:xfrm>
              <a:prstGeom prst="ellipse">
                <a:avLst/>
              </a:prstGeom>
              <a:solidFill>
                <a:srgbClr val="00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cxnSp>
            <p:nvCxnSpPr>
              <p:cNvPr id="137225" name="AutoShape 9"/>
              <p:cNvCxnSpPr>
                <a:cxnSpLocks noChangeShapeType="1"/>
                <a:stCxn id="137224" idx="6"/>
                <a:endCxn id="137221" idx="3"/>
              </p:cNvCxnSpPr>
              <p:nvPr/>
            </p:nvCxnSpPr>
            <p:spPr bwMode="auto">
              <a:xfrm flipV="1">
                <a:off x="4333" y="7684"/>
                <a:ext cx="1904" cy="163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37226" name="AutoShape 10"/>
              <p:cNvCxnSpPr>
                <a:cxnSpLocks noChangeShapeType="1"/>
                <a:stCxn id="137224" idx="6"/>
                <a:endCxn id="137222" idx="3"/>
              </p:cNvCxnSpPr>
              <p:nvPr/>
            </p:nvCxnSpPr>
            <p:spPr bwMode="auto">
              <a:xfrm flipV="1">
                <a:off x="4333" y="8346"/>
                <a:ext cx="1796" cy="97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37227" name="AutoShape 11"/>
              <p:cNvCxnSpPr>
                <a:cxnSpLocks noChangeShapeType="1"/>
                <a:stCxn id="137224" idx="6"/>
                <a:endCxn id="137223" idx="2"/>
              </p:cNvCxnSpPr>
              <p:nvPr/>
            </p:nvCxnSpPr>
            <p:spPr bwMode="auto">
              <a:xfrm flipV="1">
                <a:off x="4333" y="8392"/>
                <a:ext cx="3548" cy="9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54" name="pole tekstowe 53"/>
            <p:cNvSpPr txBox="1"/>
            <p:nvPr/>
          </p:nvSpPr>
          <p:spPr>
            <a:xfrm>
              <a:off x="3119790" y="3933056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/>
                <a:t>y</a:t>
              </a:r>
            </a:p>
          </p:txBody>
        </p:sp>
        <p:pic>
          <p:nvPicPr>
            <p:cNvPr id="137228" name="Picture 1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9370518">
              <a:off x="3352894" y="3296914"/>
              <a:ext cx="857250" cy="304800"/>
            </a:xfrm>
            <a:prstGeom prst="rect">
              <a:avLst/>
            </a:prstGeom>
            <a:noFill/>
          </p:spPr>
        </p:pic>
        <p:sp>
          <p:nvSpPr>
            <p:cNvPr id="57" name="pole tekstowe 56"/>
            <p:cNvSpPr txBox="1"/>
            <p:nvPr/>
          </p:nvSpPr>
          <p:spPr>
            <a:xfrm>
              <a:off x="5004048" y="2924944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/>
                <a:t>Q</a:t>
              </a:r>
            </a:p>
          </p:txBody>
        </p:sp>
        <p:sp>
          <p:nvSpPr>
            <p:cNvPr id="58" name="pole tekstowe 57"/>
            <p:cNvSpPr txBox="1"/>
            <p:nvPr/>
          </p:nvSpPr>
          <p:spPr>
            <a:xfrm>
              <a:off x="7164288" y="386104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/>
                <a:t>B</a:t>
              </a:r>
            </a:p>
          </p:txBody>
        </p:sp>
      </p:grp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7230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365104"/>
            <a:ext cx="2219325" cy="476250"/>
          </a:xfrm>
          <a:prstGeom prst="rect">
            <a:avLst/>
          </a:prstGeom>
          <a:noFill/>
        </p:spPr>
      </p:pic>
      <p:sp>
        <p:nvSpPr>
          <p:cNvPr id="13723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7232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5013176"/>
            <a:ext cx="781050" cy="447675"/>
          </a:xfrm>
          <a:prstGeom prst="rect">
            <a:avLst/>
          </a:prstGeom>
          <a:noFill/>
        </p:spPr>
      </p:pic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7236" name="Picture 2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4968" y="5449540"/>
            <a:ext cx="5724525" cy="876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ZADANIE OPTYMALIZACJI WZGLĘDEM WZORCA Q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111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pl-PL" u="sng" dirty="0"/>
          </a:p>
          <a:p>
            <a:pPr marL="342900" indent="-342900"/>
            <a:r>
              <a:rPr lang="pl-PL" u="sng" dirty="0"/>
              <a:t>ROZWIĄZANIE ZADANIA:</a:t>
            </a:r>
          </a:p>
          <a:p>
            <a:pPr marL="342900" indent="-342900"/>
            <a:endParaRPr lang="pl-PL" u="sng" dirty="0"/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        - ZBIÓR ELEMENTÓW ZNAJDUJACYCH SIĘ BAJBLIŻEJ WZORCA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        - ZBIÓR ELEMENTÓW, OD KTÓRYCH NIE MA ELEMENTÓW </a:t>
            </a:r>
          </a:p>
          <a:p>
            <a:pPr marL="342900" indent="-342900"/>
            <a:r>
              <a:rPr lang="pl-PL" dirty="0"/>
              <a:t>               BLIŻSZYCH WZGLĘDEM WZORCA     </a:t>
            </a:r>
          </a:p>
          <a:p>
            <a:pPr marL="342900" indent="-342900"/>
            <a:endParaRPr lang="pl-PL" dirty="0"/>
          </a:p>
          <a:p>
            <a:pPr marL="342900" indent="-342900" algn="ctr"/>
            <a:r>
              <a:rPr lang="pl-PL" u="sng" dirty="0"/>
              <a:t>CZYM DLA DECYDENTA JEST CEL (WZORZEC)     ??? </a:t>
            </a:r>
            <a:r>
              <a:rPr lang="pl-PL" dirty="0"/>
              <a:t>    </a:t>
            </a:r>
          </a:p>
          <a:p>
            <a:pPr marL="342900" indent="-342900" algn="ctr"/>
            <a:endParaRPr lang="pl-PL" dirty="0"/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WZORZEC      JEST DANY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WZORZEC      NALEŻY WYZNACZYĆ </a:t>
            </a:r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276872"/>
            <a:ext cx="371475" cy="400050"/>
          </a:xfrm>
          <a:prstGeom prst="rect">
            <a:avLst/>
          </a:prstGeom>
          <a:noFill/>
        </p:spPr>
      </p:pic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926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8424" y="2323480"/>
            <a:ext cx="161925" cy="304800"/>
          </a:xfrm>
          <a:prstGeom prst="rect">
            <a:avLst/>
          </a:prstGeom>
          <a:noFill/>
        </p:spPr>
      </p:pic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927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1196752"/>
            <a:ext cx="936104" cy="455051"/>
          </a:xfrm>
          <a:prstGeom prst="rect">
            <a:avLst/>
          </a:prstGeom>
          <a:noFill/>
        </p:spPr>
      </p:pic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39274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852936"/>
            <a:ext cx="371475" cy="400050"/>
          </a:xfrm>
          <a:prstGeom prst="rect">
            <a:avLst/>
          </a:prstGeom>
          <a:noFill/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4672" y="3153668"/>
            <a:ext cx="161925" cy="304800"/>
          </a:xfrm>
          <a:prstGeom prst="rect">
            <a:avLst/>
          </a:prstGeom>
          <a:noFill/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347" y="3717032"/>
            <a:ext cx="161925" cy="304800"/>
          </a:xfrm>
          <a:prstGeom prst="rect">
            <a:avLst/>
          </a:prstGeom>
          <a:noFill/>
        </p:spPr>
      </p:pic>
      <p:pic>
        <p:nvPicPr>
          <p:cNvPr id="5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4276328"/>
            <a:ext cx="161925" cy="304800"/>
          </a:xfrm>
          <a:prstGeom prst="rect">
            <a:avLst/>
          </a:prstGeom>
          <a:noFill/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9020" y="4538960"/>
            <a:ext cx="161925" cy="304800"/>
          </a:xfrm>
          <a:prstGeom prst="rect">
            <a:avLst/>
          </a:prstGeom>
          <a:noFill/>
        </p:spPr>
      </p:pic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2122" y="4547460"/>
            <a:ext cx="345757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ZADANIE OPTYMALIZACJI WZGLĘDEM WZORCA Q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112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424936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pl-PL" dirty="0"/>
              <a:t>KAŻDE ZADANIA OPTYMALIZACJI            GENERUJE (W SPOSÓB</a:t>
            </a:r>
          </a:p>
          <a:p>
            <a:pPr marL="342900" indent="-342900" algn="just"/>
            <a:r>
              <a:rPr lang="pl-PL" dirty="0"/>
              <a:t>NATURALNY) CEL (WZORZEC)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ctr"/>
            <a:r>
              <a:rPr lang="pl-PL" u="sng" dirty="0"/>
              <a:t>CZYM JEST ZBIÓR                W ZADANIU OPTYMALIZACJI?</a:t>
            </a:r>
          </a:p>
          <a:p>
            <a:pPr marL="342900" indent="-342900" algn="ctr"/>
            <a:endParaRPr lang="pl-PL" u="sng" dirty="0"/>
          </a:p>
          <a:p>
            <a:pPr marL="342900" indent="-342900" algn="just"/>
            <a:r>
              <a:rPr lang="pl-PL" dirty="0"/>
              <a:t>KAŻDY ELEMENT                     JEST TZW. </a:t>
            </a:r>
            <a:r>
              <a:rPr lang="pl-PL" u="sng" dirty="0"/>
              <a:t>PUNKTEM ODNIESIENIA                      </a:t>
            </a:r>
          </a:p>
          <a:p>
            <a:pPr marL="342900" indent="-342900" algn="just"/>
            <a:r>
              <a:rPr lang="pl-PL" dirty="0"/>
              <a:t>O WŁASNOŚCI: </a:t>
            </a:r>
            <a:r>
              <a:rPr lang="pl-PL" u="sng" dirty="0"/>
              <a:t>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PUNKT ODNIESIENIA JEST LEPSZY OD KAŻDEGO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</a:t>
            </a:r>
          </a:p>
          <a:p>
            <a:pPr marL="342900" indent="-342900"/>
            <a:endParaRPr lang="pl-PL" u="sng" dirty="0"/>
          </a:p>
          <a:p>
            <a:pPr marL="342900" indent="-342900"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9260" y="1522884"/>
            <a:ext cx="571500" cy="304800"/>
          </a:xfrm>
          <a:prstGeom prst="rect">
            <a:avLst/>
          </a:prstGeom>
          <a:noFill/>
        </p:spPr>
      </p:pic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276872"/>
            <a:ext cx="2476500" cy="304800"/>
          </a:xfrm>
          <a:prstGeom prst="rect">
            <a:avLst/>
          </a:prstGeom>
          <a:noFill/>
        </p:spPr>
      </p:pic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20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780928"/>
            <a:ext cx="2257425" cy="342900"/>
          </a:xfrm>
          <a:prstGeom prst="rect">
            <a:avLst/>
          </a:prstGeom>
          <a:noFill/>
        </p:spPr>
      </p:pic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22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429000"/>
            <a:ext cx="762000" cy="304800"/>
          </a:xfrm>
          <a:prstGeom prst="rect">
            <a:avLst/>
          </a:prstGeom>
          <a:noFill/>
        </p:spPr>
      </p:pic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24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9860" y="4005064"/>
            <a:ext cx="1162050" cy="304800"/>
          </a:xfrm>
          <a:prstGeom prst="rect">
            <a:avLst/>
          </a:prstGeom>
          <a:noFill/>
        </p:spPr>
      </p:pic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26" name="Picture 1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4653136"/>
            <a:ext cx="2152650" cy="304800"/>
          </a:xfrm>
          <a:prstGeom prst="rect">
            <a:avLst/>
          </a:prstGeom>
          <a:noFill/>
        </p:spPr>
      </p:pic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1328" name="Picture 1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3652" y="5360516"/>
            <a:ext cx="54292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DWUBIEGUNOWA</a:t>
            </a:r>
          </a:p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DWOISTOŚĆ(DUALNOŚĆ) PROBLEMÓW OPTYMALIZACJI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635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113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42493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pl-PL" dirty="0"/>
              <a:t>ROLA ZBIORÓW               ,            ,         ,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ZADANIE   </a:t>
            </a:r>
          </a:p>
          <a:p>
            <a:pPr marL="342900" indent="-342900" algn="just"/>
            <a:r>
              <a:rPr lang="pl-PL" dirty="0"/>
              <a:t>GENERUJE ZBIORY:</a:t>
            </a:r>
          </a:p>
          <a:p>
            <a:pPr marL="342900" indent="-342900" algn="just"/>
            <a:endParaRPr lang="pl-PL" dirty="0"/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</a:t>
            </a:r>
          </a:p>
          <a:p>
            <a:pPr marL="342900" indent="-342900"/>
            <a:endParaRPr lang="pl-PL" u="sng" dirty="0"/>
          </a:p>
          <a:p>
            <a:pPr marL="342900" indent="-342900"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6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77852" y="1531392"/>
            <a:ext cx="762000" cy="304800"/>
          </a:xfrm>
          <a:prstGeom prst="rect">
            <a:avLst/>
          </a:prstGeom>
          <a:noFill/>
        </p:spPr>
      </p:pic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2980" y="1556792"/>
            <a:ext cx="619125" cy="304800"/>
          </a:xfrm>
          <a:prstGeom prst="rect">
            <a:avLst/>
          </a:prstGeom>
          <a:noFill/>
        </p:spPr>
      </p:pic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1556792"/>
            <a:ext cx="400050" cy="342900"/>
          </a:xfrm>
          <a:prstGeom prst="rect">
            <a:avLst/>
          </a:prstGeom>
          <a:noFill/>
        </p:spPr>
      </p:pic>
      <p:sp>
        <p:nvSpPr>
          <p:cNvPr id="143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67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556792"/>
            <a:ext cx="466725" cy="314325"/>
          </a:xfrm>
          <a:prstGeom prst="rect">
            <a:avLst/>
          </a:prstGeom>
          <a:noFill/>
        </p:spPr>
      </p:pic>
      <p:sp>
        <p:nvSpPr>
          <p:cNvPr id="1433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33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33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33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3379" name="Rectangle 19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2" name="Grupa 146"/>
          <p:cNvGrpSpPr/>
          <p:nvPr/>
        </p:nvGrpSpPr>
        <p:grpSpPr>
          <a:xfrm>
            <a:off x="2483768" y="2161466"/>
            <a:ext cx="6480720" cy="3643797"/>
            <a:chOff x="752525" y="1916832"/>
            <a:chExt cx="6915819" cy="3888432"/>
          </a:xfrm>
        </p:grpSpPr>
        <p:pic>
          <p:nvPicPr>
            <p:cNvPr id="143373" name="Picture 1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47664" y="1916832"/>
              <a:ext cx="228600" cy="304800"/>
            </a:xfrm>
            <a:prstGeom prst="rect">
              <a:avLst/>
            </a:prstGeom>
            <a:noFill/>
          </p:spPr>
        </p:pic>
        <p:grpSp>
          <p:nvGrpSpPr>
            <p:cNvPr id="3" name="Grupa 145"/>
            <p:cNvGrpSpPr/>
            <p:nvPr/>
          </p:nvGrpSpPr>
          <p:grpSpPr>
            <a:xfrm>
              <a:off x="752525" y="1988840"/>
              <a:ext cx="6915819" cy="3816424"/>
              <a:chOff x="755576" y="1988840"/>
              <a:chExt cx="6915819" cy="3816424"/>
            </a:xfrm>
          </p:grpSpPr>
          <p:cxnSp>
            <p:nvCxnSpPr>
              <p:cNvPr id="68" name="Łącznik prosty ze strzałką 67"/>
              <p:cNvCxnSpPr/>
              <p:nvPr/>
            </p:nvCxnSpPr>
            <p:spPr>
              <a:xfrm flipV="1">
                <a:off x="1835696" y="1988840"/>
                <a:ext cx="0" cy="37444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Łącznik prosty ze strzałką 69"/>
              <p:cNvCxnSpPr/>
              <p:nvPr/>
            </p:nvCxnSpPr>
            <p:spPr>
              <a:xfrm>
                <a:off x="755576" y="5085184"/>
                <a:ext cx="662473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Łącznik prosty 71"/>
              <p:cNvCxnSpPr/>
              <p:nvPr/>
            </p:nvCxnSpPr>
            <p:spPr>
              <a:xfrm flipV="1">
                <a:off x="3491880" y="4365104"/>
                <a:ext cx="1368152" cy="7200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Łącznik prosty 72"/>
              <p:cNvCxnSpPr/>
              <p:nvPr/>
            </p:nvCxnSpPr>
            <p:spPr>
              <a:xfrm flipV="1">
                <a:off x="4847332" y="3789040"/>
                <a:ext cx="288032" cy="57606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Łącznik prosty 78"/>
              <p:cNvCxnSpPr/>
              <p:nvPr/>
            </p:nvCxnSpPr>
            <p:spPr>
              <a:xfrm flipV="1">
                <a:off x="5148064" y="2924944"/>
                <a:ext cx="144016" cy="86409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Łącznik prosty 80"/>
              <p:cNvCxnSpPr/>
              <p:nvPr/>
            </p:nvCxnSpPr>
            <p:spPr>
              <a:xfrm flipH="1" flipV="1">
                <a:off x="4067944" y="2348880"/>
                <a:ext cx="1224136" cy="57606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Łącznik prosty 83"/>
              <p:cNvCxnSpPr/>
              <p:nvPr/>
            </p:nvCxnSpPr>
            <p:spPr>
              <a:xfrm>
                <a:off x="2483768" y="3356992"/>
                <a:ext cx="1008112" cy="108012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Łącznik prosty 85"/>
              <p:cNvCxnSpPr/>
              <p:nvPr/>
            </p:nvCxnSpPr>
            <p:spPr>
              <a:xfrm flipV="1">
                <a:off x="2483768" y="2636912"/>
                <a:ext cx="432048" cy="72008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Łącznik prosty 89"/>
              <p:cNvCxnSpPr/>
              <p:nvPr/>
            </p:nvCxnSpPr>
            <p:spPr>
              <a:xfrm flipV="1">
                <a:off x="2915816" y="2348880"/>
                <a:ext cx="1152128" cy="2880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Łącznik prosty 93"/>
              <p:cNvCxnSpPr/>
              <p:nvPr/>
            </p:nvCxnSpPr>
            <p:spPr>
              <a:xfrm>
                <a:off x="2483768" y="2780928"/>
                <a:ext cx="0" cy="295232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Łącznik prosty 95"/>
              <p:cNvCxnSpPr/>
              <p:nvPr/>
            </p:nvCxnSpPr>
            <p:spPr>
              <a:xfrm>
                <a:off x="5292080" y="2060848"/>
                <a:ext cx="0" cy="316835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Łącznik prosty 96"/>
              <p:cNvCxnSpPr/>
              <p:nvPr/>
            </p:nvCxnSpPr>
            <p:spPr>
              <a:xfrm>
                <a:off x="3203848" y="2348880"/>
                <a:ext cx="32403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Łącznik prosty 104"/>
              <p:cNvCxnSpPr/>
              <p:nvPr/>
            </p:nvCxnSpPr>
            <p:spPr>
              <a:xfrm>
                <a:off x="1979712" y="4437112"/>
                <a:ext cx="172819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7" name="pole tekstowe 106"/>
              <p:cNvSpPr txBox="1"/>
              <p:nvPr/>
            </p:nvSpPr>
            <p:spPr>
              <a:xfrm>
                <a:off x="3873406" y="1988840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A</a:t>
                </a:r>
              </a:p>
            </p:txBody>
          </p:sp>
          <p:sp>
            <p:nvSpPr>
              <p:cNvPr id="108" name="Elipsa 107"/>
              <p:cNvSpPr/>
              <p:nvPr/>
            </p:nvSpPr>
            <p:spPr>
              <a:xfrm>
                <a:off x="4008592" y="2326846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09" name="Elipsa 108"/>
              <p:cNvSpPr/>
              <p:nvPr/>
            </p:nvSpPr>
            <p:spPr>
              <a:xfrm>
                <a:off x="5258172" y="2912244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10" name="Elipsa 109"/>
              <p:cNvSpPr/>
              <p:nvPr/>
            </p:nvSpPr>
            <p:spPr>
              <a:xfrm>
                <a:off x="5114156" y="3755132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11" name="Elipsa 110"/>
              <p:cNvSpPr/>
              <p:nvPr/>
            </p:nvSpPr>
            <p:spPr>
              <a:xfrm>
                <a:off x="4813424" y="4331196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12" name="Elipsa 111"/>
              <p:cNvSpPr/>
              <p:nvPr/>
            </p:nvSpPr>
            <p:spPr>
              <a:xfrm>
                <a:off x="2890416" y="2628404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13" name="Elipsa 112"/>
              <p:cNvSpPr/>
              <p:nvPr/>
            </p:nvSpPr>
            <p:spPr>
              <a:xfrm>
                <a:off x="2451222" y="3335784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14" name="Elipsa 113"/>
              <p:cNvSpPr/>
              <p:nvPr/>
            </p:nvSpPr>
            <p:spPr>
              <a:xfrm>
                <a:off x="3470672" y="4403204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15" name="pole tekstowe 114"/>
              <p:cNvSpPr txBox="1"/>
              <p:nvPr/>
            </p:nvSpPr>
            <p:spPr>
              <a:xfrm>
                <a:off x="5241558" y="2708920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B</a:t>
                </a:r>
              </a:p>
            </p:txBody>
          </p:sp>
          <p:sp>
            <p:nvSpPr>
              <p:cNvPr id="116" name="pole tekstowe 115"/>
              <p:cNvSpPr txBox="1"/>
              <p:nvPr/>
            </p:nvSpPr>
            <p:spPr>
              <a:xfrm>
                <a:off x="5076056" y="3645024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C</a:t>
                </a:r>
              </a:p>
            </p:txBody>
          </p:sp>
          <p:sp>
            <p:nvSpPr>
              <p:cNvPr id="117" name="pole tekstowe 116"/>
              <p:cNvSpPr txBox="1"/>
              <p:nvPr/>
            </p:nvSpPr>
            <p:spPr>
              <a:xfrm>
                <a:off x="4788024" y="4293096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D</a:t>
                </a:r>
              </a:p>
            </p:txBody>
          </p:sp>
          <p:sp>
            <p:nvSpPr>
              <p:cNvPr id="118" name="pole tekstowe 117"/>
              <p:cNvSpPr txBox="1"/>
              <p:nvPr/>
            </p:nvSpPr>
            <p:spPr>
              <a:xfrm>
                <a:off x="3419872" y="4365104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E</a:t>
                </a:r>
              </a:p>
            </p:txBody>
          </p:sp>
          <p:sp>
            <p:nvSpPr>
              <p:cNvPr id="119" name="pole tekstowe 118"/>
              <p:cNvSpPr txBox="1"/>
              <p:nvPr/>
            </p:nvSpPr>
            <p:spPr>
              <a:xfrm>
                <a:off x="2195736" y="3131676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F</a:t>
                </a:r>
              </a:p>
            </p:txBody>
          </p:sp>
          <p:sp>
            <p:nvSpPr>
              <p:cNvPr id="120" name="pole tekstowe 119"/>
              <p:cNvSpPr txBox="1"/>
              <p:nvPr/>
            </p:nvSpPr>
            <p:spPr>
              <a:xfrm>
                <a:off x="2627784" y="2339588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G</a:t>
                </a:r>
              </a:p>
            </p:txBody>
          </p:sp>
          <p:sp>
            <p:nvSpPr>
              <p:cNvPr id="121" name="pole tekstowe 120"/>
              <p:cNvSpPr txBox="1"/>
              <p:nvPr/>
            </p:nvSpPr>
            <p:spPr>
              <a:xfrm>
                <a:off x="4139952" y="3140968"/>
                <a:ext cx="52805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600" dirty="0"/>
                  <a:t>Y</a:t>
                </a:r>
              </a:p>
            </p:txBody>
          </p:sp>
          <p:pic>
            <p:nvPicPr>
              <p:cNvPr id="143369" name="Picture 9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452320" y="5085184"/>
                <a:ext cx="219075" cy="304800"/>
              </a:xfrm>
              <a:prstGeom prst="rect">
                <a:avLst/>
              </a:prstGeom>
              <a:noFill/>
            </p:spPr>
          </p:pic>
          <p:pic>
            <p:nvPicPr>
              <p:cNvPr id="143375" name="Picture 15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64088" y="1988840"/>
                <a:ext cx="133350" cy="361950"/>
              </a:xfrm>
              <a:prstGeom prst="rect">
                <a:avLst/>
              </a:prstGeom>
              <a:noFill/>
            </p:spPr>
          </p:pic>
          <p:pic>
            <p:nvPicPr>
              <p:cNvPr id="143377" name="Picture 17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67744" y="4149080"/>
                <a:ext cx="133350" cy="304800"/>
              </a:xfrm>
              <a:prstGeom prst="rect">
                <a:avLst/>
              </a:prstGeom>
              <a:noFill/>
            </p:spPr>
          </p:pic>
          <p:cxnSp>
            <p:nvCxnSpPr>
              <p:cNvPr id="135" name="Łącznik prosty 134"/>
              <p:cNvCxnSpPr/>
              <p:nvPr/>
            </p:nvCxnSpPr>
            <p:spPr>
              <a:xfrm flipH="1">
                <a:off x="755576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Łącznik prosty 135"/>
              <p:cNvCxnSpPr/>
              <p:nvPr/>
            </p:nvCxnSpPr>
            <p:spPr>
              <a:xfrm flipH="1">
                <a:off x="899592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Łącznik prosty 136"/>
              <p:cNvCxnSpPr/>
              <p:nvPr/>
            </p:nvCxnSpPr>
            <p:spPr>
              <a:xfrm flipH="1">
                <a:off x="1060376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Łącznik prosty 137"/>
              <p:cNvCxnSpPr/>
              <p:nvPr/>
            </p:nvCxnSpPr>
            <p:spPr>
              <a:xfrm flipH="1">
                <a:off x="1212776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Łącznik prosty 138"/>
              <p:cNvCxnSpPr/>
              <p:nvPr/>
            </p:nvCxnSpPr>
            <p:spPr>
              <a:xfrm flipH="1">
                <a:off x="1365176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0" name="Łącznik prosty 139"/>
              <p:cNvCxnSpPr/>
              <p:nvPr/>
            </p:nvCxnSpPr>
            <p:spPr>
              <a:xfrm flipH="1">
                <a:off x="1517576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1" name="Łącznik prosty 140"/>
              <p:cNvCxnSpPr/>
              <p:nvPr/>
            </p:nvCxnSpPr>
            <p:spPr>
              <a:xfrm flipH="1">
                <a:off x="1669976" y="5085184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2" name="Łącznik prosty 141"/>
              <p:cNvCxnSpPr/>
              <p:nvPr/>
            </p:nvCxnSpPr>
            <p:spPr>
              <a:xfrm flipH="1">
                <a:off x="1691680" y="5301208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3" name="Łącznik prosty 142"/>
              <p:cNvCxnSpPr/>
              <p:nvPr/>
            </p:nvCxnSpPr>
            <p:spPr>
              <a:xfrm flipH="1">
                <a:off x="1691680" y="5517232"/>
                <a:ext cx="144016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43380" name="Picture 20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59632" y="5373216"/>
                <a:ext cx="202523" cy="432048"/>
              </a:xfrm>
              <a:prstGeom prst="rect">
                <a:avLst/>
              </a:prstGeom>
              <a:noFill/>
            </p:spPr>
          </p:pic>
          <p:sp>
            <p:nvSpPr>
              <p:cNvPr id="122" name="Elipsa 121"/>
              <p:cNvSpPr/>
              <p:nvPr/>
            </p:nvSpPr>
            <p:spPr>
              <a:xfrm>
                <a:off x="5248053" y="2326846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23" name="Elipsa 122"/>
              <p:cNvSpPr/>
              <p:nvPr/>
            </p:nvSpPr>
            <p:spPr>
              <a:xfrm>
                <a:off x="2451222" y="4417000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</p:grpSp>
      <p:sp>
        <p:nvSpPr>
          <p:cNvPr id="14338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82" name="Picture 2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060848"/>
            <a:ext cx="571500" cy="304800"/>
          </a:xfrm>
          <a:prstGeom prst="rect">
            <a:avLst/>
          </a:prstGeom>
          <a:noFill/>
        </p:spPr>
      </p:pic>
      <p:sp>
        <p:nvSpPr>
          <p:cNvPr id="14338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84" name="Picture 24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852936"/>
            <a:ext cx="2486025" cy="361950"/>
          </a:xfrm>
          <a:prstGeom prst="rect">
            <a:avLst/>
          </a:prstGeom>
          <a:noFill/>
        </p:spPr>
      </p:pic>
      <p:sp>
        <p:nvSpPr>
          <p:cNvPr id="14338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3386" name="Picture 26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14" y="3429000"/>
            <a:ext cx="2609850" cy="342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INTERPRETACJA DECYZYJNA ZBIORÓW ELEMENTÓW EKSTREMALNYCH ZBIORU 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114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4249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pl-PL" dirty="0"/>
              <a:t>              - ZBIÓR ELEMENTÓW NAJLEPSZYCH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- ZBIÓR ELEMENTÓW, OD KTÓRYCH NIE MA LEPSZYCH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- ZBIÓR „ODNIESIEŃ POZYTYWNYCH”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- WZORZEC, CEL, IDEAŁ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</a:t>
            </a:r>
          </a:p>
          <a:p>
            <a:pPr marL="342900" indent="-342900" algn="just"/>
            <a:r>
              <a:rPr lang="pl-PL" dirty="0"/>
              <a:t>	         - ZBIÓR ELEMENTÓW NAJGORSZYCH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- ZBIÓR ELEMENTÓW, OD KTÓRYCH NIE MA GORSZYCH</a:t>
            </a:r>
          </a:p>
          <a:p>
            <a:pPr marL="342900" indent="-342900"/>
            <a:endParaRPr lang="pl-PL" u="sng" dirty="0"/>
          </a:p>
          <a:p>
            <a:pPr marL="342900" indent="-342900"/>
            <a:r>
              <a:rPr lang="pl-PL" dirty="0"/>
              <a:t>              - ZBIÓR „ODNIESIEŃ NEGATYWNYCH”</a:t>
            </a:r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	- ANTYWZORZEC, „ANTYCEL”, ANTYIDEAŁ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1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980728"/>
            <a:ext cx="609600" cy="304800"/>
          </a:xfrm>
          <a:prstGeom prst="rect">
            <a:avLst/>
          </a:prstGeom>
          <a:noFill/>
        </p:spPr>
      </p:pic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1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592" y="1497484"/>
            <a:ext cx="381000" cy="361950"/>
          </a:xfrm>
          <a:prstGeom prst="rect">
            <a:avLst/>
          </a:prstGeom>
          <a:noFill/>
        </p:spPr>
      </p:pic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17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988840"/>
            <a:ext cx="428625" cy="323850"/>
          </a:xfrm>
          <a:prstGeom prst="rect">
            <a:avLst/>
          </a:prstGeom>
          <a:noFill/>
        </p:spPr>
      </p:pic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19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615704"/>
            <a:ext cx="762000" cy="304800"/>
          </a:xfrm>
          <a:prstGeom prst="rect">
            <a:avLst/>
          </a:prstGeom>
          <a:noFill/>
        </p:spPr>
      </p:pic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21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157860"/>
            <a:ext cx="561975" cy="304800"/>
          </a:xfrm>
          <a:prstGeom prst="rect">
            <a:avLst/>
          </a:prstGeom>
          <a:noFill/>
        </p:spPr>
      </p:pic>
      <p:cxnSp>
        <p:nvCxnSpPr>
          <p:cNvPr id="72" name="Łącznik prosty 71"/>
          <p:cNvCxnSpPr/>
          <p:nvPr/>
        </p:nvCxnSpPr>
        <p:spPr>
          <a:xfrm>
            <a:off x="539552" y="3645024"/>
            <a:ext cx="79208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23" name="Picture 1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6852" y="4030464"/>
            <a:ext cx="400050" cy="342900"/>
          </a:xfrm>
          <a:prstGeom prst="rect">
            <a:avLst/>
          </a:prstGeom>
          <a:noFill/>
        </p:spPr>
      </p:pic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25" name="Picture 1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559672"/>
            <a:ext cx="466725" cy="314325"/>
          </a:xfrm>
          <a:prstGeom prst="rect">
            <a:avLst/>
          </a:prstGeom>
          <a:noFill/>
        </p:spPr>
      </p:pic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27" name="Picture 1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5114528"/>
            <a:ext cx="762000" cy="304800"/>
          </a:xfrm>
          <a:prstGeom prst="rect">
            <a:avLst/>
          </a:prstGeom>
          <a:noFill/>
        </p:spPr>
      </p:pic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5429" name="Picture 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5643984"/>
            <a:ext cx="61912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WZGLĘDEM WZORCÓW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7171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115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pl-PL" dirty="0"/>
              <a:t>ZADANIE „DĄŻENIA DO IDEAŁU”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ZADANIE „UCIECZKI OD ANTYIDEAŁU” (ASYMETRIA)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KOMPROMIS MIĘDZY DĄŻENIEM DO IDEAŁU A UCIECZKĄ OD ANTYIDEAŁU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 algn="ctr"/>
            <a:r>
              <a:rPr lang="pl-PL" u="sng" dirty="0"/>
              <a:t>OPTYMALIZACJA DWUBIEGUNOWA</a:t>
            </a:r>
          </a:p>
          <a:p>
            <a:pPr marL="342900" indent="-342900" algn="just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SFORMUŁOWANIE ZADANIA OPTYMALIZACJI DWUBIEGUNOWEJ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116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95536" y="1475492"/>
            <a:ext cx="842493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pl-PL" dirty="0"/>
              <a:t>NIECH                             - ZADANIE OPTYMALIZACJI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      - BIEGUN POZYTYWNY (CEL, IDEAŁ)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      - BIEGUN NEGATYWNY (ANTYCEL, ANTYIDEAŁ)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 - FUNKCJA ODLEGŁOŚCI OD IDEAŁU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 - FUNKCJA ODLEGŁOŚCI OD ANTYIDEAŁU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ctr"/>
            <a:r>
              <a:rPr lang="pl-PL" u="sng" dirty="0"/>
              <a:t>ZADANIE OPTYMALIZACJI DWUBIEGUNOWEJ</a:t>
            </a:r>
          </a:p>
          <a:p>
            <a:pPr marL="342900" indent="-342900" algn="ctr"/>
            <a:endParaRPr lang="pl-PL" u="sng" dirty="0"/>
          </a:p>
          <a:p>
            <a:pPr marL="342900" indent="-342900" algn="just"/>
            <a:r>
              <a:rPr lang="pl-PL" dirty="0"/>
              <a:t>              , GDZIE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510184"/>
            <a:ext cx="1704975" cy="304800"/>
          </a:xfrm>
          <a:prstGeom prst="rect">
            <a:avLst/>
          </a:prstGeom>
          <a:noFill/>
        </p:spPr>
      </p:pic>
      <p:sp>
        <p:nvSpPr>
          <p:cNvPr id="1474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6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988840"/>
            <a:ext cx="1200150" cy="371475"/>
          </a:xfrm>
          <a:prstGeom prst="rect">
            <a:avLst/>
          </a:prstGeom>
          <a:noFill/>
        </p:spPr>
      </p:pic>
      <p:sp>
        <p:nvSpPr>
          <p:cNvPr id="14746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03004"/>
            <a:ext cx="1276350" cy="304800"/>
          </a:xfrm>
          <a:prstGeom prst="rect">
            <a:avLst/>
          </a:prstGeom>
          <a:noFill/>
        </p:spPr>
      </p:pic>
      <p:sp>
        <p:nvSpPr>
          <p:cNvPr id="1474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74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74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70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068960"/>
            <a:ext cx="800100" cy="400050"/>
          </a:xfrm>
          <a:prstGeom prst="rect">
            <a:avLst/>
          </a:prstGeom>
          <a:noFill/>
        </p:spPr>
      </p:pic>
      <p:sp>
        <p:nvSpPr>
          <p:cNvPr id="14747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747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74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738240"/>
            <a:ext cx="771525" cy="276225"/>
          </a:xfrm>
          <a:prstGeom prst="rect">
            <a:avLst/>
          </a:prstGeom>
          <a:noFill/>
        </p:spPr>
      </p:pic>
      <p:sp>
        <p:nvSpPr>
          <p:cNvPr id="14747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76" name="Picture 2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242296"/>
            <a:ext cx="4591050" cy="400050"/>
          </a:xfrm>
          <a:prstGeom prst="rect">
            <a:avLst/>
          </a:prstGeom>
          <a:noFill/>
        </p:spPr>
      </p:pic>
      <p:sp>
        <p:nvSpPr>
          <p:cNvPr id="147479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74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80" name="Picture 2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373216"/>
            <a:ext cx="2914650" cy="314325"/>
          </a:xfrm>
          <a:prstGeom prst="rect">
            <a:avLst/>
          </a:prstGeom>
          <a:noFill/>
        </p:spPr>
      </p:pic>
      <p:sp>
        <p:nvSpPr>
          <p:cNvPr id="14748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82" name="Picture 2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373216"/>
            <a:ext cx="847725" cy="314325"/>
          </a:xfrm>
          <a:prstGeom prst="rect">
            <a:avLst/>
          </a:prstGeom>
          <a:noFill/>
        </p:spPr>
      </p:pic>
      <p:sp>
        <p:nvSpPr>
          <p:cNvPr id="14748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7486" name="Picture 3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805264"/>
            <a:ext cx="4114800" cy="314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 DWUBIEGUNOWA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117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412776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</a:t>
            </a:r>
          </a:p>
          <a:p>
            <a:r>
              <a:rPr lang="pl-PL" dirty="0"/>
              <a:t>KAŻDE ZADANIE OPTYMALIZACJI </a:t>
            </a:r>
            <a:r>
              <a:rPr lang="pl-PL" dirty="0" err="1"/>
              <a:t>N-KRYTERIALNEJ</a:t>
            </a:r>
            <a:r>
              <a:rPr lang="pl-PL" dirty="0"/>
              <a:t> MOŻEM SPROWADZIĆ DO ZADANIA OPTYMALIZACJI DWUKRYTERIALNEJ</a:t>
            </a:r>
            <a:br>
              <a:rPr lang="pl-PL" dirty="0"/>
            </a:br>
            <a:br>
              <a:rPr lang="pl-PL" dirty="0"/>
            </a:br>
            <a:br>
              <a:rPr lang="pl-PL" dirty="0"/>
            </a:br>
            <a:br>
              <a:rPr lang="pl-PL" dirty="0"/>
            </a:br>
            <a:r>
              <a:rPr lang="pl-PL" u="sng" dirty="0"/>
              <a:t>ZWIĄZKI ROZWIĄZAŃ ZADAŃ PIERWOTNYCH Z ROZWIĄZANIAMI OPTYMALIZACJI DWUBIEGUNOWEJ </a:t>
            </a:r>
            <a:br>
              <a:rPr lang="pl-PL" dirty="0"/>
            </a:br>
            <a:br>
              <a:rPr lang="pl-PL" dirty="0"/>
            </a:b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155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484784"/>
            <a:ext cx="1743075" cy="314325"/>
          </a:xfrm>
          <a:prstGeom prst="rect">
            <a:avLst/>
          </a:prstGeom>
          <a:noFill/>
        </p:spPr>
      </p:pic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155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916832"/>
            <a:ext cx="5495925" cy="276225"/>
          </a:xfrm>
          <a:prstGeom prst="rect">
            <a:avLst/>
          </a:prstGeom>
          <a:noFill/>
        </p:spPr>
      </p:pic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071810"/>
            <a:ext cx="3095625" cy="342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HIERARCHICZNA (LEKSYKOGRAFICZNA)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118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193829" y="1412776"/>
            <a:ext cx="879474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pl-PL" dirty="0"/>
              <a:t>SZCZEGÓLNY MODEL PREFERENCJI DECYZYJNYCH DECYDENTA</a:t>
            </a:r>
          </a:p>
          <a:p>
            <a:pPr marL="342900" indent="-342900" algn="just"/>
            <a:endParaRPr lang="pl-PL" dirty="0"/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HIERARCHIA WAŻNOŚCI KRYTERIÓW CZĄSTKOWYCH	(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l-PL" dirty="0">
                <a:latin typeface="Arial" pitchFamily="34" charset="0"/>
                <a:cs typeface="Arial" pitchFamily="34" charset="0"/>
              </a:rPr>
              <a:t>! PRZYPADKÓW)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MAKSYMALIZACJA  / MINIMALIZACJA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 algn="ctr"/>
            <a:r>
              <a:rPr lang="pl-PL" u="sng" dirty="0"/>
              <a:t>KLASYCZNY MODEL OPTYMALIZACJI HIERARCHICZNEJ</a:t>
            </a:r>
          </a:p>
          <a:p>
            <a:pPr marL="342900" indent="-342900" algn="ctr"/>
            <a:endParaRPr lang="pl-PL" u="sng" dirty="0"/>
          </a:p>
          <a:p>
            <a:pPr marL="342900" indent="-342900" algn="just">
              <a:buFont typeface="+mj-lt"/>
              <a:buAutoNum type="arabicPeriod"/>
            </a:pPr>
            <a:r>
              <a:rPr lang="pl-PL" dirty="0"/>
              <a:t>MAKSYMALIZACJA WSZYSTKICH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HIERARCHIA WAŻNOŚCI KRYTERIÓW CZĄSTKOWYCH ZGODNA Z UPORZĄDKOWANIEM NATURALNYM  </a:t>
            </a:r>
            <a:br>
              <a:rPr lang="pl-PL" dirty="0"/>
            </a:br>
            <a:br>
              <a:rPr lang="pl-PL" dirty="0"/>
            </a:br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                                                                                 (N! RÓŻNYCH RELACJI            </a:t>
            </a:r>
          </a:p>
          <a:p>
            <a:pPr marL="342900" indent="-342900" algn="just"/>
            <a:r>
              <a:rPr lang="pl-PL" dirty="0"/>
              <a:t>                                                                                  LEKSYKOGRAFICZNYCH)</a:t>
            </a:r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360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276872"/>
            <a:ext cx="1190625" cy="304800"/>
          </a:xfrm>
          <a:prstGeom prst="rect">
            <a:avLst/>
          </a:prstGeom>
          <a:noFill/>
        </p:spPr>
      </p:pic>
      <p:pic>
        <p:nvPicPr>
          <p:cNvPr id="70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40684" y="3369692"/>
            <a:ext cx="1190625" cy="304800"/>
          </a:xfrm>
          <a:prstGeom prst="rect">
            <a:avLst/>
          </a:prstGeom>
          <a:noFill/>
        </p:spPr>
      </p:pic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38824" y="3911848"/>
            <a:ext cx="2905125" cy="314325"/>
          </a:xfrm>
          <a:prstGeom prst="rect">
            <a:avLst/>
          </a:prstGeom>
          <a:noFill/>
        </p:spPr>
      </p:pic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3613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3" y="4958060"/>
            <a:ext cx="4857621" cy="432048"/>
          </a:xfrm>
          <a:prstGeom prst="rect">
            <a:avLst/>
          </a:prstGeom>
          <a:noFill/>
        </p:spPr>
      </p:pic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4429132"/>
            <a:ext cx="4848225" cy="257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HIERARCHICZNA (LEKSYKOGRAFICZNA)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7171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119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124744"/>
            <a:ext cx="84249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RELACJA       JEST DLA KAŻDEJ  LEKSYKOGRAFII (DLA ZADANIA</a:t>
            </a:r>
          </a:p>
          <a:p>
            <a:pPr marL="342900" indent="-342900"/>
            <a:r>
              <a:rPr lang="pl-PL" dirty="0"/>
              <a:t>	MAKSYMALIZACJI ORAZ MINIMALIZACJI) ZWROTNA, PRZECHODNIA, ANTYSYMETRYCZNA I SPÓJNA</a:t>
            </a:r>
          </a:p>
          <a:p>
            <a:pPr marL="342900" indent="-342900" algn="just"/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DLA KAŻDEJ LEKSYKOGRAFII ISTNIEJE WIĘC STOŻEK LEKSYKOGRAFICZNY, KTÓRY JĄ GENERUJE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DLA  N=2 DLA ZADANIA MAKSYMALIZACJI SĄ DWA STOŻKI (N! = 2! = 2)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>
              <a:latin typeface="+mn-lt"/>
            </a:endParaRPr>
          </a:p>
          <a:p>
            <a:pPr marL="342900" indent="-342900" algn="just"/>
            <a:endParaRPr lang="pl-PL" dirty="0">
              <a:latin typeface="+mn-lt"/>
            </a:endParaRPr>
          </a:p>
          <a:p>
            <a:pPr algn="just"/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69604" y="1157759"/>
            <a:ext cx="247650" cy="304800"/>
          </a:xfrm>
          <a:prstGeom prst="rect">
            <a:avLst/>
          </a:prstGeom>
          <a:noFill/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573016"/>
            <a:ext cx="5229225" cy="314325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122787"/>
            <a:ext cx="5238750" cy="314325"/>
          </a:xfrm>
          <a:prstGeom prst="rect">
            <a:avLst/>
          </a:prstGeom>
          <a:noFill/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5157192"/>
            <a:ext cx="247650" cy="314325"/>
          </a:xfrm>
          <a:prstGeom prst="rect">
            <a:avLst/>
          </a:prstGeom>
          <a:noFill/>
        </p:spPr>
      </p:pic>
      <p:cxnSp>
        <p:nvCxnSpPr>
          <p:cNvPr id="77" name="Łącznik prosty ze strzałką 76"/>
          <p:cNvCxnSpPr/>
          <p:nvPr/>
        </p:nvCxnSpPr>
        <p:spPr>
          <a:xfrm>
            <a:off x="755576" y="5517232"/>
            <a:ext cx="2448272" cy="394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Łącznik prosty ze strzałką 80"/>
          <p:cNvCxnSpPr/>
          <p:nvPr/>
        </p:nvCxnSpPr>
        <p:spPr>
          <a:xfrm flipV="1">
            <a:off x="1187624" y="4581128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Łącznik prosty 85"/>
          <p:cNvCxnSpPr/>
          <p:nvPr/>
        </p:nvCxnSpPr>
        <p:spPr>
          <a:xfrm flipV="1">
            <a:off x="2699792" y="5229200"/>
            <a:ext cx="0" cy="7920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Dowolny kształt 90"/>
          <p:cNvSpPr/>
          <p:nvPr/>
        </p:nvSpPr>
        <p:spPr>
          <a:xfrm>
            <a:off x="1466850" y="4554538"/>
            <a:ext cx="1222375" cy="877887"/>
          </a:xfrm>
          <a:custGeom>
            <a:avLst/>
            <a:gdLst>
              <a:gd name="connsiteX0" fmla="*/ 9525 w 1222375"/>
              <a:gd name="connsiteY0" fmla="*/ 284162 h 877887"/>
              <a:gd name="connsiteX1" fmla="*/ 352425 w 1222375"/>
              <a:gd name="connsiteY1" fmla="*/ 26987 h 877887"/>
              <a:gd name="connsiteX2" fmla="*/ 819150 w 1222375"/>
              <a:gd name="connsiteY2" fmla="*/ 122237 h 877887"/>
              <a:gd name="connsiteX3" fmla="*/ 1209675 w 1222375"/>
              <a:gd name="connsiteY3" fmla="*/ 503237 h 877887"/>
              <a:gd name="connsiteX4" fmla="*/ 895350 w 1222375"/>
              <a:gd name="connsiteY4" fmla="*/ 750887 h 877887"/>
              <a:gd name="connsiteX5" fmla="*/ 352425 w 1222375"/>
              <a:gd name="connsiteY5" fmla="*/ 846137 h 877887"/>
              <a:gd name="connsiteX6" fmla="*/ 266700 w 1222375"/>
              <a:gd name="connsiteY6" fmla="*/ 560387 h 877887"/>
              <a:gd name="connsiteX7" fmla="*/ 409575 w 1222375"/>
              <a:gd name="connsiteY7" fmla="*/ 465137 h 877887"/>
              <a:gd name="connsiteX8" fmla="*/ 9525 w 1222375"/>
              <a:gd name="connsiteY8" fmla="*/ 284162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375" h="877887">
                <a:moveTo>
                  <a:pt x="9525" y="284162"/>
                </a:moveTo>
                <a:cubicBezTo>
                  <a:pt x="0" y="211137"/>
                  <a:pt x="217488" y="53974"/>
                  <a:pt x="352425" y="26987"/>
                </a:cubicBezTo>
                <a:cubicBezTo>
                  <a:pt x="487362" y="0"/>
                  <a:pt x="676275" y="42862"/>
                  <a:pt x="819150" y="122237"/>
                </a:cubicBezTo>
                <a:cubicBezTo>
                  <a:pt x="962025" y="201612"/>
                  <a:pt x="1196975" y="398462"/>
                  <a:pt x="1209675" y="503237"/>
                </a:cubicBezTo>
                <a:cubicBezTo>
                  <a:pt x="1222375" y="608012"/>
                  <a:pt x="1038225" y="693737"/>
                  <a:pt x="895350" y="750887"/>
                </a:cubicBezTo>
                <a:cubicBezTo>
                  <a:pt x="752475" y="808037"/>
                  <a:pt x="457200" y="877887"/>
                  <a:pt x="352425" y="846137"/>
                </a:cubicBezTo>
                <a:cubicBezTo>
                  <a:pt x="247650" y="814387"/>
                  <a:pt x="257175" y="623887"/>
                  <a:pt x="266700" y="560387"/>
                </a:cubicBezTo>
                <a:cubicBezTo>
                  <a:pt x="276225" y="496887"/>
                  <a:pt x="449262" y="511174"/>
                  <a:pt x="409575" y="465137"/>
                </a:cubicBezTo>
                <a:cubicBezTo>
                  <a:pt x="369888" y="419100"/>
                  <a:pt x="19050" y="357187"/>
                  <a:pt x="9525" y="28416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Y</a:t>
            </a:r>
          </a:p>
        </p:txBody>
      </p:sp>
      <p:cxnSp>
        <p:nvCxnSpPr>
          <p:cNvPr id="88" name="Łącznik prosty 87"/>
          <p:cNvCxnSpPr/>
          <p:nvPr/>
        </p:nvCxnSpPr>
        <p:spPr>
          <a:xfrm>
            <a:off x="2699792" y="4653136"/>
            <a:ext cx="0" cy="57606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25" y="4816202"/>
            <a:ext cx="209550" cy="371475"/>
          </a:xfrm>
          <a:prstGeom prst="rect">
            <a:avLst/>
          </a:prstGeom>
          <a:noFill/>
        </p:spPr>
      </p:pic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5600649"/>
            <a:ext cx="147067" cy="204615"/>
          </a:xfrm>
          <a:prstGeom prst="rect">
            <a:avLst/>
          </a:prstGeom>
          <a:noFill/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1630" y="4509120"/>
            <a:ext cx="162018" cy="216024"/>
          </a:xfrm>
          <a:prstGeom prst="rect">
            <a:avLst/>
          </a:prstGeom>
          <a:noFill/>
        </p:spPr>
      </p:pic>
      <p:sp>
        <p:nvSpPr>
          <p:cNvPr id="98" name="Elipsa 97"/>
          <p:cNvSpPr/>
          <p:nvPr/>
        </p:nvSpPr>
        <p:spPr>
          <a:xfrm>
            <a:off x="2665884" y="5047084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101" name="Elipsa 100"/>
          <p:cNvSpPr/>
          <p:nvPr/>
        </p:nvSpPr>
        <p:spPr>
          <a:xfrm>
            <a:off x="1178099" y="5505615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tx1"/>
              </a:solidFill>
            </a:endParaRPr>
          </a:p>
        </p:txBody>
      </p:sp>
      <p:cxnSp>
        <p:nvCxnSpPr>
          <p:cNvPr id="103" name="Łącznik prosty ze strzałką 102"/>
          <p:cNvCxnSpPr/>
          <p:nvPr/>
        </p:nvCxnSpPr>
        <p:spPr>
          <a:xfrm>
            <a:off x="4076750" y="5543822"/>
            <a:ext cx="2448272" cy="394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Łącznik prosty ze strzałką 103"/>
          <p:cNvCxnSpPr/>
          <p:nvPr/>
        </p:nvCxnSpPr>
        <p:spPr>
          <a:xfrm flipV="1">
            <a:off x="4508798" y="4607718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Łącznik prosty 104"/>
          <p:cNvCxnSpPr>
            <a:endCxn id="106" idx="1"/>
          </p:cNvCxnSpPr>
          <p:nvPr/>
        </p:nvCxnSpPr>
        <p:spPr>
          <a:xfrm>
            <a:off x="4283968" y="4772770"/>
            <a:ext cx="866207" cy="331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Łącznik prosty 106"/>
          <p:cNvCxnSpPr/>
          <p:nvPr/>
        </p:nvCxnSpPr>
        <p:spPr>
          <a:xfrm>
            <a:off x="5150175" y="4787628"/>
            <a:ext cx="814360" cy="38099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9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3014" y="5627239"/>
            <a:ext cx="147067" cy="204615"/>
          </a:xfrm>
          <a:prstGeom prst="rect">
            <a:avLst/>
          </a:prstGeom>
          <a:noFill/>
        </p:spPr>
      </p:pic>
      <p:pic>
        <p:nvPicPr>
          <p:cNvPr id="110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2804" y="4535710"/>
            <a:ext cx="162018" cy="216024"/>
          </a:xfrm>
          <a:prstGeom prst="rect">
            <a:avLst/>
          </a:prstGeom>
          <a:noFill/>
        </p:spPr>
      </p:pic>
      <p:sp>
        <p:nvSpPr>
          <p:cNvPr id="112" name="Elipsa 111"/>
          <p:cNvSpPr/>
          <p:nvPr/>
        </p:nvSpPr>
        <p:spPr>
          <a:xfrm>
            <a:off x="4499273" y="5532205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tx1"/>
              </a:solidFill>
            </a:endParaRPr>
          </a:p>
        </p:txBody>
      </p:sp>
      <p:cxnSp>
        <p:nvCxnSpPr>
          <p:cNvPr id="114" name="Łącznik prosty 113"/>
          <p:cNvCxnSpPr/>
          <p:nvPr/>
        </p:nvCxnSpPr>
        <p:spPr>
          <a:xfrm flipV="1">
            <a:off x="1043608" y="472514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Łącznik prosty 116"/>
          <p:cNvCxnSpPr/>
          <p:nvPr/>
        </p:nvCxnSpPr>
        <p:spPr>
          <a:xfrm flipV="1">
            <a:off x="1043608" y="487754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Łącznik prosty 117"/>
          <p:cNvCxnSpPr/>
          <p:nvPr/>
        </p:nvCxnSpPr>
        <p:spPr>
          <a:xfrm flipV="1">
            <a:off x="1043608" y="5013176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Łącznik prosty 118"/>
          <p:cNvCxnSpPr/>
          <p:nvPr/>
        </p:nvCxnSpPr>
        <p:spPr>
          <a:xfrm flipV="1">
            <a:off x="1043608" y="5165576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Łącznik prosty 119"/>
          <p:cNvCxnSpPr/>
          <p:nvPr/>
        </p:nvCxnSpPr>
        <p:spPr>
          <a:xfrm flipV="1">
            <a:off x="1043608" y="5301208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Łącznik prosty 120"/>
          <p:cNvCxnSpPr/>
          <p:nvPr/>
        </p:nvCxnSpPr>
        <p:spPr>
          <a:xfrm flipV="1">
            <a:off x="1043608" y="544522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Łącznik prosty 121"/>
          <p:cNvCxnSpPr/>
          <p:nvPr/>
        </p:nvCxnSpPr>
        <p:spPr>
          <a:xfrm flipV="1">
            <a:off x="1043608" y="559762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Łącznik prosty 122"/>
          <p:cNvCxnSpPr/>
          <p:nvPr/>
        </p:nvCxnSpPr>
        <p:spPr>
          <a:xfrm flipV="1">
            <a:off x="1043608" y="575002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Łącznik prosty 123"/>
          <p:cNvCxnSpPr/>
          <p:nvPr/>
        </p:nvCxnSpPr>
        <p:spPr>
          <a:xfrm flipV="1">
            <a:off x="1043608" y="590242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Łącznik prosty 124"/>
          <p:cNvCxnSpPr/>
          <p:nvPr/>
        </p:nvCxnSpPr>
        <p:spPr>
          <a:xfrm flipV="1">
            <a:off x="2555776" y="4581128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Łącznik prosty 125"/>
          <p:cNvCxnSpPr/>
          <p:nvPr/>
        </p:nvCxnSpPr>
        <p:spPr>
          <a:xfrm flipV="1">
            <a:off x="2627784" y="4733528"/>
            <a:ext cx="72008" cy="636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1" name="Łącznik prosty 130"/>
          <p:cNvCxnSpPr/>
          <p:nvPr/>
        </p:nvCxnSpPr>
        <p:spPr>
          <a:xfrm flipV="1">
            <a:off x="2555776" y="587727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Łącznik prosty 131"/>
          <p:cNvCxnSpPr/>
          <p:nvPr/>
        </p:nvCxnSpPr>
        <p:spPr>
          <a:xfrm flipV="1">
            <a:off x="2555776" y="5733256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Łącznik prosty 132"/>
          <p:cNvCxnSpPr/>
          <p:nvPr/>
        </p:nvCxnSpPr>
        <p:spPr>
          <a:xfrm flipV="1">
            <a:off x="2555776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Łącznik prosty 133"/>
          <p:cNvCxnSpPr/>
          <p:nvPr/>
        </p:nvCxnSpPr>
        <p:spPr>
          <a:xfrm flipV="1">
            <a:off x="2555776" y="5445224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Łącznik prosty 134"/>
          <p:cNvCxnSpPr/>
          <p:nvPr/>
        </p:nvCxnSpPr>
        <p:spPr>
          <a:xfrm flipV="1">
            <a:off x="2555776" y="5301208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Łącznik prosty 135"/>
          <p:cNvCxnSpPr/>
          <p:nvPr/>
        </p:nvCxnSpPr>
        <p:spPr>
          <a:xfrm flipV="1">
            <a:off x="2555776" y="515719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Łącznik prosty 136"/>
          <p:cNvCxnSpPr/>
          <p:nvPr/>
        </p:nvCxnSpPr>
        <p:spPr>
          <a:xfrm flipV="1">
            <a:off x="4202435" y="55511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Łącznik prosty 137"/>
          <p:cNvCxnSpPr/>
          <p:nvPr/>
        </p:nvCxnSpPr>
        <p:spPr>
          <a:xfrm flipV="1">
            <a:off x="43548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Łącznik prosty 138"/>
          <p:cNvCxnSpPr/>
          <p:nvPr/>
        </p:nvCxnSpPr>
        <p:spPr>
          <a:xfrm flipV="1">
            <a:off x="45072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Łącznik prosty 139"/>
          <p:cNvCxnSpPr/>
          <p:nvPr/>
        </p:nvCxnSpPr>
        <p:spPr>
          <a:xfrm flipV="1">
            <a:off x="46596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Łącznik prosty 140"/>
          <p:cNvCxnSpPr/>
          <p:nvPr/>
        </p:nvCxnSpPr>
        <p:spPr>
          <a:xfrm flipV="1">
            <a:off x="48120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Łącznik prosty 141"/>
          <p:cNvCxnSpPr/>
          <p:nvPr/>
        </p:nvCxnSpPr>
        <p:spPr>
          <a:xfrm flipV="1">
            <a:off x="49644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Łącznik prosty 142"/>
          <p:cNvCxnSpPr/>
          <p:nvPr/>
        </p:nvCxnSpPr>
        <p:spPr>
          <a:xfrm flipV="1">
            <a:off x="51168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Łącznik prosty 143"/>
          <p:cNvCxnSpPr/>
          <p:nvPr/>
        </p:nvCxnSpPr>
        <p:spPr>
          <a:xfrm flipV="1">
            <a:off x="52692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Łącznik prosty 144"/>
          <p:cNvCxnSpPr/>
          <p:nvPr/>
        </p:nvCxnSpPr>
        <p:spPr>
          <a:xfrm flipV="1">
            <a:off x="54216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Łącznik prosty 145"/>
          <p:cNvCxnSpPr/>
          <p:nvPr/>
        </p:nvCxnSpPr>
        <p:spPr>
          <a:xfrm flipV="1">
            <a:off x="55740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Łącznik prosty 146"/>
          <p:cNvCxnSpPr/>
          <p:nvPr/>
        </p:nvCxnSpPr>
        <p:spPr>
          <a:xfrm flipV="1">
            <a:off x="57264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Łącznik prosty 147"/>
          <p:cNvCxnSpPr/>
          <p:nvPr/>
        </p:nvCxnSpPr>
        <p:spPr>
          <a:xfrm flipV="1">
            <a:off x="58788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Łącznik prosty 148"/>
          <p:cNvCxnSpPr/>
          <p:nvPr/>
        </p:nvCxnSpPr>
        <p:spPr>
          <a:xfrm flipV="1">
            <a:off x="60312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Łącznik prosty 149"/>
          <p:cNvCxnSpPr/>
          <p:nvPr/>
        </p:nvCxnSpPr>
        <p:spPr>
          <a:xfrm flipV="1">
            <a:off x="61836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Łącznik prosty 150"/>
          <p:cNvCxnSpPr/>
          <p:nvPr/>
        </p:nvCxnSpPr>
        <p:spPr>
          <a:xfrm flipV="1">
            <a:off x="6336035" y="558924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503788"/>
            <a:ext cx="169865" cy="288032"/>
          </a:xfrm>
          <a:prstGeom prst="rect">
            <a:avLst/>
          </a:prstGeom>
          <a:noFill/>
        </p:spPr>
      </p:pic>
      <p:cxnSp>
        <p:nvCxnSpPr>
          <p:cNvPr id="165" name="Łącznik prosty 164"/>
          <p:cNvCxnSpPr/>
          <p:nvPr/>
        </p:nvCxnSpPr>
        <p:spPr>
          <a:xfrm flipV="1">
            <a:off x="4211960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Łącznik prosty 165"/>
          <p:cNvCxnSpPr/>
          <p:nvPr/>
        </p:nvCxnSpPr>
        <p:spPr>
          <a:xfrm flipV="1">
            <a:off x="4364360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8" name="Łącznik prosty 167"/>
          <p:cNvCxnSpPr/>
          <p:nvPr/>
        </p:nvCxnSpPr>
        <p:spPr>
          <a:xfrm flipV="1">
            <a:off x="4516760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Łącznik prosty 168"/>
          <p:cNvCxnSpPr/>
          <p:nvPr/>
        </p:nvCxnSpPr>
        <p:spPr>
          <a:xfrm flipV="1">
            <a:off x="4669160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Łącznik prosty 169"/>
          <p:cNvCxnSpPr/>
          <p:nvPr/>
        </p:nvCxnSpPr>
        <p:spPr>
          <a:xfrm flipV="1">
            <a:off x="4821560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Łącznik prosty 170"/>
          <p:cNvCxnSpPr/>
          <p:nvPr/>
        </p:nvCxnSpPr>
        <p:spPr>
          <a:xfrm flipV="1">
            <a:off x="5364088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Łącznik prosty 171"/>
          <p:cNvCxnSpPr/>
          <p:nvPr/>
        </p:nvCxnSpPr>
        <p:spPr>
          <a:xfrm flipV="1">
            <a:off x="5516488" y="47971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Łącznik prosty 173"/>
          <p:cNvCxnSpPr/>
          <p:nvPr/>
        </p:nvCxnSpPr>
        <p:spPr>
          <a:xfrm flipV="1">
            <a:off x="5668888" y="4825727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Łącznik prosty 174"/>
          <p:cNvCxnSpPr/>
          <p:nvPr/>
        </p:nvCxnSpPr>
        <p:spPr>
          <a:xfrm flipV="1">
            <a:off x="5821288" y="4835252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" name="Dowolny kształt 105"/>
          <p:cNvSpPr/>
          <p:nvPr/>
        </p:nvSpPr>
        <p:spPr>
          <a:xfrm>
            <a:off x="4860032" y="4783361"/>
            <a:ext cx="1006351" cy="733871"/>
          </a:xfrm>
          <a:custGeom>
            <a:avLst/>
            <a:gdLst>
              <a:gd name="connsiteX0" fmla="*/ 9525 w 1222375"/>
              <a:gd name="connsiteY0" fmla="*/ 284162 h 877887"/>
              <a:gd name="connsiteX1" fmla="*/ 352425 w 1222375"/>
              <a:gd name="connsiteY1" fmla="*/ 26987 h 877887"/>
              <a:gd name="connsiteX2" fmla="*/ 819150 w 1222375"/>
              <a:gd name="connsiteY2" fmla="*/ 122237 h 877887"/>
              <a:gd name="connsiteX3" fmla="*/ 1209675 w 1222375"/>
              <a:gd name="connsiteY3" fmla="*/ 503237 h 877887"/>
              <a:gd name="connsiteX4" fmla="*/ 895350 w 1222375"/>
              <a:gd name="connsiteY4" fmla="*/ 750887 h 877887"/>
              <a:gd name="connsiteX5" fmla="*/ 352425 w 1222375"/>
              <a:gd name="connsiteY5" fmla="*/ 846137 h 877887"/>
              <a:gd name="connsiteX6" fmla="*/ 266700 w 1222375"/>
              <a:gd name="connsiteY6" fmla="*/ 560387 h 877887"/>
              <a:gd name="connsiteX7" fmla="*/ 409575 w 1222375"/>
              <a:gd name="connsiteY7" fmla="*/ 465137 h 877887"/>
              <a:gd name="connsiteX8" fmla="*/ 9525 w 1222375"/>
              <a:gd name="connsiteY8" fmla="*/ 284162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375" h="877887">
                <a:moveTo>
                  <a:pt x="9525" y="284162"/>
                </a:moveTo>
                <a:cubicBezTo>
                  <a:pt x="0" y="211137"/>
                  <a:pt x="217488" y="53974"/>
                  <a:pt x="352425" y="26987"/>
                </a:cubicBezTo>
                <a:cubicBezTo>
                  <a:pt x="487362" y="0"/>
                  <a:pt x="676275" y="42862"/>
                  <a:pt x="819150" y="122237"/>
                </a:cubicBezTo>
                <a:cubicBezTo>
                  <a:pt x="962025" y="201612"/>
                  <a:pt x="1196975" y="398462"/>
                  <a:pt x="1209675" y="503237"/>
                </a:cubicBezTo>
                <a:cubicBezTo>
                  <a:pt x="1222375" y="608012"/>
                  <a:pt x="1038225" y="693737"/>
                  <a:pt x="895350" y="750887"/>
                </a:cubicBezTo>
                <a:cubicBezTo>
                  <a:pt x="752475" y="808037"/>
                  <a:pt x="457200" y="877887"/>
                  <a:pt x="352425" y="846137"/>
                </a:cubicBezTo>
                <a:cubicBezTo>
                  <a:pt x="247650" y="814387"/>
                  <a:pt x="257175" y="623887"/>
                  <a:pt x="266700" y="560387"/>
                </a:cubicBezTo>
                <a:cubicBezTo>
                  <a:pt x="276225" y="496887"/>
                  <a:pt x="449262" y="511174"/>
                  <a:pt x="409575" y="465137"/>
                </a:cubicBezTo>
                <a:cubicBezTo>
                  <a:pt x="369888" y="419100"/>
                  <a:pt x="19050" y="357187"/>
                  <a:pt x="9525" y="28416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111" name="Elipsa 110"/>
          <p:cNvSpPr/>
          <p:nvPr/>
        </p:nvSpPr>
        <p:spPr>
          <a:xfrm>
            <a:off x="5179690" y="4778102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5" name="Picture 1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5715016"/>
            <a:ext cx="247650" cy="314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DEFINIOWANIE  ZBIORÓW </a:t>
            </a:r>
            <a:r>
              <a:rPr lang="pl-PL" sz="2400" b="1" dirty="0" err="1">
                <a:solidFill>
                  <a:srgbClr val="008D89"/>
                </a:solidFill>
              </a:rPr>
              <a:t>cd</a:t>
            </a:r>
            <a:r>
              <a:rPr lang="pl-PL" sz="2400" b="1" dirty="0">
                <a:solidFill>
                  <a:srgbClr val="008D89"/>
                </a:solidFill>
              </a:rPr>
              <a:t>.</a:t>
            </a:r>
            <a:endParaRPr lang="pl-PL" b="1" dirty="0">
              <a:solidFill>
                <a:srgbClr val="008D89"/>
              </a:solidFill>
            </a:endParaRP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PRZEZ WYLICZENIE ELEMENTÓW ZBIORU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PRZEZ ZDEFINIOWANIE ELEMENTÓW ZBIORU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Zbiory A i B są równe wtedy i tylko wtedy, gdy mają </a:t>
            </a:r>
            <a:r>
              <a:rPr lang="pl-PL" u="sng" dirty="0"/>
              <a:t>te same elementy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sz="1600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sz="1600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DLA DOWOLNYCH ZBIORÓW A, B, C ZACHODZI: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   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851984"/>
              </p:ext>
            </p:extLst>
          </p:nvPr>
        </p:nvGraphicFramePr>
        <p:xfrm>
          <a:off x="961930" y="3044950"/>
          <a:ext cx="53943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628720" imgH="215640" progId="Equation.3">
                  <p:embed/>
                </p:oleObj>
              </mc:Choice>
              <mc:Fallback>
                <p:oleObj name="Równanie" r:id="rId4" imgW="2628720" imgH="215640" progId="Equation.3">
                  <p:embed/>
                  <p:pic>
                    <p:nvPicPr>
                      <p:cNvPr id="0" name="Picture 4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3044950"/>
                        <a:ext cx="5394325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742555"/>
              </p:ext>
            </p:extLst>
          </p:nvPr>
        </p:nvGraphicFramePr>
        <p:xfrm>
          <a:off x="1269170" y="4120290"/>
          <a:ext cx="7413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44240" imgH="177480" progId="Equation.3">
                  <p:embed/>
                </p:oleObj>
              </mc:Choice>
              <mc:Fallback>
                <p:oleObj name="Równanie" r:id="rId6" imgW="444240" imgH="177480" progId="Equation.3">
                  <p:embed/>
                  <p:pic>
                    <p:nvPicPr>
                      <p:cNvPr id="0" name="Picture 4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9170" y="4120290"/>
                        <a:ext cx="741362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202834"/>
              </p:ext>
            </p:extLst>
          </p:nvPr>
        </p:nvGraphicFramePr>
        <p:xfrm>
          <a:off x="1269170" y="4427530"/>
          <a:ext cx="720236" cy="27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31640" imgH="164880" progId="Equation.3">
                  <p:embed/>
                </p:oleObj>
              </mc:Choice>
              <mc:Fallback>
                <p:oleObj name="Równanie" r:id="rId8" imgW="431640" imgH="164880" progId="Equation.3">
                  <p:embed/>
                  <p:pic>
                    <p:nvPicPr>
                      <p:cNvPr id="0" name="Picture 4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9170" y="4427530"/>
                        <a:ext cx="720236" cy="2775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021361"/>
              </p:ext>
            </p:extLst>
          </p:nvPr>
        </p:nvGraphicFramePr>
        <p:xfrm>
          <a:off x="1235379" y="4849985"/>
          <a:ext cx="3029381" cy="34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815840" imgH="203040" progId="Equation.3">
                  <p:embed/>
                </p:oleObj>
              </mc:Choice>
              <mc:Fallback>
                <p:oleObj name="Równanie" r:id="rId10" imgW="1815840" imgH="203040" progId="Equation.3">
                  <p:embed/>
                  <p:pic>
                    <p:nvPicPr>
                      <p:cNvPr id="0" name="Picture 4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379" y="4849985"/>
                        <a:ext cx="3029381" cy="34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460629"/>
              </p:ext>
            </p:extLst>
          </p:nvPr>
        </p:nvGraphicFramePr>
        <p:xfrm>
          <a:off x="1230765" y="5160823"/>
          <a:ext cx="2964844" cy="342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777680" imgH="203040" progId="Equation.3">
                  <p:embed/>
                </p:oleObj>
              </mc:Choice>
              <mc:Fallback>
                <p:oleObj name="Równanie" r:id="rId12" imgW="1777680" imgH="203040" progId="Equation.3">
                  <p:embed/>
                  <p:pic>
                    <p:nvPicPr>
                      <p:cNvPr id="0" name="Picture 4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765" y="5160823"/>
                        <a:ext cx="2964844" cy="3420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421059"/>
              </p:ext>
            </p:extLst>
          </p:nvPr>
        </p:nvGraphicFramePr>
        <p:xfrm>
          <a:off x="1230765" y="5464465"/>
          <a:ext cx="3219121" cy="34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930320" imgH="203040" progId="Equation.3">
                  <p:embed/>
                </p:oleObj>
              </mc:Choice>
              <mc:Fallback>
                <p:oleObj name="Równanie" r:id="rId14" imgW="1930320" imgH="203040" progId="Equation.3">
                  <p:embed/>
                  <p:pic>
                    <p:nvPicPr>
                      <p:cNvPr id="0" name="Picture 4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765" y="5464465"/>
                        <a:ext cx="3219121" cy="34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964" name="Rectangle 4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63963" name="Object 475"/>
          <p:cNvGraphicFramePr>
            <a:graphicFrameLocks noChangeAspect="1"/>
          </p:cNvGraphicFramePr>
          <p:nvPr/>
        </p:nvGraphicFramePr>
        <p:xfrm>
          <a:off x="1087438" y="1654175"/>
          <a:ext cx="1602717" cy="367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876240" imgH="203040" progId="Equation.3">
                  <p:embed/>
                </p:oleObj>
              </mc:Choice>
              <mc:Fallback>
                <p:oleObj name="Równanie" r:id="rId16" imgW="876240" imgH="203040" progId="Equation.3">
                  <p:embed/>
                  <p:pic>
                    <p:nvPicPr>
                      <p:cNvPr id="0" name="Picture 4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438" y="1654175"/>
                        <a:ext cx="1602717" cy="367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966" name="Rectangle 4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63965" name="Object 477"/>
          <p:cNvGraphicFramePr>
            <a:graphicFrameLocks noChangeAspect="1"/>
          </p:cNvGraphicFramePr>
          <p:nvPr/>
        </p:nvGraphicFramePr>
        <p:xfrm>
          <a:off x="1077144" y="2353659"/>
          <a:ext cx="2457921" cy="418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346200" imgH="228600" progId="Equation.3">
                  <p:embed/>
                </p:oleObj>
              </mc:Choice>
              <mc:Fallback>
                <p:oleObj name="Równanie" r:id="rId18" imgW="1346200" imgH="228600" progId="Equation.3">
                  <p:embed/>
                  <p:pic>
                    <p:nvPicPr>
                      <p:cNvPr id="0" name="Picture 4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7144" y="2353659"/>
                        <a:ext cx="2457921" cy="4183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51389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HIERARCHICZNA (LEKSYKOGRAFICZNA)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120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124744"/>
            <a:ext cx="84249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DLA ZADANIA MINIMALIZACJI, DLA N=2 MAMY KOLEJNE STOŻKI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>
              <a:latin typeface="+mn-lt"/>
            </a:endParaRPr>
          </a:p>
          <a:p>
            <a:pPr marL="342900" indent="-342900" algn="just"/>
            <a:endParaRPr lang="pl-PL" dirty="0">
              <a:latin typeface="+mn-lt"/>
            </a:endParaRPr>
          </a:p>
          <a:p>
            <a:pPr algn="just"/>
            <a:endParaRPr lang="pl-PL" dirty="0">
              <a:latin typeface="+mn-lt"/>
            </a:endParaRPr>
          </a:p>
          <a:p>
            <a:pPr algn="just"/>
            <a:r>
              <a:rPr lang="pl-PL" u="sng" dirty="0">
                <a:latin typeface="+mn-lt"/>
              </a:rPr>
              <a:t>PRZYKŁAD</a:t>
            </a:r>
            <a:endParaRPr lang="pl-PL" dirty="0">
              <a:latin typeface="+mn-lt"/>
            </a:endParaRPr>
          </a:p>
          <a:p>
            <a:pPr algn="just"/>
            <a:r>
              <a:rPr lang="pl-PL" dirty="0">
                <a:latin typeface="+mn-lt"/>
              </a:rPr>
              <a:t>WYZNACZYĆ ZBIORY:         ,         ,               ,             ,           ,    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60" y="1556792"/>
            <a:ext cx="5229225" cy="361950"/>
          </a:xfrm>
          <a:prstGeom prst="rect">
            <a:avLst/>
          </a:prstGeom>
          <a:noFill/>
        </p:spPr>
      </p:pic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0929" y="2016833"/>
            <a:ext cx="5238750" cy="361950"/>
          </a:xfrm>
          <a:prstGeom prst="rect">
            <a:avLst/>
          </a:prstGeom>
          <a:noFill/>
        </p:spPr>
      </p:pic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701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7191" y="2730222"/>
            <a:ext cx="371475" cy="419100"/>
          </a:xfrm>
          <a:prstGeom prst="rect">
            <a:avLst/>
          </a:prstGeom>
          <a:noFill/>
        </p:spPr>
      </p:pic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703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2453" y="2736913"/>
            <a:ext cx="371475" cy="419100"/>
          </a:xfrm>
          <a:prstGeom prst="rect">
            <a:avLst/>
          </a:prstGeom>
          <a:noFill/>
        </p:spPr>
      </p:pic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705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6798" y="2817506"/>
            <a:ext cx="857250" cy="304800"/>
          </a:xfrm>
          <a:prstGeom prst="rect">
            <a:avLst/>
          </a:prstGeom>
          <a:noFill/>
        </p:spPr>
      </p:pic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707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72819" y="2818252"/>
            <a:ext cx="695325" cy="352425"/>
          </a:xfrm>
          <a:prstGeom prst="rect">
            <a:avLst/>
          </a:prstGeom>
          <a:noFill/>
        </p:spPr>
      </p:pic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57709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2852936"/>
            <a:ext cx="581025" cy="304800"/>
          </a:xfrm>
          <a:prstGeom prst="rect">
            <a:avLst/>
          </a:prstGeom>
          <a:noFill/>
        </p:spPr>
      </p:pic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1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1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2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2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772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9" name="Grupa 220"/>
          <p:cNvGrpSpPr/>
          <p:nvPr/>
        </p:nvGrpSpPr>
        <p:grpSpPr>
          <a:xfrm>
            <a:off x="2763189" y="3140968"/>
            <a:ext cx="5841259" cy="3168352"/>
            <a:chOff x="1763688" y="3140968"/>
            <a:chExt cx="5841259" cy="3168352"/>
          </a:xfrm>
        </p:grpSpPr>
        <p:cxnSp>
          <p:nvCxnSpPr>
            <p:cNvPr id="155" name="Łącznik prosty ze strzałką 154"/>
            <p:cNvCxnSpPr/>
            <p:nvPr/>
          </p:nvCxnSpPr>
          <p:spPr>
            <a:xfrm>
              <a:off x="1835696" y="5805264"/>
              <a:ext cx="561662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7" name="Łącznik prosty ze strzałką 156"/>
            <p:cNvCxnSpPr/>
            <p:nvPr/>
          </p:nvCxnSpPr>
          <p:spPr>
            <a:xfrm flipV="1">
              <a:off x="2915816" y="3212976"/>
              <a:ext cx="0" cy="309634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9" name="Łącznik prosty 158"/>
            <p:cNvCxnSpPr/>
            <p:nvPr/>
          </p:nvCxnSpPr>
          <p:spPr>
            <a:xfrm>
              <a:off x="1763688" y="3789040"/>
              <a:ext cx="547260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1" name="Łącznik prosty 160"/>
            <p:cNvCxnSpPr/>
            <p:nvPr/>
          </p:nvCxnSpPr>
          <p:spPr>
            <a:xfrm flipV="1">
              <a:off x="6444208" y="3501008"/>
              <a:ext cx="0" cy="28083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2" name="Łącznik prosty 161"/>
            <p:cNvCxnSpPr/>
            <p:nvPr/>
          </p:nvCxnSpPr>
          <p:spPr>
            <a:xfrm flipV="1">
              <a:off x="5076056" y="4725144"/>
              <a:ext cx="0" cy="15841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Łącznik prosty 162"/>
            <p:cNvCxnSpPr/>
            <p:nvPr/>
          </p:nvCxnSpPr>
          <p:spPr>
            <a:xfrm>
              <a:off x="2555776" y="4725144"/>
              <a:ext cx="25202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7" name="Łącznik prosty 166"/>
            <p:cNvCxnSpPr/>
            <p:nvPr/>
          </p:nvCxnSpPr>
          <p:spPr>
            <a:xfrm>
              <a:off x="5076056" y="4725144"/>
              <a:ext cx="208823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Łącznik prosty 177"/>
            <p:cNvCxnSpPr/>
            <p:nvPr/>
          </p:nvCxnSpPr>
          <p:spPr>
            <a:xfrm flipH="1" flipV="1">
              <a:off x="5079370" y="3284984"/>
              <a:ext cx="1" cy="143982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6" name="Elipsa 185"/>
            <p:cNvSpPr/>
            <p:nvPr/>
          </p:nvSpPr>
          <p:spPr>
            <a:xfrm>
              <a:off x="4031944" y="3770378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87" name="Elipsa 186"/>
            <p:cNvSpPr/>
            <p:nvPr/>
          </p:nvSpPr>
          <p:spPr>
            <a:xfrm>
              <a:off x="5472104" y="3770378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88" name="Elipsa 187"/>
            <p:cNvSpPr/>
            <p:nvPr/>
          </p:nvSpPr>
          <p:spPr>
            <a:xfrm>
              <a:off x="2897154" y="4698475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89" name="Elipsa 188"/>
            <p:cNvSpPr/>
            <p:nvPr/>
          </p:nvSpPr>
          <p:spPr>
            <a:xfrm>
              <a:off x="3311864" y="4509120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90" name="Elipsa 189"/>
            <p:cNvSpPr/>
            <p:nvPr/>
          </p:nvSpPr>
          <p:spPr>
            <a:xfrm>
              <a:off x="4608008" y="5625248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91" name="Elipsa 190"/>
            <p:cNvSpPr/>
            <p:nvPr/>
          </p:nvSpPr>
          <p:spPr>
            <a:xfrm>
              <a:off x="6428606" y="5085184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92" name="Elipsa 191"/>
            <p:cNvSpPr/>
            <p:nvPr/>
          </p:nvSpPr>
          <p:spPr>
            <a:xfrm>
              <a:off x="6425546" y="4371795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193" name="Elipsa 192"/>
            <p:cNvSpPr/>
            <p:nvPr/>
          </p:nvSpPr>
          <p:spPr>
            <a:xfrm>
              <a:off x="6512629" y="4374899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cxnSp>
          <p:nvCxnSpPr>
            <p:cNvPr id="194" name="Łącznik prosty 193"/>
            <p:cNvCxnSpPr/>
            <p:nvPr/>
          </p:nvCxnSpPr>
          <p:spPr>
            <a:xfrm flipV="1">
              <a:off x="6534878" y="3501008"/>
              <a:ext cx="0" cy="88370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Łącznik prosty 196"/>
            <p:cNvCxnSpPr>
              <a:stCxn id="186" idx="3"/>
              <a:endCxn id="189" idx="7"/>
            </p:cNvCxnSpPr>
            <p:nvPr/>
          </p:nvCxnSpPr>
          <p:spPr>
            <a:xfrm flipH="1">
              <a:off x="3342592" y="3801106"/>
              <a:ext cx="694624" cy="71328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Łącznik prosty 200"/>
            <p:cNvCxnSpPr>
              <a:stCxn id="189" idx="4"/>
              <a:endCxn id="190" idx="1"/>
            </p:cNvCxnSpPr>
            <p:nvPr/>
          </p:nvCxnSpPr>
          <p:spPr>
            <a:xfrm>
              <a:off x="3329864" y="4545120"/>
              <a:ext cx="1283416" cy="108540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Łącznik prosty 203"/>
            <p:cNvCxnSpPr>
              <a:stCxn id="190" idx="5"/>
              <a:endCxn id="191" idx="2"/>
            </p:cNvCxnSpPr>
            <p:nvPr/>
          </p:nvCxnSpPr>
          <p:spPr>
            <a:xfrm flipV="1">
              <a:off x="4638736" y="5103184"/>
              <a:ext cx="1789870" cy="55279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6" name="Łącznik prosty 205"/>
            <p:cNvCxnSpPr>
              <a:stCxn id="187" idx="6"/>
              <a:endCxn id="192" idx="1"/>
            </p:cNvCxnSpPr>
            <p:nvPr/>
          </p:nvCxnSpPr>
          <p:spPr>
            <a:xfrm>
              <a:off x="5508104" y="3788378"/>
              <a:ext cx="922714" cy="588689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" name="pole tekstowe 206"/>
            <p:cNvSpPr txBox="1"/>
            <p:nvPr/>
          </p:nvSpPr>
          <p:spPr>
            <a:xfrm>
              <a:off x="3813820" y="3527296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</a:t>
              </a:r>
            </a:p>
          </p:txBody>
        </p:sp>
        <p:sp>
          <p:nvSpPr>
            <p:cNvPr id="208" name="pole tekstowe 207"/>
            <p:cNvSpPr txBox="1"/>
            <p:nvPr/>
          </p:nvSpPr>
          <p:spPr>
            <a:xfrm>
              <a:off x="5131204" y="3557776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</a:t>
              </a:r>
            </a:p>
          </p:txBody>
        </p:sp>
        <p:sp>
          <p:nvSpPr>
            <p:cNvPr id="209" name="pole tekstowe 208"/>
            <p:cNvSpPr txBox="1"/>
            <p:nvPr/>
          </p:nvSpPr>
          <p:spPr>
            <a:xfrm>
              <a:off x="6444208" y="4365104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C</a:t>
              </a:r>
            </a:p>
          </p:txBody>
        </p:sp>
        <p:sp>
          <p:nvSpPr>
            <p:cNvPr id="210" name="pole tekstowe 209"/>
            <p:cNvSpPr txBox="1"/>
            <p:nvPr/>
          </p:nvSpPr>
          <p:spPr>
            <a:xfrm>
              <a:off x="6444208" y="5013176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D</a:t>
              </a:r>
            </a:p>
          </p:txBody>
        </p:sp>
        <p:sp>
          <p:nvSpPr>
            <p:cNvPr id="211" name="pole tekstowe 210"/>
            <p:cNvSpPr txBox="1"/>
            <p:nvPr/>
          </p:nvSpPr>
          <p:spPr>
            <a:xfrm>
              <a:off x="4303400" y="5527967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E</a:t>
              </a:r>
            </a:p>
          </p:txBody>
        </p:sp>
        <p:sp>
          <p:nvSpPr>
            <p:cNvPr id="212" name="pole tekstowe 211"/>
            <p:cNvSpPr txBox="1"/>
            <p:nvPr/>
          </p:nvSpPr>
          <p:spPr>
            <a:xfrm>
              <a:off x="3059832" y="4293096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F</a:t>
              </a:r>
            </a:p>
          </p:txBody>
        </p:sp>
        <p:cxnSp>
          <p:nvCxnSpPr>
            <p:cNvPr id="220" name="Łącznik prosty 219"/>
            <p:cNvCxnSpPr/>
            <p:nvPr/>
          </p:nvCxnSpPr>
          <p:spPr>
            <a:xfrm>
              <a:off x="6444208" y="4405581"/>
              <a:ext cx="0" cy="68726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6" name="Łącznik prosty 215"/>
            <p:cNvCxnSpPr/>
            <p:nvPr/>
          </p:nvCxnSpPr>
          <p:spPr>
            <a:xfrm flipH="1">
              <a:off x="4079656" y="3789040"/>
              <a:ext cx="138501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4" name="Elipsa 223"/>
            <p:cNvSpPr/>
            <p:nvPr/>
          </p:nvSpPr>
          <p:spPr>
            <a:xfrm>
              <a:off x="2892001" y="5781449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225" name="Elipsa 224"/>
            <p:cNvSpPr/>
            <p:nvPr/>
          </p:nvSpPr>
          <p:spPr>
            <a:xfrm>
              <a:off x="2896201" y="4360904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226" name="Elipsa 225"/>
            <p:cNvSpPr/>
            <p:nvPr/>
          </p:nvSpPr>
          <p:spPr>
            <a:xfrm>
              <a:off x="2898868" y="3769988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227" name="Elipsa 226"/>
            <p:cNvSpPr/>
            <p:nvPr/>
          </p:nvSpPr>
          <p:spPr>
            <a:xfrm>
              <a:off x="5057004" y="5790959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228" name="Elipsa 227"/>
            <p:cNvSpPr/>
            <p:nvPr/>
          </p:nvSpPr>
          <p:spPr>
            <a:xfrm>
              <a:off x="6424593" y="5788316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229" name="Elipsa 228"/>
            <p:cNvSpPr/>
            <p:nvPr/>
          </p:nvSpPr>
          <p:spPr>
            <a:xfrm>
              <a:off x="5063871" y="4708196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sp>
          <p:nvSpPr>
            <p:cNvPr id="230" name="pole tekstowe 229"/>
            <p:cNvSpPr txBox="1"/>
            <p:nvPr/>
          </p:nvSpPr>
          <p:spPr>
            <a:xfrm>
              <a:off x="2555776" y="4221088"/>
              <a:ext cx="3818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C</a:t>
              </a:r>
              <a:r>
                <a:rPr lang="pl-PL" sz="1400" baseline="-25000" dirty="0"/>
                <a:t>2</a:t>
              </a:r>
            </a:p>
          </p:txBody>
        </p:sp>
        <p:sp>
          <p:nvSpPr>
            <p:cNvPr id="231" name="Elipsa 230"/>
            <p:cNvSpPr/>
            <p:nvPr/>
          </p:nvSpPr>
          <p:spPr>
            <a:xfrm>
              <a:off x="5482193" y="5786212"/>
              <a:ext cx="360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  <p:cxnSp>
          <p:nvCxnSpPr>
            <p:cNvPr id="232" name="Łącznik prosty 231"/>
            <p:cNvCxnSpPr/>
            <p:nvPr/>
          </p:nvCxnSpPr>
          <p:spPr>
            <a:xfrm flipV="1">
              <a:off x="5498578" y="3798566"/>
              <a:ext cx="1" cy="200669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4" name="pole tekstowe 233"/>
            <p:cNvSpPr txBox="1"/>
            <p:nvPr/>
          </p:nvSpPr>
          <p:spPr>
            <a:xfrm>
              <a:off x="5414300" y="5805264"/>
              <a:ext cx="3722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</a:t>
              </a:r>
              <a:r>
                <a:rPr lang="pl-PL" sz="1400" baseline="-25000" dirty="0"/>
                <a:t>1</a:t>
              </a:r>
            </a:p>
          </p:txBody>
        </p:sp>
        <p:sp>
          <p:nvSpPr>
            <p:cNvPr id="236" name="Elipsa 235"/>
            <p:cNvSpPr/>
            <p:nvPr/>
          </p:nvSpPr>
          <p:spPr>
            <a:xfrm>
              <a:off x="6372200" y="4293096"/>
              <a:ext cx="216024" cy="21602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37" name="pole tekstowe 236"/>
            <p:cNvSpPr txBox="1"/>
            <p:nvPr/>
          </p:nvSpPr>
          <p:spPr>
            <a:xfrm>
              <a:off x="6372200" y="5747545"/>
              <a:ext cx="3818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C</a:t>
              </a:r>
              <a:r>
                <a:rPr lang="pl-PL" sz="1400" baseline="-25000" dirty="0"/>
                <a:t>1</a:t>
              </a:r>
            </a:p>
          </p:txBody>
        </p:sp>
        <p:cxnSp>
          <p:nvCxnSpPr>
            <p:cNvPr id="238" name="Łącznik prosty 237"/>
            <p:cNvCxnSpPr/>
            <p:nvPr/>
          </p:nvCxnSpPr>
          <p:spPr>
            <a:xfrm flipV="1">
              <a:off x="6540594" y="4393682"/>
              <a:ext cx="0" cy="133957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1" name="pole tekstowe 240"/>
            <p:cNvSpPr txBox="1"/>
            <p:nvPr/>
          </p:nvSpPr>
          <p:spPr>
            <a:xfrm>
              <a:off x="2589117" y="3506334"/>
              <a:ext cx="3722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</a:t>
              </a:r>
              <a:r>
                <a:rPr lang="pl-PL" sz="1400" baseline="-25000" dirty="0"/>
                <a:t>2</a:t>
              </a:r>
            </a:p>
          </p:txBody>
        </p:sp>
        <p:pic>
          <p:nvPicPr>
            <p:cNvPr id="157711" name="Picture 15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5776" y="5445224"/>
              <a:ext cx="247650" cy="314325"/>
            </a:xfrm>
            <a:prstGeom prst="rect">
              <a:avLst/>
            </a:prstGeom>
            <a:noFill/>
          </p:spPr>
        </p:pic>
        <p:pic>
          <p:nvPicPr>
            <p:cNvPr id="157713" name="Picture 17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5949280"/>
              <a:ext cx="247650" cy="314325"/>
            </a:xfrm>
            <a:prstGeom prst="rect">
              <a:avLst/>
            </a:prstGeom>
            <a:noFill/>
          </p:spPr>
        </p:pic>
        <p:pic>
          <p:nvPicPr>
            <p:cNvPr id="157715" name="Picture 19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53800" y="3222307"/>
              <a:ext cx="162018" cy="216024"/>
            </a:xfrm>
            <a:prstGeom prst="rect">
              <a:avLst/>
            </a:prstGeom>
            <a:noFill/>
          </p:spPr>
        </p:pic>
        <p:pic>
          <p:nvPicPr>
            <p:cNvPr id="157717" name="Picture 21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49680" y="5779911"/>
              <a:ext cx="155267" cy="216024"/>
            </a:xfrm>
            <a:prstGeom prst="rect">
              <a:avLst/>
            </a:prstGeom>
            <a:noFill/>
          </p:spPr>
        </p:pic>
        <p:pic>
          <p:nvPicPr>
            <p:cNvPr id="246" name="Picture 21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04049" y="5789242"/>
              <a:ext cx="155267" cy="216024"/>
            </a:xfrm>
            <a:prstGeom prst="rect">
              <a:avLst/>
            </a:prstGeom>
            <a:noFill/>
          </p:spPr>
        </p:pic>
        <p:pic>
          <p:nvPicPr>
            <p:cNvPr id="157719" name="Picture 23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4869160"/>
              <a:ext cx="432048" cy="241654"/>
            </a:xfrm>
            <a:prstGeom prst="rect">
              <a:avLst/>
            </a:prstGeom>
            <a:noFill/>
          </p:spPr>
        </p:pic>
        <p:sp>
          <p:nvSpPr>
            <p:cNvPr id="248" name="Elipsa 247"/>
            <p:cNvSpPr/>
            <p:nvPr/>
          </p:nvSpPr>
          <p:spPr>
            <a:xfrm>
              <a:off x="5382750" y="3673017"/>
              <a:ext cx="216024" cy="21602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57721" name="Picture 25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8104" y="4437112"/>
              <a:ext cx="94511" cy="216024"/>
            </a:xfrm>
            <a:prstGeom prst="rect">
              <a:avLst/>
            </a:prstGeom>
            <a:noFill/>
          </p:spPr>
        </p:pic>
        <p:pic>
          <p:nvPicPr>
            <p:cNvPr id="157723" name="Picture 27"/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67944" y="4365104"/>
              <a:ext cx="432048" cy="241654"/>
            </a:xfrm>
            <a:prstGeom prst="rect">
              <a:avLst/>
            </a:prstGeom>
            <a:noFill/>
          </p:spPr>
        </p:pic>
        <p:cxnSp>
          <p:nvCxnSpPr>
            <p:cNvPr id="256" name="Łącznik prosty 255"/>
            <p:cNvCxnSpPr>
              <a:stCxn id="192" idx="0"/>
              <a:endCxn id="230" idx="3"/>
            </p:cNvCxnSpPr>
            <p:nvPr/>
          </p:nvCxnSpPr>
          <p:spPr>
            <a:xfrm flipH="1">
              <a:off x="2937612" y="4371795"/>
              <a:ext cx="3505934" cy="318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57725" name="Picture 29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44208" y="3140968"/>
              <a:ext cx="247650" cy="304800"/>
            </a:xfrm>
            <a:prstGeom prst="rect">
              <a:avLst/>
            </a:prstGeom>
            <a:noFill/>
          </p:spPr>
        </p:pic>
        <p:pic>
          <p:nvPicPr>
            <p:cNvPr id="157727" name="Picture 31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32240" y="3933056"/>
              <a:ext cx="857250" cy="314325"/>
            </a:xfrm>
            <a:prstGeom prst="rect">
              <a:avLst/>
            </a:prstGeom>
            <a:noFill/>
          </p:spPr>
        </p:pic>
        <p:pic>
          <p:nvPicPr>
            <p:cNvPr id="265" name="Picture 19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7824" y="4725144"/>
              <a:ext cx="162018" cy="216024"/>
            </a:xfrm>
            <a:prstGeom prst="rect">
              <a:avLst/>
            </a:prstGeom>
            <a:noFill/>
          </p:spPr>
        </p:pic>
        <p:sp>
          <p:nvSpPr>
            <p:cNvPr id="266" name="pole tekstowe 265"/>
            <p:cNvSpPr txBox="1"/>
            <p:nvPr/>
          </p:nvSpPr>
          <p:spPr>
            <a:xfrm>
              <a:off x="4211960" y="386104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Y</a:t>
              </a:r>
              <a:endParaRPr lang="pl-PL" b="1" baseline="-25000" dirty="0"/>
            </a:p>
          </p:txBody>
        </p:sp>
        <p:cxnSp>
          <p:nvCxnSpPr>
            <p:cNvPr id="268" name="Łącznik prosty 267"/>
            <p:cNvCxnSpPr/>
            <p:nvPr/>
          </p:nvCxnSpPr>
          <p:spPr>
            <a:xfrm flipV="1">
              <a:off x="2771800" y="60932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9" name="Łącznik prosty 268"/>
            <p:cNvCxnSpPr/>
            <p:nvPr/>
          </p:nvCxnSpPr>
          <p:spPr>
            <a:xfrm flipV="1">
              <a:off x="2771800" y="59492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0" name="Łącznik prosty 269"/>
            <p:cNvCxnSpPr/>
            <p:nvPr/>
          </p:nvCxnSpPr>
          <p:spPr>
            <a:xfrm flipV="1">
              <a:off x="2771800" y="580526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1" name="Łącznik prosty 270"/>
            <p:cNvCxnSpPr/>
            <p:nvPr/>
          </p:nvCxnSpPr>
          <p:spPr>
            <a:xfrm flipV="1">
              <a:off x="2771800" y="566124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2" name="Łącznik prosty 271"/>
            <p:cNvCxnSpPr/>
            <p:nvPr/>
          </p:nvCxnSpPr>
          <p:spPr>
            <a:xfrm flipV="1">
              <a:off x="2771800" y="551723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3" name="Łącznik prosty 272"/>
            <p:cNvCxnSpPr/>
            <p:nvPr/>
          </p:nvCxnSpPr>
          <p:spPr>
            <a:xfrm flipV="1">
              <a:off x="2771800" y="537321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4" name="Łącznik prosty 273"/>
            <p:cNvCxnSpPr/>
            <p:nvPr/>
          </p:nvCxnSpPr>
          <p:spPr>
            <a:xfrm flipV="1">
              <a:off x="2771800" y="522920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5" name="Łącznik prosty 274"/>
            <p:cNvCxnSpPr/>
            <p:nvPr/>
          </p:nvCxnSpPr>
          <p:spPr>
            <a:xfrm flipV="1">
              <a:off x="2771800" y="508518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6" name="Łącznik prosty 275"/>
            <p:cNvCxnSpPr/>
            <p:nvPr/>
          </p:nvCxnSpPr>
          <p:spPr>
            <a:xfrm flipV="1">
              <a:off x="2771800" y="494116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7" name="Łącznik prosty 276"/>
            <p:cNvCxnSpPr/>
            <p:nvPr/>
          </p:nvCxnSpPr>
          <p:spPr>
            <a:xfrm flipV="1">
              <a:off x="3059832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8" name="Łącznik prosty 277"/>
            <p:cNvCxnSpPr/>
            <p:nvPr/>
          </p:nvCxnSpPr>
          <p:spPr>
            <a:xfrm flipV="1">
              <a:off x="3203848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9" name="Łącznik prosty 278"/>
            <p:cNvCxnSpPr/>
            <p:nvPr/>
          </p:nvCxnSpPr>
          <p:spPr>
            <a:xfrm flipV="1">
              <a:off x="33478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0" name="Łącznik prosty 279"/>
            <p:cNvCxnSpPr/>
            <p:nvPr/>
          </p:nvCxnSpPr>
          <p:spPr>
            <a:xfrm flipV="1">
              <a:off x="35002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1" name="Łącznik prosty 280"/>
            <p:cNvCxnSpPr/>
            <p:nvPr/>
          </p:nvCxnSpPr>
          <p:spPr>
            <a:xfrm flipV="1">
              <a:off x="36526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2" name="Łącznik prosty 281"/>
            <p:cNvCxnSpPr/>
            <p:nvPr/>
          </p:nvCxnSpPr>
          <p:spPr>
            <a:xfrm flipV="1">
              <a:off x="38050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3" name="Łącznik prosty 282"/>
            <p:cNvCxnSpPr/>
            <p:nvPr/>
          </p:nvCxnSpPr>
          <p:spPr>
            <a:xfrm flipV="1">
              <a:off x="39574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4" name="Łącznik prosty 283"/>
            <p:cNvCxnSpPr/>
            <p:nvPr/>
          </p:nvCxnSpPr>
          <p:spPr>
            <a:xfrm flipV="1">
              <a:off x="41098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5" name="Łącznik prosty 284"/>
            <p:cNvCxnSpPr/>
            <p:nvPr/>
          </p:nvCxnSpPr>
          <p:spPr>
            <a:xfrm flipV="1">
              <a:off x="42622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6" name="Łącznik prosty 285"/>
            <p:cNvCxnSpPr/>
            <p:nvPr/>
          </p:nvCxnSpPr>
          <p:spPr>
            <a:xfrm flipV="1">
              <a:off x="44146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7" name="Łącznik prosty 286"/>
            <p:cNvCxnSpPr/>
            <p:nvPr/>
          </p:nvCxnSpPr>
          <p:spPr>
            <a:xfrm flipV="1">
              <a:off x="45670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8" name="Łącznik prosty 287"/>
            <p:cNvCxnSpPr/>
            <p:nvPr/>
          </p:nvCxnSpPr>
          <p:spPr>
            <a:xfrm flipV="1">
              <a:off x="47194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9" name="Łącznik prosty 288"/>
            <p:cNvCxnSpPr/>
            <p:nvPr/>
          </p:nvCxnSpPr>
          <p:spPr>
            <a:xfrm flipV="1">
              <a:off x="4871864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0" name="Łącznik prosty 289"/>
            <p:cNvCxnSpPr/>
            <p:nvPr/>
          </p:nvCxnSpPr>
          <p:spPr>
            <a:xfrm flipV="1">
              <a:off x="4932040" y="47971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1" name="Łącznik prosty 290"/>
            <p:cNvCxnSpPr/>
            <p:nvPr/>
          </p:nvCxnSpPr>
          <p:spPr>
            <a:xfrm flipV="1">
              <a:off x="4932040" y="49495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2" name="Łącznik prosty 291"/>
            <p:cNvCxnSpPr/>
            <p:nvPr/>
          </p:nvCxnSpPr>
          <p:spPr>
            <a:xfrm flipV="1">
              <a:off x="4932040" y="51019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4" name="Łącznik prosty 293"/>
            <p:cNvCxnSpPr/>
            <p:nvPr/>
          </p:nvCxnSpPr>
          <p:spPr>
            <a:xfrm flipV="1">
              <a:off x="4932040" y="52543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5" name="Łącznik prosty 294"/>
            <p:cNvCxnSpPr/>
            <p:nvPr/>
          </p:nvCxnSpPr>
          <p:spPr>
            <a:xfrm flipV="1">
              <a:off x="4932040" y="54067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6" name="Łącznik prosty 295"/>
            <p:cNvCxnSpPr/>
            <p:nvPr/>
          </p:nvCxnSpPr>
          <p:spPr>
            <a:xfrm flipV="1">
              <a:off x="4932040" y="55591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7" name="Łącznik prosty 296"/>
            <p:cNvCxnSpPr/>
            <p:nvPr/>
          </p:nvCxnSpPr>
          <p:spPr>
            <a:xfrm flipV="1">
              <a:off x="4932040" y="57115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8" name="Łącznik prosty 297"/>
            <p:cNvCxnSpPr/>
            <p:nvPr/>
          </p:nvCxnSpPr>
          <p:spPr>
            <a:xfrm flipV="1">
              <a:off x="4932040" y="58639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9" name="Łącznik prosty 298"/>
            <p:cNvCxnSpPr/>
            <p:nvPr/>
          </p:nvCxnSpPr>
          <p:spPr>
            <a:xfrm flipV="1">
              <a:off x="4932040" y="601635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0" name="Łącznik prosty 299"/>
            <p:cNvCxnSpPr/>
            <p:nvPr/>
          </p:nvCxnSpPr>
          <p:spPr>
            <a:xfrm flipV="1">
              <a:off x="4932040" y="335699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1" name="Łącznik prosty 300"/>
            <p:cNvCxnSpPr/>
            <p:nvPr/>
          </p:nvCxnSpPr>
          <p:spPr>
            <a:xfrm flipV="1">
              <a:off x="4932040" y="350939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2" name="Łącznik prosty 301"/>
            <p:cNvCxnSpPr/>
            <p:nvPr/>
          </p:nvCxnSpPr>
          <p:spPr>
            <a:xfrm flipV="1">
              <a:off x="4932040" y="366179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3" name="Łącznik prosty 302"/>
            <p:cNvCxnSpPr/>
            <p:nvPr/>
          </p:nvCxnSpPr>
          <p:spPr>
            <a:xfrm flipV="1">
              <a:off x="4932040" y="378904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4" name="Łącznik prosty 303"/>
            <p:cNvCxnSpPr/>
            <p:nvPr/>
          </p:nvCxnSpPr>
          <p:spPr>
            <a:xfrm flipV="1">
              <a:off x="4932040" y="394144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5" name="Łącznik prosty 304"/>
            <p:cNvCxnSpPr/>
            <p:nvPr/>
          </p:nvCxnSpPr>
          <p:spPr>
            <a:xfrm flipV="1">
              <a:off x="4932040" y="409384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6" name="Łącznik prosty 305"/>
            <p:cNvCxnSpPr/>
            <p:nvPr/>
          </p:nvCxnSpPr>
          <p:spPr>
            <a:xfrm flipV="1">
              <a:off x="4932040" y="424624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7" name="Łącznik prosty 306"/>
            <p:cNvCxnSpPr/>
            <p:nvPr/>
          </p:nvCxnSpPr>
          <p:spPr>
            <a:xfrm flipV="1">
              <a:off x="4932040" y="439864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8" name="Łącznik prosty 307"/>
            <p:cNvCxnSpPr/>
            <p:nvPr/>
          </p:nvCxnSpPr>
          <p:spPr>
            <a:xfrm flipV="1">
              <a:off x="4932040" y="455104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9" name="Łącznik prosty 308"/>
            <p:cNvCxnSpPr/>
            <p:nvPr/>
          </p:nvCxnSpPr>
          <p:spPr>
            <a:xfrm flipV="1">
              <a:off x="50760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0" name="Łącznik prosty 309"/>
            <p:cNvCxnSpPr/>
            <p:nvPr/>
          </p:nvCxnSpPr>
          <p:spPr>
            <a:xfrm flipV="1">
              <a:off x="52284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1" name="Łącznik prosty 310"/>
            <p:cNvCxnSpPr/>
            <p:nvPr/>
          </p:nvCxnSpPr>
          <p:spPr>
            <a:xfrm flipV="1">
              <a:off x="53808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2" name="Łącznik prosty 311"/>
            <p:cNvCxnSpPr/>
            <p:nvPr/>
          </p:nvCxnSpPr>
          <p:spPr>
            <a:xfrm flipV="1">
              <a:off x="55332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3" name="Łącznik prosty 312"/>
            <p:cNvCxnSpPr/>
            <p:nvPr/>
          </p:nvCxnSpPr>
          <p:spPr>
            <a:xfrm flipV="1">
              <a:off x="56856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4" name="Łącznik prosty 313"/>
            <p:cNvCxnSpPr/>
            <p:nvPr/>
          </p:nvCxnSpPr>
          <p:spPr>
            <a:xfrm flipV="1">
              <a:off x="58380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5" name="Łącznik prosty 314"/>
            <p:cNvCxnSpPr/>
            <p:nvPr/>
          </p:nvCxnSpPr>
          <p:spPr>
            <a:xfrm flipV="1">
              <a:off x="59904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6" name="Łącznik prosty 315"/>
            <p:cNvCxnSpPr/>
            <p:nvPr/>
          </p:nvCxnSpPr>
          <p:spPr>
            <a:xfrm flipV="1">
              <a:off x="61428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7" name="Łącznik prosty 316"/>
            <p:cNvCxnSpPr/>
            <p:nvPr/>
          </p:nvCxnSpPr>
          <p:spPr>
            <a:xfrm flipV="1">
              <a:off x="62952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8" name="Łącznik prosty 317"/>
            <p:cNvCxnSpPr/>
            <p:nvPr/>
          </p:nvCxnSpPr>
          <p:spPr>
            <a:xfrm flipV="1">
              <a:off x="64476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9" name="Łącznik prosty 318"/>
            <p:cNvCxnSpPr/>
            <p:nvPr/>
          </p:nvCxnSpPr>
          <p:spPr>
            <a:xfrm flipV="1">
              <a:off x="66000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0" name="Łącznik prosty 319"/>
            <p:cNvCxnSpPr/>
            <p:nvPr/>
          </p:nvCxnSpPr>
          <p:spPr>
            <a:xfrm flipV="1">
              <a:off x="67524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1" name="Łącznik prosty 320"/>
            <p:cNvCxnSpPr/>
            <p:nvPr/>
          </p:nvCxnSpPr>
          <p:spPr>
            <a:xfrm flipV="1">
              <a:off x="6904856" y="472514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2" name="Łącznik prosty 321"/>
            <p:cNvCxnSpPr/>
            <p:nvPr/>
          </p:nvCxnSpPr>
          <p:spPr>
            <a:xfrm flipV="1">
              <a:off x="6550900" y="350100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8" name="Łącznik prosty 327"/>
            <p:cNvCxnSpPr/>
            <p:nvPr/>
          </p:nvCxnSpPr>
          <p:spPr>
            <a:xfrm flipV="1">
              <a:off x="6553540" y="365340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9" name="Łącznik prosty 328"/>
            <p:cNvCxnSpPr/>
            <p:nvPr/>
          </p:nvCxnSpPr>
          <p:spPr>
            <a:xfrm flipV="1">
              <a:off x="6550900" y="380580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0" name="Łącznik prosty 329"/>
            <p:cNvCxnSpPr/>
            <p:nvPr/>
          </p:nvCxnSpPr>
          <p:spPr>
            <a:xfrm flipV="1">
              <a:off x="6562871" y="395820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1" name="Łącznik prosty 330"/>
            <p:cNvCxnSpPr/>
            <p:nvPr/>
          </p:nvCxnSpPr>
          <p:spPr>
            <a:xfrm flipV="1">
              <a:off x="6553540" y="411060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2" name="Łącznik prosty 331"/>
            <p:cNvCxnSpPr/>
            <p:nvPr/>
          </p:nvCxnSpPr>
          <p:spPr>
            <a:xfrm flipV="1">
              <a:off x="6569562" y="426300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3" name="Łącznik prosty 332"/>
            <p:cNvCxnSpPr/>
            <p:nvPr/>
          </p:nvCxnSpPr>
          <p:spPr>
            <a:xfrm flipV="1">
              <a:off x="6578893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4" name="Łącznik prosty 333"/>
            <p:cNvCxnSpPr/>
            <p:nvPr/>
          </p:nvCxnSpPr>
          <p:spPr>
            <a:xfrm flipV="1">
              <a:off x="6588224" y="45895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5" name="Łącznik prosty 334"/>
            <p:cNvCxnSpPr/>
            <p:nvPr/>
          </p:nvCxnSpPr>
          <p:spPr>
            <a:xfrm flipV="1">
              <a:off x="6562871" y="4762468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6" name="Łącznik prosty 335"/>
            <p:cNvCxnSpPr/>
            <p:nvPr/>
          </p:nvCxnSpPr>
          <p:spPr>
            <a:xfrm flipV="1">
              <a:off x="6572202" y="486916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7" name="Łącznik prosty 336"/>
            <p:cNvCxnSpPr/>
            <p:nvPr/>
          </p:nvCxnSpPr>
          <p:spPr>
            <a:xfrm flipV="1">
              <a:off x="6572202" y="508518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8" name="Łącznik prosty 337"/>
            <p:cNvCxnSpPr/>
            <p:nvPr/>
          </p:nvCxnSpPr>
          <p:spPr>
            <a:xfrm flipV="1">
              <a:off x="6562871" y="523758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9" name="Łącznik prosty 338"/>
            <p:cNvCxnSpPr/>
            <p:nvPr/>
          </p:nvCxnSpPr>
          <p:spPr>
            <a:xfrm flipV="1">
              <a:off x="6562871" y="538998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0" name="Łącznik prosty 339"/>
            <p:cNvCxnSpPr/>
            <p:nvPr/>
          </p:nvCxnSpPr>
          <p:spPr>
            <a:xfrm flipV="1">
              <a:off x="6569562" y="5542384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501008"/>
            <a:ext cx="933450" cy="304800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9722" y="3895732"/>
            <a:ext cx="923925" cy="304800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93096"/>
            <a:ext cx="1628775" cy="428625"/>
          </a:xfrm>
          <a:prstGeom prst="rect">
            <a:avLst/>
          </a:prstGeom>
          <a:noFill/>
        </p:spPr>
      </p:pic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797152"/>
            <a:ext cx="1638300" cy="428625"/>
          </a:xfrm>
          <a:prstGeom prst="rect">
            <a:avLst/>
          </a:prstGeom>
          <a:noFill/>
        </p:spPr>
      </p:pic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373216"/>
            <a:ext cx="1304925" cy="361950"/>
          </a:xfrm>
          <a:prstGeom prst="rect">
            <a:avLst/>
          </a:prstGeom>
          <a:noFill/>
        </p:spPr>
      </p:pic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877272"/>
            <a:ext cx="1314450" cy="361950"/>
          </a:xfrm>
          <a:prstGeom prst="rect">
            <a:avLst/>
          </a:prstGeom>
          <a:noFill/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840763"/>
            <a:ext cx="73342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HIERARCHICZNA (LEKSYKOGRAFICZNA)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121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3068960"/>
            <a:ext cx="8424936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ZAUWAŻMY, ŻE STOŻEK                                                           JEST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/>
            <a:r>
              <a:rPr lang="pl-PL" dirty="0"/>
              <a:t>	PODZBIOREM KAŻDEGO STOŻKA                   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r>
              <a:rPr lang="pl-PL" dirty="0"/>
              <a:t>	(ODPOWIEDNIO                                                                                 )  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OZNACZA TO, ŻE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GDZIE                                                                      - RELACJA PARETO</a:t>
            </a:r>
          </a:p>
          <a:p>
            <a:pPr marL="342900" indent="-342900" algn="just">
              <a:spcBef>
                <a:spcPts val="1800"/>
              </a:spcBef>
              <a:buFont typeface="Arial" pitchFamily="34" charset="0"/>
              <a:buChar char="•"/>
            </a:pPr>
            <a:r>
              <a:rPr lang="pl-PL" dirty="0"/>
              <a:t>             - STOŻKI PARETO</a:t>
            </a:r>
          </a:p>
          <a:p>
            <a:pPr marL="342900" indent="-342900">
              <a:buAutoNum type="arabicPeriod"/>
            </a:pPr>
            <a:endParaRPr lang="pl-PL" dirty="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124744"/>
            <a:ext cx="5619750" cy="314325"/>
          </a:xfrm>
          <a:prstGeom prst="rect">
            <a:avLst/>
          </a:prstGeom>
          <a:noFill/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602507"/>
            <a:ext cx="5676900" cy="314325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060848"/>
            <a:ext cx="5229225" cy="314325"/>
          </a:xfrm>
          <a:prstGeom prst="rect">
            <a:avLst/>
          </a:prstGeom>
          <a:noFill/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875" y="2564904"/>
            <a:ext cx="5248275" cy="314325"/>
          </a:xfrm>
          <a:prstGeom prst="rect">
            <a:avLst/>
          </a:prstGeom>
          <a:noFill/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8980" y="3112975"/>
            <a:ext cx="3543300" cy="314325"/>
          </a:xfrm>
          <a:prstGeom prst="rect">
            <a:avLst/>
          </a:prstGeom>
          <a:noFill/>
        </p:spPr>
      </p:pic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85320" y="3673017"/>
            <a:ext cx="1066800" cy="304800"/>
          </a:xfrm>
          <a:prstGeom prst="rect">
            <a:avLst/>
          </a:prstGeom>
          <a:noFill/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202426"/>
            <a:ext cx="4914900" cy="333375"/>
          </a:xfrm>
          <a:prstGeom prst="rect">
            <a:avLst/>
          </a:prstGeom>
          <a:noFill/>
        </p:spPr>
      </p:pic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759828"/>
            <a:ext cx="1762125" cy="304800"/>
          </a:xfrm>
          <a:prstGeom prst="rect">
            <a:avLst/>
          </a:prstGeom>
          <a:noFill/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5974" y="5309833"/>
            <a:ext cx="4191000" cy="314325"/>
          </a:xfrm>
          <a:prstGeom prst="rect">
            <a:avLst/>
          </a:prstGeom>
          <a:noFill/>
        </p:spPr>
      </p:pic>
      <p:sp>
        <p:nvSpPr>
          <p:cNvPr id="512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12001" name="Object 1"/>
          <p:cNvGraphicFramePr>
            <a:graphicFrameLocks noChangeAspect="1"/>
          </p:cNvGraphicFramePr>
          <p:nvPr/>
        </p:nvGraphicFramePr>
        <p:xfrm>
          <a:off x="769904" y="5740981"/>
          <a:ext cx="806505" cy="376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3" imgW="431613" imgH="203112" progId="Equation.3">
                  <p:embed/>
                </p:oleObj>
              </mc:Choice>
              <mc:Fallback>
                <p:oleObj name="Równanie" r:id="rId13" imgW="431613" imgH="203112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04" y="5740981"/>
                        <a:ext cx="806505" cy="3763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HIERARCHICZNA (LEKSYKOGRAFICZNA)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122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196752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KAŻDA RELACJA        JEST RELACJĄ LINIOWEGO PORZĄDKU.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NIECH        FUNKCJA  USTALAJĄCA UPORZĄDKOWANIE (LEKSYKOGRAFIĘ)  KRYTERIÓW                      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/>
            <a:r>
              <a:rPr lang="pl-PL" dirty="0"/>
              <a:t>                                                           - ZBIÓR LEKSYKOGRAFII </a:t>
            </a:r>
          </a:p>
          <a:p>
            <a:pPr marL="342900" indent="-342900" algn="just"/>
            <a:endParaRPr lang="pl-PL" dirty="0"/>
          </a:p>
          <a:p>
            <a:pPr marL="342900" indent="-342900" algn="just"/>
            <a:endParaRPr lang="pl-PL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RELACJĘ LEKSYKOGRAFICZNĄ (HIERARCHICZNĄ) O NUMERZE                  </a:t>
            </a:r>
          </a:p>
          <a:p>
            <a:pPr marL="342900" indent="-342900" algn="just"/>
            <a:r>
              <a:rPr lang="pl-PL" dirty="0"/>
              <a:t>      OZNACZAĆ BĘDZIEMY SYMBOLEM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DLA KAŻDEGO            ZACHODZI                 A TO OZNACZA, ŻE DLA KAŻDEGO            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623888" indent="-176213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623888" indent="-176213" algn="just">
              <a:buFont typeface="+mj-lt"/>
              <a:buAutoNum type="arabicPeriod"/>
            </a:pPr>
            <a:endParaRPr lang="pl-PL" dirty="0"/>
          </a:p>
          <a:p>
            <a:pPr marL="623888" indent="-176213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endParaRPr lang="pl-PL" dirty="0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79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9160" y="1234076"/>
            <a:ext cx="247650" cy="304800"/>
          </a:xfrm>
          <a:prstGeom prst="rect">
            <a:avLst/>
          </a:prstGeom>
          <a:noFill/>
        </p:spPr>
      </p:pic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79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4917" y="1500806"/>
            <a:ext cx="904875" cy="304800"/>
          </a:xfrm>
          <a:prstGeom prst="rect">
            <a:avLst/>
          </a:prstGeom>
          <a:noFill/>
        </p:spPr>
      </p:pic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79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0661" y="1810140"/>
            <a:ext cx="1190625" cy="304800"/>
          </a:xfrm>
          <a:prstGeom prst="rect">
            <a:avLst/>
          </a:prstGeom>
          <a:noFill/>
        </p:spPr>
      </p:pic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803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3061" y="2330218"/>
            <a:ext cx="1752600" cy="304800"/>
          </a:xfrm>
          <a:prstGeom prst="rect">
            <a:avLst/>
          </a:prstGeom>
          <a:noFill/>
        </p:spPr>
      </p:pic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805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2708920"/>
            <a:ext cx="685800" cy="333375"/>
          </a:xfrm>
          <a:prstGeom prst="rect">
            <a:avLst/>
          </a:prstGeom>
          <a:noFill/>
        </p:spPr>
      </p:pic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809" name="Picture 1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3429000"/>
            <a:ext cx="276225" cy="304800"/>
          </a:xfrm>
          <a:prstGeom prst="rect">
            <a:avLst/>
          </a:prstGeom>
          <a:noFill/>
        </p:spPr>
      </p:pic>
      <p:pic>
        <p:nvPicPr>
          <p:cNvPr id="111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75037" y="3159630"/>
            <a:ext cx="561975" cy="304800"/>
          </a:xfrm>
          <a:prstGeom prst="rect">
            <a:avLst/>
          </a:prstGeom>
          <a:noFill/>
        </p:spPr>
      </p:pic>
      <p:pic>
        <p:nvPicPr>
          <p:cNvPr id="112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3099" y="3977071"/>
            <a:ext cx="561975" cy="304800"/>
          </a:xfrm>
          <a:prstGeom prst="rect">
            <a:avLst/>
          </a:prstGeom>
          <a:noFill/>
        </p:spPr>
      </p:pic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813" name="Picture 2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986402"/>
            <a:ext cx="838200" cy="304800"/>
          </a:xfrm>
          <a:prstGeom prst="rect">
            <a:avLst/>
          </a:prstGeom>
          <a:noFill/>
        </p:spPr>
      </p:pic>
      <p:pic>
        <p:nvPicPr>
          <p:cNvPr id="115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3058" y="4239750"/>
            <a:ext cx="561975" cy="304800"/>
          </a:xfrm>
          <a:prstGeom prst="rect">
            <a:avLst/>
          </a:prstGeom>
          <a:noFill/>
        </p:spPr>
      </p:pic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815" name="Picture 2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6955" y="4727784"/>
            <a:ext cx="1038225" cy="409575"/>
          </a:xfrm>
          <a:prstGeom prst="rect">
            <a:avLst/>
          </a:prstGeom>
          <a:noFill/>
        </p:spPr>
      </p:pic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1817" name="Picture 25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2940" y="5275855"/>
            <a:ext cx="1038225" cy="409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HIERARCHICZNA (LEKSYKOGRAFICZNA)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123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196752"/>
            <a:ext cx="88204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DODATKOWO  ZACHODZI</a:t>
            </a:r>
          </a:p>
          <a:p>
            <a:pPr marL="342900" indent="11113" algn="just">
              <a:buFont typeface="+mj-lt"/>
              <a:buAutoNum type="arabicPeriod"/>
            </a:pPr>
            <a:endParaRPr lang="pl-PL" dirty="0"/>
          </a:p>
          <a:p>
            <a:pPr marL="342900" indent="11113" algn="just">
              <a:buFont typeface="+mj-lt"/>
              <a:buAutoNum type="arabicPeriod"/>
            </a:pPr>
            <a:r>
              <a:rPr lang="pl-PL" dirty="0"/>
              <a:t>	</a:t>
            </a:r>
          </a:p>
          <a:p>
            <a:pPr marL="790575" indent="-342900" algn="just">
              <a:buFont typeface="+mj-lt"/>
              <a:buAutoNum type="arabicPeriod"/>
            </a:pPr>
            <a:endParaRPr lang="pl-PL" dirty="0"/>
          </a:p>
          <a:p>
            <a:pPr marL="717550" indent="-342900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342900" indent="-342900"/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r>
              <a:rPr lang="pl-PL" u="sng" dirty="0"/>
              <a:t>UWAGA</a:t>
            </a:r>
            <a:endParaRPr lang="pl-PL" dirty="0"/>
          </a:p>
          <a:p>
            <a:pPr marL="342900" indent="-342900"/>
            <a:r>
              <a:rPr lang="pl-PL" dirty="0"/>
              <a:t>	Z FAKTU, ŻE               NIE MUSI WYNIKAC, ŻE               (MOŻE BYĆ               )</a:t>
            </a:r>
          </a:p>
          <a:p>
            <a:pPr marL="342900" indent="-342900"/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DEFINICJE ROZWIĄZAŃ LEKSYKOGRAFICZNYCH BYWAJĄ CZĘSTO MODYFIKOWANE Z POWODU „NADMIERNEJ DOMINACJI NAJWAŻNIEJSZEGO KRYTERIUM”          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384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700808"/>
            <a:ext cx="1038225" cy="409575"/>
          </a:xfrm>
          <a:prstGeom prst="rect">
            <a:avLst/>
          </a:prstGeom>
          <a:noFill/>
        </p:spPr>
      </p:pic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384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6285" y="2204864"/>
            <a:ext cx="800100" cy="476250"/>
          </a:xfrm>
          <a:prstGeom prst="rect">
            <a:avLst/>
          </a:prstGeom>
          <a:noFill/>
        </p:spPr>
      </p:pic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384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1758" y="3024945"/>
            <a:ext cx="800100" cy="476250"/>
          </a:xfrm>
          <a:prstGeom prst="rect">
            <a:avLst/>
          </a:prstGeom>
          <a:noFill/>
        </p:spPr>
      </p:pic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3849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2790" y="3034276"/>
            <a:ext cx="809625" cy="476250"/>
          </a:xfrm>
          <a:prstGeom prst="rect">
            <a:avLst/>
          </a:prstGeom>
          <a:noFill/>
        </p:spPr>
      </p:pic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3851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3034276"/>
            <a:ext cx="809625" cy="47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KLASYCZNE ROZWIĄZANIA HIERARCHICZNE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124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196752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NIECH       - OZNACZA NATURALNE UPORZĄDKOWANIE KRYTERIÓW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/>
            <a:r>
              <a:rPr lang="pl-PL" dirty="0"/>
              <a:t>                               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ZBIÓR          MOŻNA WYZNACZYĆ REKURENCYJNIE JAKO ZBIÓR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MOŻNA ANALOGICZNIE ZAPISAĆ: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88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7825" y="1165585"/>
            <a:ext cx="195864" cy="417840"/>
          </a:xfrm>
          <a:prstGeom prst="rect">
            <a:avLst/>
          </a:prstGeom>
          <a:noFill/>
        </p:spPr>
      </p:pic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1573932"/>
            <a:ext cx="1628775" cy="342900"/>
          </a:xfrm>
          <a:prstGeom prst="rect">
            <a:avLst/>
          </a:prstGeom>
          <a:noFill/>
        </p:spPr>
      </p:pic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893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5540" y="1963487"/>
            <a:ext cx="371475" cy="409575"/>
          </a:xfrm>
          <a:prstGeom prst="rect">
            <a:avLst/>
          </a:prstGeom>
          <a:noFill/>
        </p:spPr>
      </p:pic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895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4275" y="2054157"/>
            <a:ext cx="238125" cy="304800"/>
          </a:xfrm>
          <a:prstGeom prst="rect">
            <a:avLst/>
          </a:prstGeom>
          <a:noFill/>
        </p:spPr>
      </p:pic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899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3284984"/>
            <a:ext cx="3962400" cy="409575"/>
          </a:xfrm>
          <a:prstGeom prst="rect">
            <a:avLst/>
          </a:prstGeom>
          <a:noFill/>
        </p:spPr>
      </p:pic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901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780928"/>
            <a:ext cx="4352925" cy="495300"/>
          </a:xfrm>
          <a:prstGeom prst="rect">
            <a:avLst/>
          </a:prstGeom>
          <a:noFill/>
        </p:spPr>
      </p:pic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5903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365104"/>
            <a:ext cx="5105400" cy="542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KLASYCZNE ROZWIĄZANIA HIERARCHICZNE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7555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125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196752"/>
            <a:ext cx="842493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ALGORYTM OBLICZENIOWY            MA POSTAĆ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623888" indent="-342900" algn="just">
              <a:buFont typeface="+mj-lt"/>
              <a:buAutoNum type="arabicPeriod"/>
            </a:pPr>
            <a:r>
              <a:rPr lang="pl-PL" dirty="0"/>
              <a:t>WYZNACZYĆ </a:t>
            </a:r>
          </a:p>
          <a:p>
            <a:pPr marL="623888" indent="-342900" algn="just">
              <a:buFont typeface="+mj-lt"/>
              <a:buAutoNum type="arabicPeriod"/>
            </a:pPr>
            <a:endParaRPr lang="pl-PL" dirty="0"/>
          </a:p>
          <a:p>
            <a:pPr marL="623888" indent="-342900" algn="just">
              <a:buFont typeface="+mj-lt"/>
              <a:buAutoNum type="arabicPeriod"/>
            </a:pPr>
            <a:r>
              <a:rPr lang="pl-PL" dirty="0"/>
              <a:t>WYZNACZYĆ 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N.  WYZNACZYĆ ZBIÓR ELEMENTÓW              TAKICH, ŻE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                                            </a:t>
            </a:r>
          </a:p>
          <a:p>
            <a:pPr marL="342900" indent="-342900"/>
            <a:r>
              <a:rPr lang="pl-PL" dirty="0"/>
              <a:t>				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l-PL" dirty="0"/>
              <a:t>JEŚLI W KROKU            OKAŻE SIĘ, ŻE               TO KONIEC ALGORYTMU </a:t>
            </a:r>
          </a:p>
          <a:p>
            <a:pPr marL="342900" indent="-342900">
              <a:buFont typeface="Arial" pitchFamily="34" charset="0"/>
              <a:buChar char="•"/>
            </a:pPr>
            <a:endParaRPr lang="pl-PL" dirty="0"/>
          </a:p>
          <a:p>
            <a:pPr marL="342900" indent="-342900"/>
            <a:r>
              <a:rPr lang="pl-PL" dirty="0"/>
              <a:t>	KRYTERIA O NUMERACH            NIE MAJĄ WPŁYWU NA OSTATECZNE ROZWIĄZANIE </a:t>
            </a:r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			       </a:t>
            </a:r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3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0620" y="1178090"/>
            <a:ext cx="381000" cy="409575"/>
          </a:xfrm>
          <a:prstGeom prst="rect">
            <a:avLst/>
          </a:prstGeom>
          <a:noFill/>
        </p:spPr>
      </p:pic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51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700808"/>
            <a:ext cx="1457325" cy="495300"/>
          </a:xfrm>
          <a:prstGeom prst="rect">
            <a:avLst/>
          </a:prstGeom>
          <a:noFill/>
        </p:spPr>
      </p:pic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53" name="Picture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223526"/>
            <a:ext cx="1466850" cy="495300"/>
          </a:xfrm>
          <a:prstGeom prst="rect">
            <a:avLst/>
          </a:prstGeom>
          <a:noFill/>
        </p:spPr>
      </p:pic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55" name="Picture 1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708920"/>
            <a:ext cx="1047750" cy="409575"/>
          </a:xfrm>
          <a:prstGeom prst="rect">
            <a:avLst/>
          </a:prstGeom>
          <a:noFill/>
        </p:spPr>
      </p:pic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57" name="Picture 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3384985"/>
            <a:ext cx="552450" cy="361950"/>
          </a:xfrm>
          <a:prstGeom prst="rect">
            <a:avLst/>
          </a:prstGeom>
          <a:noFill/>
        </p:spPr>
      </p:pic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60" name="Picture 2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638555"/>
            <a:ext cx="1847850" cy="504825"/>
          </a:xfrm>
          <a:prstGeom prst="rect">
            <a:avLst/>
          </a:prstGeom>
          <a:noFill/>
        </p:spPr>
      </p:pic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62" name="Picture 2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606691"/>
            <a:ext cx="1552575" cy="409575"/>
          </a:xfrm>
          <a:prstGeom prst="rect">
            <a:avLst/>
          </a:prstGeom>
          <a:noFill/>
        </p:spPr>
      </p:pic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64" name="Picture 2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852936"/>
            <a:ext cx="78759" cy="360040"/>
          </a:xfrm>
          <a:prstGeom prst="rect">
            <a:avLst/>
          </a:prstGeom>
          <a:noFill/>
        </p:spPr>
      </p:pic>
      <p:pic>
        <p:nvPicPr>
          <p:cNvPr id="142" name="Picture 2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4497720"/>
            <a:ext cx="78759" cy="360040"/>
          </a:xfrm>
          <a:prstGeom prst="rect">
            <a:avLst/>
          </a:prstGeom>
          <a:noFill/>
        </p:spPr>
      </p:pic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66" name="Picture 3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5085184"/>
            <a:ext cx="581025" cy="304800"/>
          </a:xfrm>
          <a:prstGeom prst="rect">
            <a:avLst/>
          </a:prstGeom>
          <a:noFill/>
        </p:spPr>
      </p:pic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68" name="Picture 3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6725" y="5047860"/>
            <a:ext cx="685800" cy="333375"/>
          </a:xfrm>
          <a:prstGeom prst="rect">
            <a:avLst/>
          </a:prstGeom>
          <a:noFill/>
        </p:spPr>
      </p:pic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970" name="Picture 34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5607902"/>
            <a:ext cx="561975" cy="304800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7685" y="4157907"/>
            <a:ext cx="1047750" cy="409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MODYFIKACJA I ALGORYTMU HIERARCHICZNEGO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635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126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l-PL" dirty="0"/>
              <a:t>MODYFIKACJE ALGORYTMU KLASYCZNEGO POLEGAJĄ NA ODPOWIEDNIEJ KONSTRUKCJI ZBIORU STARTOWEGO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l-PL" dirty="0"/>
          </a:p>
          <a:p>
            <a:pPr marL="342900" indent="-342900" algn="just"/>
            <a:r>
              <a:rPr lang="pl-PL" dirty="0"/>
              <a:t>	NIECH                                   - WEKTOR KOMPROMISU PROGOWEGO TAKI, ŻE</a:t>
            </a:r>
          </a:p>
          <a:p>
            <a:pPr marL="342900" indent="-342900" algn="just"/>
            <a:endParaRPr lang="pl-PL" dirty="0"/>
          </a:p>
          <a:p>
            <a:pPr marL="717550" indent="-342900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717550" indent="-342900" algn="just">
              <a:buFont typeface="+mj-lt"/>
              <a:buAutoNum type="arabicPeriod"/>
            </a:pPr>
            <a:endParaRPr lang="pl-PL" dirty="0"/>
          </a:p>
          <a:p>
            <a:pPr marL="717550" indent="-342900" algn="just">
              <a:buFont typeface="+mj-lt"/>
              <a:buAutoNum type="arabicPeriod"/>
            </a:pPr>
            <a:r>
              <a:rPr lang="pl-PL" dirty="0"/>
              <a:t>  </a:t>
            </a:r>
          </a:p>
          <a:p>
            <a:pPr marL="717550" indent="-342900" algn="just">
              <a:buFont typeface="+mj-lt"/>
              <a:buAutoNum type="arabicPeriod"/>
            </a:pPr>
            <a:endParaRPr lang="pl-PL" dirty="0"/>
          </a:p>
          <a:p>
            <a:pPr marL="717550" indent="-342900" algn="just"/>
            <a:r>
              <a:rPr lang="pl-PL" dirty="0"/>
              <a:t>     - NAZYWAĆ BĘDZIEMY (PROCENTOWYM ) PROGIEM SATYSFAKCJI  </a:t>
            </a:r>
          </a:p>
          <a:p>
            <a:pPr marL="717550" indent="-342900" algn="just"/>
            <a:r>
              <a:rPr lang="pl-PL" dirty="0"/>
              <a:t>       KRYTERIUM</a:t>
            </a:r>
          </a:p>
          <a:p>
            <a:pPr marL="717550" indent="-342900" algn="just"/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ZBIÓR STARTOWY                 , GDZIE </a:t>
            </a:r>
          </a:p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/>
            <a:r>
              <a:rPr lang="pl-PL" dirty="0"/>
              <a:t>  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			       </a:t>
            </a:r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8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1361652"/>
            <a:ext cx="695325" cy="314325"/>
          </a:xfrm>
          <a:prstGeom prst="rect">
            <a:avLst/>
          </a:prstGeom>
          <a:noFill/>
        </p:spPr>
      </p:pic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8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916832"/>
            <a:ext cx="2114550" cy="304800"/>
          </a:xfrm>
          <a:prstGeom prst="rect">
            <a:avLst/>
          </a:prstGeom>
          <a:noFill/>
        </p:spPr>
      </p:pic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8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780928"/>
            <a:ext cx="1762125" cy="304800"/>
          </a:xfrm>
          <a:prstGeom prst="rect">
            <a:avLst/>
          </a:prstGeom>
          <a:noFill/>
        </p:spPr>
      </p:pic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91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284984"/>
            <a:ext cx="2847975" cy="304800"/>
          </a:xfrm>
          <a:prstGeom prst="rect">
            <a:avLst/>
          </a:prstGeom>
          <a:noFill/>
        </p:spPr>
      </p:pic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93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857628"/>
            <a:ext cx="247650" cy="304800"/>
          </a:xfrm>
          <a:prstGeom prst="rect">
            <a:avLst/>
          </a:prstGeom>
          <a:noFill/>
        </p:spPr>
      </p:pic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95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4149080"/>
            <a:ext cx="1190625" cy="304800"/>
          </a:xfrm>
          <a:prstGeom prst="rect">
            <a:avLst/>
          </a:prstGeom>
          <a:noFill/>
        </p:spPr>
      </p:pic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97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653136"/>
            <a:ext cx="781050" cy="314325"/>
          </a:xfrm>
          <a:prstGeom prst="rect">
            <a:avLst/>
          </a:prstGeom>
          <a:noFill/>
        </p:spPr>
      </p:pic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0001" name="Picture 1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013176"/>
            <a:ext cx="5667375" cy="457200"/>
          </a:xfrm>
          <a:prstGeom prst="rect">
            <a:avLst/>
          </a:prstGeom>
          <a:noFill/>
        </p:spPr>
      </p:pic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MODYFIKACJA I ALGORYTMU HIERARCHICZNEGO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127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u="sng" dirty="0"/>
              <a:t>UWAGA</a:t>
            </a:r>
            <a:r>
              <a:rPr lang="pl-PL" dirty="0"/>
              <a:t>: GDYBY              TO NALEŻAŁOBY ODPOWIEDNIO ZMNIEJSZYĆ WARTOŚCI LICZB                , ZACHOWUJĄC WAWRUNKI 1 I 2</a:t>
            </a:r>
          </a:p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PODSTAWIAJĄC               DO ALGORYTMU KLASYCZNEGO OTRZYMAMY ROZWIĄZANIA HIERARCHICZNE GWARANTUJĄCE PROGI SATYSFAKCJI  </a:t>
            </a:r>
            <a:endParaRPr lang="pl-PL" u="sng" dirty="0"/>
          </a:p>
          <a:p>
            <a:pPr marL="354013" indent="-354013" algn="just"/>
            <a:r>
              <a:rPr lang="pl-PL" dirty="0"/>
              <a:t>  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			       </a:t>
            </a:r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998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656793"/>
            <a:ext cx="695325" cy="314325"/>
          </a:xfrm>
          <a:prstGeom prst="rect">
            <a:avLst/>
          </a:prstGeom>
          <a:noFill/>
        </p:spPr>
      </p:pic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6" name="Picture 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926163"/>
            <a:ext cx="866775" cy="304800"/>
          </a:xfrm>
          <a:prstGeom prst="rect">
            <a:avLst/>
          </a:prstGeom>
          <a:noFill/>
        </p:spPr>
      </p:pic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7115" y="2476874"/>
            <a:ext cx="781050" cy="314325"/>
          </a:xfrm>
          <a:prstGeom prst="rect">
            <a:avLst/>
          </a:prstGeom>
          <a:noFill/>
        </p:spPr>
      </p:pic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212976"/>
            <a:ext cx="1504950" cy="381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MODYFIKACJA  II  ALGORYTMU HIERARCHICZNEGO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867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128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INNĄ MODYFIKACJĄ ZBIORU STARTOWEGO         JEST ZBIÓR            </a:t>
            </a:r>
          </a:p>
          <a:p>
            <a:pPr marL="354013" indent="-354013" algn="just"/>
            <a:r>
              <a:rPr lang="pl-PL" dirty="0"/>
              <a:t>      WYZNACZONY PRZEZ MAKSYMALNĄ WARTOŚĆ ZMIENNEJ PROGOWEJ</a:t>
            </a:r>
          </a:p>
          <a:p>
            <a:pPr marL="354013" indent="-354013" algn="just"/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ZBIÓR           TO ZBIÓR TAKICH ELEMENTÓW            , ŻE</a:t>
            </a:r>
          </a:p>
          <a:p>
            <a:pPr marL="354013" indent="-354013" algn="just"/>
            <a:endParaRPr lang="pl-PL" dirty="0"/>
          </a:p>
          <a:p>
            <a:pPr marL="719138" indent="-354013" algn="just">
              <a:buFont typeface="+mj-lt"/>
              <a:buAutoNum type="arabicPeriod"/>
            </a:pPr>
            <a:r>
              <a:rPr lang="pl-PL" dirty="0"/>
              <a:t> </a:t>
            </a:r>
          </a:p>
          <a:p>
            <a:pPr marL="719138" indent="-354013" algn="just">
              <a:buFont typeface="+mj-lt"/>
              <a:buAutoNum type="arabicPeriod"/>
            </a:pPr>
            <a:endParaRPr lang="pl-PL" dirty="0"/>
          </a:p>
          <a:p>
            <a:pPr marL="719138" indent="-354013" algn="just">
              <a:buFont typeface="+mj-lt"/>
              <a:buAutoNum type="arabicPeriod"/>
            </a:pPr>
            <a:r>
              <a:rPr lang="pl-PL" dirty="0"/>
              <a:t>	  </a:t>
            </a:r>
          </a:p>
          <a:p>
            <a:pPr marL="354013" indent="-354013" algn="just"/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PODSTAWIAJĄC W ALGORYTMIE KLASYCZNYM                 </a:t>
            </a:r>
          </a:p>
          <a:p>
            <a:pPr marL="354013" indent="-354013" algn="just">
              <a:buFont typeface="Arial" pitchFamily="34" charset="0"/>
              <a:buChar char="•"/>
            </a:pPr>
            <a:endParaRPr lang="pl-PL" dirty="0"/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	</a:t>
            </a:r>
          </a:p>
          <a:p>
            <a:pPr marL="354013" indent="-354013" algn="just"/>
            <a:r>
              <a:rPr lang="pl-PL" dirty="0"/>
              <a:t>	OTRZYMAMY ROZWIĄZANIA HIERARCHICZNE GWARANTUJĄCE          </a:t>
            </a:r>
          </a:p>
          <a:p>
            <a:pPr marL="354013" indent="-354013" algn="just"/>
            <a:r>
              <a:rPr lang="pl-PL" dirty="0"/>
              <a:t>         - PROCENTOWĄ REALIZACJĘ MAKSYMALIZACJI POSZCZEGÓLNYCH KRYTERIÓW CZĄSTKOWYCH</a:t>
            </a:r>
          </a:p>
          <a:p>
            <a:pPr marL="354013" indent="-354013" algn="just"/>
            <a:r>
              <a:rPr lang="pl-PL" dirty="0"/>
              <a:t>  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			       </a:t>
            </a:r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1416" y="1656793"/>
            <a:ext cx="238125" cy="304800"/>
          </a:xfrm>
          <a:prstGeom prst="rect">
            <a:avLst/>
          </a:prstGeom>
          <a:noFill/>
        </p:spPr>
      </p:pic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0351" y="1656793"/>
            <a:ext cx="304800" cy="314325"/>
          </a:xfrm>
          <a:prstGeom prst="rect">
            <a:avLst/>
          </a:prstGeom>
          <a:noFill/>
        </p:spPr>
      </p:pic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8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964" y="2188096"/>
            <a:ext cx="638175" cy="304800"/>
          </a:xfrm>
          <a:prstGeom prst="rect">
            <a:avLst/>
          </a:prstGeom>
          <a:noFill/>
        </p:spPr>
      </p:pic>
      <p:pic>
        <p:nvPicPr>
          <p:cNvPr id="152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0341" y="2734273"/>
            <a:ext cx="304800" cy="314325"/>
          </a:xfrm>
          <a:prstGeom prst="rect">
            <a:avLst/>
          </a:prstGeom>
          <a:noFill/>
        </p:spPr>
      </p:pic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89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708920"/>
            <a:ext cx="552450" cy="361950"/>
          </a:xfrm>
          <a:prstGeom prst="rect">
            <a:avLst/>
          </a:prstGeom>
          <a:noFill/>
        </p:spPr>
      </p:pic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91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284984"/>
            <a:ext cx="914400" cy="304800"/>
          </a:xfrm>
          <a:prstGeom prst="rect">
            <a:avLst/>
          </a:prstGeom>
          <a:noFill/>
        </p:spPr>
      </p:pic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93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2939" y="3729980"/>
            <a:ext cx="1866900" cy="419100"/>
          </a:xfrm>
          <a:prstGeom prst="rect">
            <a:avLst/>
          </a:prstGeom>
          <a:noFill/>
        </p:spPr>
      </p:pic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95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914875"/>
            <a:ext cx="838200" cy="314325"/>
          </a:xfrm>
          <a:prstGeom prst="rect">
            <a:avLst/>
          </a:prstGeom>
          <a:noFill/>
        </p:spPr>
      </p:pic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4097" name="Picture 1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1401" y="5733256"/>
            <a:ext cx="14287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OPTYMALIZACJA W SENSIE PARETO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251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129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/>
            <a:r>
              <a:rPr lang="pl-PL" dirty="0"/>
              <a:t>NIECH                                                                            - STOŻEK W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STOŻEK       - NAZYWAMY STOŻKIEM PARETO 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                                                                  - RELACJA (DOMINOWANIA) PARETO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                - ZADANIE OPTYMALIZACJI PARETO 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CZĘSTO PISZEMY                 - JEST TO ZADANIE WIELOKRYTERIALNEJ </a:t>
            </a:r>
          </a:p>
          <a:p>
            <a:pPr marL="354013" indent="-354013" algn="just"/>
            <a:r>
              <a:rPr lang="pl-PL" dirty="0"/>
              <a:t>(</a:t>
            </a:r>
            <a:r>
              <a:rPr lang="pl-PL" dirty="0" err="1"/>
              <a:t>N-KRYTERIALNEJ</a:t>
            </a:r>
            <a:r>
              <a:rPr lang="pl-PL" dirty="0"/>
              <a:t>) MAKSYMALIZACJI . 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ZADANIE WIELOKRYTERIALNEJ MINIMALIZACJI JAK TEŻ ZADANIA</a:t>
            </a:r>
          </a:p>
          <a:p>
            <a:pPr marL="354013" indent="-354013" algn="just"/>
            <a:r>
              <a:rPr lang="pl-PL" dirty="0"/>
              <a:t>MIESZANE RÓWNIEŻ NAZYWAMY ZADANIAMI OPTYMALIZACJI W SENSIE</a:t>
            </a:r>
          </a:p>
          <a:p>
            <a:pPr marL="354013" indent="-354013" algn="just"/>
            <a:r>
              <a:rPr lang="pl-PL" dirty="0"/>
              <a:t>PARETO</a:t>
            </a:r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				       </a:t>
            </a:r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2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0301" y="1096751"/>
            <a:ext cx="4591050" cy="342900"/>
          </a:xfrm>
          <a:prstGeom prst="rect">
            <a:avLst/>
          </a:prstGeom>
          <a:noFill/>
        </p:spPr>
      </p:pic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3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70981" y="1106082"/>
            <a:ext cx="304800" cy="314325"/>
          </a:xfrm>
          <a:prstGeom prst="rect">
            <a:avLst/>
          </a:prstGeom>
          <a:noFill/>
        </p:spPr>
      </p:pic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33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647462"/>
            <a:ext cx="142875" cy="304800"/>
          </a:xfrm>
          <a:prstGeom prst="rect">
            <a:avLst/>
          </a:prstGeom>
          <a:noFill/>
        </p:spPr>
      </p:pic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35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204864"/>
            <a:ext cx="4057650" cy="314325"/>
          </a:xfrm>
          <a:prstGeom prst="rect">
            <a:avLst/>
          </a:prstGeom>
          <a:noFill/>
        </p:spPr>
      </p:pic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45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736913"/>
            <a:ext cx="933450" cy="304800"/>
          </a:xfrm>
          <a:prstGeom prst="rect">
            <a:avLst/>
          </a:prstGeom>
          <a:noFill/>
        </p:spPr>
      </p:pic>
      <p:sp>
        <p:nvSpPr>
          <p:cNvPr id="17614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47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3284984"/>
            <a:ext cx="828675" cy="304800"/>
          </a:xfrm>
          <a:prstGeom prst="rect">
            <a:avLst/>
          </a:prstGeom>
          <a:noFill/>
        </p:spPr>
      </p:pic>
      <p:sp>
        <p:nvSpPr>
          <p:cNvPr id="17615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6149" name="Picture 2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5373216"/>
            <a:ext cx="2609850" cy="409575"/>
          </a:xfrm>
          <a:prstGeom prst="rect">
            <a:avLst/>
          </a:prstGeom>
          <a:noFill/>
        </p:spPr>
      </p:pic>
      <p:sp>
        <p:nvSpPr>
          <p:cNvPr id="162" name="pole tekstowe 161"/>
          <p:cNvSpPr txBox="1"/>
          <p:nvPr/>
        </p:nvSpPr>
        <p:spPr>
          <a:xfrm>
            <a:off x="424260" y="5287158"/>
            <a:ext cx="1728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Z RACJI, ŻE</a:t>
            </a:r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SUMA ZBIORÓW</a:t>
            </a:r>
            <a:endParaRPr lang="pl-PL" b="1" dirty="0">
              <a:solidFill>
                <a:srgbClr val="008D89"/>
              </a:solidFill>
            </a:endParaRP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SUMA ZBIORÓW</a:t>
            </a:r>
            <a:r>
              <a:rPr lang="pl-PL" dirty="0"/>
              <a:t> A, B</a:t>
            </a: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DLA DOWOLNYCH ZBIORÓW A, B, C ZACHODZI: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082107"/>
              </p:ext>
            </p:extLst>
          </p:nvPr>
        </p:nvGraphicFramePr>
        <p:xfrm>
          <a:off x="1208863" y="1628800"/>
          <a:ext cx="70008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19040" imgH="164880" progId="Equation.3">
                  <p:embed/>
                </p:oleObj>
              </mc:Choice>
              <mc:Fallback>
                <p:oleObj name="Równanie" r:id="rId4" imgW="419040" imgH="164880" progId="Equation.3">
                  <p:embed/>
                  <p:pic>
                    <p:nvPicPr>
                      <p:cNvPr id="0" name="Picture 4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863" y="1628800"/>
                        <a:ext cx="700088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89697"/>
              </p:ext>
            </p:extLst>
          </p:nvPr>
        </p:nvGraphicFramePr>
        <p:xfrm>
          <a:off x="1208088" y="3068960"/>
          <a:ext cx="15462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926698" imgH="165028" progId="Equation.3">
                  <p:embed/>
                </p:oleObj>
              </mc:Choice>
              <mc:Fallback>
                <p:oleObj name="Równanie" r:id="rId6" imgW="926698" imgH="165028" progId="Equation.3">
                  <p:embed/>
                  <p:pic>
                    <p:nvPicPr>
                      <p:cNvPr id="0" name="Picture 4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068960"/>
                        <a:ext cx="1546225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047935"/>
              </p:ext>
            </p:extLst>
          </p:nvPr>
        </p:nvGraphicFramePr>
        <p:xfrm>
          <a:off x="1208088" y="3388048"/>
          <a:ext cx="27559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651000" imgH="215900" progId="Equation.3">
                  <p:embed/>
                </p:oleObj>
              </mc:Choice>
              <mc:Fallback>
                <p:oleObj name="Równanie" r:id="rId8" imgW="1651000" imgH="215900" progId="Equation.3">
                  <p:embed/>
                  <p:pic>
                    <p:nvPicPr>
                      <p:cNvPr id="0" name="Picture 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388048"/>
                        <a:ext cx="27559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358522"/>
              </p:ext>
            </p:extLst>
          </p:nvPr>
        </p:nvGraphicFramePr>
        <p:xfrm>
          <a:off x="1208088" y="3810000"/>
          <a:ext cx="1144587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85800" imgH="177480" progId="Equation.3">
                  <p:embed/>
                </p:oleObj>
              </mc:Choice>
              <mc:Fallback>
                <p:oleObj name="Równanie" r:id="rId10" imgW="685800" imgH="177480" progId="Equation.3">
                  <p:embed/>
                  <p:pic>
                    <p:nvPicPr>
                      <p:cNvPr id="0" name="Picture 4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810000"/>
                        <a:ext cx="1144587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085106"/>
              </p:ext>
            </p:extLst>
          </p:nvPr>
        </p:nvGraphicFramePr>
        <p:xfrm>
          <a:off x="1208088" y="4180210"/>
          <a:ext cx="11223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72808" imgH="165028" progId="Equation.3">
                  <p:embed/>
                </p:oleObj>
              </mc:Choice>
              <mc:Fallback>
                <p:oleObj name="Równanie" r:id="rId12" imgW="672808" imgH="165028" progId="Equation.3">
                  <p:embed/>
                  <p:pic>
                    <p:nvPicPr>
                      <p:cNvPr id="0" name="Picture 4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4180210"/>
                        <a:ext cx="1122362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007" name="Object 495"/>
          <p:cNvGraphicFramePr>
            <a:graphicFrameLocks noChangeAspect="1"/>
          </p:cNvGraphicFramePr>
          <p:nvPr/>
        </p:nvGraphicFramePr>
        <p:xfrm>
          <a:off x="1230765" y="1978024"/>
          <a:ext cx="2998545" cy="333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828800" imgH="203040" progId="Equation.3">
                  <p:embed/>
                </p:oleObj>
              </mc:Choice>
              <mc:Fallback>
                <p:oleObj name="Równanie" r:id="rId14" imgW="1828800" imgH="203040" progId="Equation.3">
                  <p:embed/>
                  <p:pic>
                    <p:nvPicPr>
                      <p:cNvPr id="0" name="Picture 4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765" y="1978024"/>
                        <a:ext cx="2998545" cy="3331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008" name="Object 496"/>
          <p:cNvGraphicFramePr>
            <a:graphicFrameLocks noChangeAspect="1"/>
          </p:cNvGraphicFramePr>
          <p:nvPr/>
        </p:nvGraphicFramePr>
        <p:xfrm>
          <a:off x="6761085" y="1393535"/>
          <a:ext cx="1378295" cy="1102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825480" imgH="660240" progId="Equation.3">
                  <p:embed/>
                </p:oleObj>
              </mc:Choice>
              <mc:Fallback>
                <p:oleObj name="Równanie" r:id="rId16" imgW="825480" imgH="660240" progId="Equation.3">
                  <p:embed/>
                  <p:pic>
                    <p:nvPicPr>
                      <p:cNvPr id="0" name="Picture 4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1085" y="1393535"/>
                        <a:ext cx="1378295" cy="11026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418197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ZBIÓR ROZWIĄZAŃ DOMINUJĄCYCH W SENSIE PARETO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40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130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/>
            <a:r>
              <a:rPr lang="pl-PL" dirty="0"/>
              <a:t>OKREŚLAMY NASTĘPUJĄCO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GDZIE  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42900" indent="-342900" algn="just">
              <a:buFont typeface="+mj-lt"/>
              <a:buAutoNum type="arabicPeriod"/>
            </a:pPr>
            <a:endParaRPr lang="pl-PL" dirty="0"/>
          </a:p>
          <a:p>
            <a:pPr marL="342900" indent="-342900"/>
            <a:r>
              <a:rPr lang="pl-PL" u="sng" dirty="0"/>
              <a:t>UWAGA</a:t>
            </a:r>
            <a:r>
              <a:rPr lang="pl-PL" dirty="0"/>
              <a:t>: ZBIÓR                   BARDZO CZĘSTO JEST PUSTY. </a:t>
            </a:r>
            <a:endParaRPr lang="pl-PL" u="sng" dirty="0"/>
          </a:p>
          <a:p>
            <a:pPr marL="342900" indent="-342900"/>
            <a:endParaRPr lang="pl-PL" u="sng" dirty="0"/>
          </a:p>
          <a:p>
            <a:pPr marL="342900" indent="-342900"/>
            <a:r>
              <a:rPr lang="pl-PL" u="sng" dirty="0"/>
              <a:t>ZBIÓR ROZWIĄZAŃ NIEZDOMINOWANYCH</a:t>
            </a:r>
            <a:r>
              <a:rPr lang="pl-PL" dirty="0"/>
              <a:t> W SENSIE PARETO </a:t>
            </a:r>
          </a:p>
          <a:p>
            <a:pPr marL="342900" indent="-342900"/>
            <a:r>
              <a:rPr lang="pl-PL" dirty="0"/>
              <a:t>(NAZYWANY RÓWNIEŻ ZBIOREM / FRONTEM PARETO LUB ZBIOREM</a:t>
            </a:r>
          </a:p>
          <a:p>
            <a:pPr marL="342900" indent="-342900"/>
            <a:r>
              <a:rPr lang="pl-PL" dirty="0"/>
              <a:t>ROZWIĄZAŃ PARETOOPTYMALNYCH, EFEKTYWNYCH) PRAWIE ZAWSZE</a:t>
            </a:r>
          </a:p>
          <a:p>
            <a:pPr marL="342900" indent="-342900"/>
            <a:r>
              <a:rPr lang="pl-PL" dirty="0"/>
              <a:t>JEST NIEPUSTY  </a:t>
            </a:r>
          </a:p>
          <a:p>
            <a:pPr marL="342900" indent="-342900"/>
            <a:endParaRPr lang="pl-PL" u="sng" dirty="0"/>
          </a:p>
          <a:p>
            <a:pPr marL="342900" indent="-342900"/>
            <a:r>
              <a:rPr lang="pl-PL" u="sng" dirty="0"/>
              <a:t>ZAWSZE ZACHODZI TEŻ:</a:t>
            </a:r>
          </a:p>
          <a:p>
            <a:pPr marL="342900" indent="-342900"/>
            <a:r>
              <a:rPr lang="pl-PL" dirty="0"/>
              <a:t>				       </a:t>
            </a:r>
          </a:p>
          <a:p>
            <a:pPr marL="342900" indent="-342900"/>
            <a:r>
              <a:rPr lang="pl-PL" dirty="0"/>
              <a:t> </a:t>
            </a:r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5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8183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861048"/>
            <a:ext cx="1038225" cy="352425"/>
          </a:xfrm>
          <a:prstGeom prst="rect">
            <a:avLst/>
          </a:prstGeom>
          <a:noFill/>
        </p:spPr>
      </p:pic>
      <p:sp>
        <p:nvSpPr>
          <p:cNvPr id="1781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78185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6660" y="5733300"/>
            <a:ext cx="847725" cy="304800"/>
          </a:xfrm>
          <a:prstGeom prst="rect">
            <a:avLst/>
          </a:prstGeom>
          <a:noFill/>
        </p:spPr>
      </p:pic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571612"/>
            <a:ext cx="4867275" cy="523875"/>
          </a:xfrm>
          <a:prstGeom prst="rect">
            <a:avLst/>
          </a:prstGeom>
          <a:noFill/>
        </p:spPr>
      </p:pic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143116"/>
            <a:ext cx="2314575" cy="428625"/>
          </a:xfrm>
          <a:prstGeom prst="rect">
            <a:avLst/>
          </a:prstGeom>
          <a:noFill/>
        </p:spPr>
      </p:pic>
      <p:sp>
        <p:nvSpPr>
          <p:cNvPr id="146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6437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000372"/>
            <a:ext cx="3762375" cy="542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METODY WYZNACZANIA ROZWIĄZAŃ PARETOOPTYMALNY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7171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131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/>
            <a:r>
              <a:rPr lang="pl-PL" u="sng" dirty="0"/>
              <a:t>TRZY PRZYPADKI</a:t>
            </a:r>
          </a:p>
          <a:p>
            <a:pPr marL="354013" indent="-354013" algn="just"/>
            <a:endParaRPr lang="pl-PL" dirty="0"/>
          </a:p>
          <a:p>
            <a:pPr marL="354013" indent="-354013" algn="just">
              <a:buFont typeface="+mj-lt"/>
              <a:buAutoNum type="arabicPeriod"/>
            </a:pPr>
            <a:r>
              <a:rPr lang="pl-PL" dirty="0"/>
              <a:t>WYZNACZANIE JEDNEGO, DOWOLNEGO ELEMENTU</a:t>
            </a:r>
          </a:p>
          <a:p>
            <a:pPr marL="354013" indent="-354013" algn="just">
              <a:buFont typeface="+mj-lt"/>
              <a:buAutoNum type="arabicPeriod"/>
            </a:pPr>
            <a:r>
              <a:rPr lang="pl-PL" dirty="0"/>
              <a:t>WYZNACZANIE SKOŃCZONEJ LICZBY ELEMENTÓW ZBIORU        (TZW. REPREZENTACJA ZBIORU (FRONTU) PARETO)</a:t>
            </a:r>
          </a:p>
          <a:p>
            <a:pPr marL="354013" indent="-354013" algn="just">
              <a:buFont typeface="+mj-lt"/>
              <a:buAutoNum type="arabicPeriod"/>
            </a:pPr>
            <a:r>
              <a:rPr lang="pl-PL" dirty="0"/>
              <a:t>WYZNACZANIE CAŁEGO ZBIORU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AD1. WYZNACZANIE JEDNEGO ROZWIĄZANIA</a:t>
            </a:r>
          </a:p>
          <a:p>
            <a:pPr marL="354013" indent="-354013" algn="just"/>
            <a:endParaRPr lang="pl-PL" dirty="0"/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I SUMY WAŻONEJ</a:t>
            </a:r>
          </a:p>
          <a:p>
            <a:pPr marL="720725" indent="-354013" algn="just">
              <a:buFont typeface="+mj-lt"/>
              <a:buAutoNum type="alphaLcParenR"/>
            </a:pPr>
            <a:endParaRPr lang="pl-PL" dirty="0"/>
          </a:p>
          <a:p>
            <a:pPr marL="720725" indent="-354013" algn="just">
              <a:buFont typeface="+mj-lt"/>
              <a:buAutoNum type="alphaLcParenR"/>
            </a:pPr>
            <a:endParaRPr lang="pl-PL" dirty="0"/>
          </a:p>
          <a:p>
            <a:pPr marL="720725" indent="-354013" algn="just">
              <a:buFont typeface="+mj-lt"/>
              <a:buAutoNum type="alphaLcParenR"/>
            </a:pPr>
            <a:endParaRPr lang="pl-PL" dirty="0"/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OPTYMALIZACJI HIERARCHICZNEJ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ROZWIĄZAŃ KOMPROMISOWYCH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METODY HEURYSTYCZNE (NP. INSPIROWANE BILOGOICZNIE)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„ELECTRA”    </a:t>
            </a:r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54013" indent="-354013" algn="just"/>
            <a:endParaRPr lang="pl-PL" dirty="0"/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5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6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0485" y="1928802"/>
            <a:ext cx="276225" cy="304800"/>
          </a:xfrm>
          <a:prstGeom prst="rect">
            <a:avLst/>
          </a:prstGeom>
          <a:noFill/>
        </p:spPr>
      </p:pic>
      <p:pic>
        <p:nvPicPr>
          <p:cNvPr id="168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8042" y="2483573"/>
            <a:ext cx="276225" cy="304800"/>
          </a:xfrm>
          <a:prstGeom prst="rect">
            <a:avLst/>
          </a:prstGeom>
          <a:noFill/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929066"/>
            <a:ext cx="2600325" cy="647700"/>
          </a:xfrm>
          <a:prstGeom prst="rect">
            <a:avLst/>
          </a:prstGeom>
          <a:noFill/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3429000"/>
            <a:ext cx="2038350" cy="647700"/>
          </a:xfrm>
          <a:prstGeom prst="rect">
            <a:avLst/>
          </a:prstGeom>
          <a:noFill/>
        </p:spPr>
      </p:pic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0257" y="1595057"/>
            <a:ext cx="676275" cy="361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METODY WYZNACZANIA ROZWIĄZAŃ PARETOOPTYMALNY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132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AD2. WYZNACZANIE REPREZENTACJI FRONTU PARETO</a:t>
            </a:r>
          </a:p>
          <a:p>
            <a:pPr marL="354013" indent="-354013" algn="just"/>
            <a:endParaRPr lang="pl-PL" dirty="0"/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     RAZY ZADANIE OPTYMALIZACJI HIERARCHICZNEJ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 ROZWIĄZAŃ KOMPROMISOWYCH DLA RÓŻNYCH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SUMY WAŻONEJ  </a:t>
            </a:r>
          </a:p>
          <a:p>
            <a:pPr marL="720725" indent="-354013" algn="just">
              <a:buFont typeface="+mj-lt"/>
              <a:buAutoNum type="alphaLcParenR"/>
            </a:pPr>
            <a:endParaRPr lang="pl-PL" dirty="0"/>
          </a:p>
          <a:p>
            <a:pPr marL="720725" indent="-354013" algn="just"/>
            <a:r>
              <a:rPr lang="pl-PL" dirty="0"/>
              <a:t>      DLA RÓŻNYCH WARIANTÓW</a:t>
            </a:r>
          </a:p>
          <a:p>
            <a:pPr marL="720725" indent="-354013" algn="just">
              <a:buFont typeface="+mj-lt"/>
              <a:buAutoNum type="alphaLcParenR" startAt="4"/>
            </a:pPr>
            <a:r>
              <a:rPr lang="pl-PL" dirty="0"/>
              <a:t>ALGORYTMY INSPIROWANE BIOLOGICZNIE</a:t>
            </a:r>
          </a:p>
          <a:p>
            <a:pPr marL="720725" indent="-354013" algn="just">
              <a:buFont typeface="+mj-lt"/>
              <a:buAutoNum type="alphaLcParenR" startAt="4"/>
            </a:pPr>
            <a:endParaRPr lang="pl-PL" dirty="0"/>
          </a:p>
          <a:p>
            <a:pPr marL="360363" indent="-354013" algn="just"/>
            <a:r>
              <a:rPr lang="pl-PL" dirty="0"/>
              <a:t>AD3. WYZNACZANIE CAŁEGO ZBIORU</a:t>
            </a:r>
          </a:p>
          <a:p>
            <a:pPr marL="360363" indent="-354013" algn="just"/>
            <a:r>
              <a:rPr lang="pl-PL" dirty="0"/>
              <a:t> 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METODA GRAFICZNA DLA 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METODY ANALITYCZNE DLA WYBRANYCH PRZYPADKÓW</a:t>
            </a:r>
          </a:p>
          <a:p>
            <a:pPr marL="720725" indent="-354013" algn="just">
              <a:buFont typeface="+mj-lt"/>
              <a:buAutoNum type="alphaLcParenR"/>
            </a:pPr>
            <a:r>
              <a:rPr lang="pl-PL" dirty="0"/>
              <a:t>METODY HEURYSTYCZNE DLA WYBRANYCH PRZYPADKÓW „PRZYBLIŻONY” FRONT PARETO</a:t>
            </a:r>
          </a:p>
          <a:p>
            <a:pPr marL="354013" indent="-354013" algn="just"/>
            <a:endParaRPr lang="pl-PL" dirty="0"/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5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8227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0791" y="1928802"/>
            <a:ext cx="238125" cy="304800"/>
          </a:xfrm>
          <a:prstGeom prst="rect">
            <a:avLst/>
          </a:prstGeom>
          <a:noFill/>
        </p:spPr>
      </p:pic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8227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9615" y="2202480"/>
            <a:ext cx="552450" cy="304800"/>
          </a:xfrm>
          <a:prstGeom prst="rect">
            <a:avLst/>
          </a:prstGeom>
          <a:noFill/>
        </p:spPr>
      </p:pic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8227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421053"/>
            <a:ext cx="1857388" cy="590198"/>
          </a:xfrm>
          <a:prstGeom prst="rect">
            <a:avLst/>
          </a:prstGeom>
          <a:noFill/>
        </p:spPr>
      </p:pic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82279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1370" y="3008187"/>
            <a:ext cx="2162175" cy="304800"/>
          </a:xfrm>
          <a:prstGeom prst="rect">
            <a:avLst/>
          </a:prstGeom>
          <a:noFill/>
        </p:spPr>
      </p:pic>
      <p:pic>
        <p:nvPicPr>
          <p:cNvPr id="176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2965" y="3857628"/>
            <a:ext cx="276225" cy="304800"/>
          </a:xfrm>
          <a:prstGeom prst="rect">
            <a:avLst/>
          </a:prstGeom>
          <a:noFill/>
        </p:spPr>
      </p:pic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82281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25044" y="4388954"/>
            <a:ext cx="60007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EWOLUCYJNE ALGORYTMY OPTYMALIZACJI WIELOKRYTERIALNEJ 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133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323528" y="1052736"/>
            <a:ext cx="842493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/>
            <a:endParaRPr lang="pl-PL" dirty="0"/>
          </a:p>
          <a:p>
            <a:pPr marL="354013" indent="-354013" algn="just"/>
            <a:r>
              <a:rPr lang="pl-PL" dirty="0"/>
              <a:t>SĄ TO ALGORYTMY HEURYSTYCZNE – POZWALAJĄCE EFEKTYWNIE</a:t>
            </a:r>
          </a:p>
          <a:p>
            <a:pPr marL="354013" indent="-354013" algn="just"/>
            <a:r>
              <a:rPr lang="pl-PL" dirty="0"/>
              <a:t>WYZNACZAĆ REPREZENTACJE „FRONTU PARETO”</a:t>
            </a:r>
          </a:p>
          <a:p>
            <a:pPr marL="354013" indent="-354013" algn="just"/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MOGA (</a:t>
            </a:r>
            <a:r>
              <a:rPr lang="pl-PL" dirty="0" err="1"/>
              <a:t>Multi-Objective</a:t>
            </a:r>
            <a:r>
              <a:rPr lang="pl-PL" dirty="0"/>
              <a:t> </a:t>
            </a:r>
            <a:r>
              <a:rPr lang="pl-PL" dirty="0" err="1"/>
              <a:t>Genetic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VEGA (</a:t>
            </a:r>
            <a:r>
              <a:rPr lang="pl-PL" dirty="0" err="1"/>
              <a:t>Vector</a:t>
            </a:r>
            <a:r>
              <a:rPr lang="pl-PL" dirty="0"/>
              <a:t> </a:t>
            </a:r>
            <a:r>
              <a:rPr lang="pl-PL" dirty="0" err="1"/>
              <a:t>Evaluated</a:t>
            </a:r>
            <a:r>
              <a:rPr lang="pl-PL" dirty="0"/>
              <a:t> </a:t>
            </a:r>
            <a:r>
              <a:rPr lang="pl-PL" dirty="0" err="1"/>
              <a:t>Genetic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HLGA (</a:t>
            </a:r>
            <a:r>
              <a:rPr lang="pl-PL" dirty="0" err="1"/>
              <a:t>Hajela’s</a:t>
            </a:r>
            <a:r>
              <a:rPr lang="pl-PL" dirty="0"/>
              <a:t> and </a:t>
            </a:r>
            <a:r>
              <a:rPr lang="pl-PL" dirty="0" err="1"/>
              <a:t>Lin’s</a:t>
            </a:r>
            <a:r>
              <a:rPr lang="pl-PL" dirty="0"/>
              <a:t> </a:t>
            </a:r>
            <a:r>
              <a:rPr lang="pl-PL" dirty="0" err="1"/>
              <a:t>Weighting-based</a:t>
            </a:r>
            <a:r>
              <a:rPr lang="pl-PL" dirty="0"/>
              <a:t> </a:t>
            </a:r>
            <a:r>
              <a:rPr lang="pl-PL" dirty="0" err="1"/>
              <a:t>Genetic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FFGA (</a:t>
            </a:r>
            <a:r>
              <a:rPr lang="pl-PL" dirty="0" err="1"/>
              <a:t>Fonseca’s</a:t>
            </a:r>
            <a:r>
              <a:rPr lang="pl-PL" dirty="0"/>
              <a:t> and </a:t>
            </a:r>
            <a:r>
              <a:rPr lang="pl-PL" dirty="0" err="1"/>
              <a:t>Fleming’s</a:t>
            </a:r>
            <a:r>
              <a:rPr lang="pl-PL" dirty="0"/>
              <a:t> </a:t>
            </a:r>
            <a:r>
              <a:rPr lang="pl-PL" dirty="0" err="1"/>
              <a:t>Multi-Objective</a:t>
            </a:r>
            <a:r>
              <a:rPr lang="pl-PL" dirty="0"/>
              <a:t> </a:t>
            </a:r>
            <a:r>
              <a:rPr lang="pl-PL" dirty="0" err="1"/>
              <a:t>Genetic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NSGA (</a:t>
            </a:r>
            <a:r>
              <a:rPr lang="pl-PL" dirty="0" err="1"/>
              <a:t>The</a:t>
            </a:r>
            <a:r>
              <a:rPr lang="pl-PL" dirty="0"/>
              <a:t> </a:t>
            </a:r>
            <a:r>
              <a:rPr lang="pl-PL" dirty="0" err="1"/>
              <a:t>Nondominated</a:t>
            </a:r>
            <a:r>
              <a:rPr lang="pl-PL" dirty="0"/>
              <a:t> </a:t>
            </a:r>
            <a:r>
              <a:rPr lang="pl-PL" dirty="0" err="1"/>
              <a:t>Sorting</a:t>
            </a:r>
            <a:r>
              <a:rPr lang="pl-PL" dirty="0"/>
              <a:t> </a:t>
            </a:r>
            <a:r>
              <a:rPr lang="pl-PL" dirty="0" err="1"/>
              <a:t>Genetic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NPGA (</a:t>
            </a:r>
            <a:r>
              <a:rPr lang="pl-PL" dirty="0" err="1"/>
              <a:t>The</a:t>
            </a:r>
            <a:r>
              <a:rPr lang="pl-PL" dirty="0"/>
              <a:t> </a:t>
            </a:r>
            <a:r>
              <a:rPr lang="pl-PL" dirty="0" err="1"/>
              <a:t>Niched</a:t>
            </a:r>
            <a:r>
              <a:rPr lang="pl-PL" dirty="0"/>
              <a:t> </a:t>
            </a:r>
            <a:r>
              <a:rPr lang="pl-PL" dirty="0" err="1"/>
              <a:t>Pareto</a:t>
            </a:r>
            <a:r>
              <a:rPr lang="pl-PL" dirty="0"/>
              <a:t> </a:t>
            </a:r>
            <a:r>
              <a:rPr lang="pl-PL" dirty="0" err="1"/>
              <a:t>Genetic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SPEA (</a:t>
            </a:r>
            <a:r>
              <a:rPr lang="pl-PL" dirty="0" err="1"/>
              <a:t>The</a:t>
            </a:r>
            <a:r>
              <a:rPr lang="pl-PL" dirty="0"/>
              <a:t> </a:t>
            </a:r>
            <a:r>
              <a:rPr lang="pl-PL" dirty="0" err="1"/>
              <a:t>Strength</a:t>
            </a:r>
            <a:r>
              <a:rPr lang="pl-PL" dirty="0"/>
              <a:t> </a:t>
            </a:r>
            <a:r>
              <a:rPr lang="pl-PL" dirty="0" err="1"/>
              <a:t>Pareto</a:t>
            </a:r>
            <a:r>
              <a:rPr lang="pl-PL" dirty="0"/>
              <a:t> </a:t>
            </a:r>
            <a:r>
              <a:rPr lang="pl-PL" dirty="0" err="1"/>
              <a:t>Evolutionary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 err="1"/>
              <a:t>CH-NSGA</a:t>
            </a:r>
            <a:r>
              <a:rPr lang="pl-PL" dirty="0"/>
              <a:t> (</a:t>
            </a:r>
            <a:r>
              <a:rPr lang="pl-PL" dirty="0" err="1"/>
              <a:t>Chaotic</a:t>
            </a:r>
            <a:r>
              <a:rPr lang="pl-PL" dirty="0"/>
              <a:t> NSGA)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 err="1"/>
              <a:t>NSGA-II</a:t>
            </a:r>
            <a:r>
              <a:rPr lang="pl-PL" dirty="0"/>
              <a:t>, </a:t>
            </a:r>
            <a:r>
              <a:rPr lang="pl-PL" dirty="0" err="1"/>
              <a:t>SPEA-II</a:t>
            </a:r>
            <a:endParaRPr lang="pl-PL" dirty="0"/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IMGAMO (</a:t>
            </a:r>
            <a:r>
              <a:rPr lang="pl-PL" dirty="0" err="1"/>
              <a:t>Immune</a:t>
            </a:r>
            <a:r>
              <a:rPr lang="pl-PL" dirty="0"/>
              <a:t> </a:t>
            </a:r>
            <a:r>
              <a:rPr lang="pl-PL" dirty="0" err="1"/>
              <a:t>Game</a:t>
            </a:r>
            <a:r>
              <a:rPr lang="pl-PL" dirty="0"/>
              <a:t> </a:t>
            </a:r>
            <a:r>
              <a:rPr lang="pl-PL" dirty="0" err="1"/>
              <a:t>Theory</a:t>
            </a:r>
            <a:r>
              <a:rPr lang="pl-PL" dirty="0"/>
              <a:t> </a:t>
            </a:r>
            <a:r>
              <a:rPr lang="pl-PL" dirty="0" err="1"/>
              <a:t>Multi-Objective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MISA (</a:t>
            </a:r>
            <a:r>
              <a:rPr lang="pl-PL" dirty="0" err="1"/>
              <a:t>Multi-Objective</a:t>
            </a:r>
            <a:r>
              <a:rPr lang="pl-PL" dirty="0"/>
              <a:t> </a:t>
            </a:r>
            <a:r>
              <a:rPr lang="pl-PL" dirty="0" err="1"/>
              <a:t>Immune</a:t>
            </a:r>
            <a:r>
              <a:rPr lang="pl-PL" dirty="0"/>
              <a:t> System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MOIA (</a:t>
            </a:r>
            <a:r>
              <a:rPr lang="pl-PL" dirty="0" err="1"/>
              <a:t>Multi-Objective</a:t>
            </a:r>
            <a:r>
              <a:rPr lang="pl-PL" dirty="0"/>
              <a:t> </a:t>
            </a:r>
            <a:r>
              <a:rPr lang="pl-PL" dirty="0" err="1"/>
              <a:t>Immune</a:t>
            </a:r>
            <a:r>
              <a:rPr lang="pl-PL" dirty="0"/>
              <a:t> </a:t>
            </a:r>
            <a:r>
              <a:rPr lang="pl-PL" dirty="0" err="1"/>
              <a:t>Algorithm</a:t>
            </a:r>
            <a:r>
              <a:rPr lang="pl-PL" dirty="0"/>
              <a:t>)</a:t>
            </a:r>
          </a:p>
          <a:p>
            <a:pPr marL="354013" indent="-354013" algn="just">
              <a:buFont typeface="Arial" pitchFamily="34" charset="0"/>
              <a:buChar char="•"/>
            </a:pPr>
            <a:r>
              <a:rPr lang="pl-PL" dirty="0"/>
              <a:t>ACSAMO (</a:t>
            </a:r>
            <a:r>
              <a:rPr lang="pl-PL" dirty="0" err="1"/>
              <a:t>Adaptive</a:t>
            </a:r>
            <a:r>
              <a:rPr lang="pl-PL" dirty="0"/>
              <a:t> </a:t>
            </a:r>
            <a:r>
              <a:rPr lang="pl-PL" dirty="0" err="1"/>
              <a:t>Clonal</a:t>
            </a:r>
            <a:r>
              <a:rPr lang="pl-PL" dirty="0"/>
              <a:t> </a:t>
            </a:r>
            <a:r>
              <a:rPr lang="pl-PL" dirty="0" err="1"/>
              <a:t>SelectionAlgorithm</a:t>
            </a:r>
            <a:r>
              <a:rPr lang="pl-PL" dirty="0"/>
              <a:t> for </a:t>
            </a:r>
            <a:r>
              <a:rPr lang="pl-PL" dirty="0" err="1"/>
              <a:t>Multi-Objective</a:t>
            </a:r>
            <a:r>
              <a:rPr lang="pl-PL" dirty="0"/>
              <a:t> </a:t>
            </a:r>
            <a:r>
              <a:rPr lang="pl-PL" dirty="0" err="1"/>
              <a:t>Optimization</a:t>
            </a:r>
            <a:r>
              <a:rPr lang="pl-PL" dirty="0"/>
              <a:t>)</a:t>
            </a:r>
          </a:p>
          <a:p>
            <a:pPr marL="354013" indent="-354013" algn="just"/>
            <a:endParaRPr lang="pl-PL" dirty="0"/>
          </a:p>
          <a:p>
            <a:pPr marL="342900" indent="-342900"/>
            <a:r>
              <a:rPr lang="pl-PL" dirty="0"/>
              <a:t>	</a:t>
            </a:r>
          </a:p>
          <a:p>
            <a:pPr marL="342900" indent="-342900"/>
            <a:endParaRPr lang="pl-PL" dirty="0"/>
          </a:p>
          <a:p>
            <a:pPr marL="342900" indent="-342900"/>
            <a:endParaRPr lang="pl-PL" dirty="0"/>
          </a:p>
          <a:p>
            <a:pPr marL="342900" indent="-342900"/>
            <a:r>
              <a:rPr lang="pl-PL" dirty="0"/>
              <a:t>      </a:t>
            </a:r>
          </a:p>
          <a:p>
            <a:pPr marL="342900" indent="-342900"/>
            <a:r>
              <a:rPr lang="pl-PL" dirty="0">
                <a:latin typeface="+mn-lt"/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59" name="Rectangle 23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79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7971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69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pl-PL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4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615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81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019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134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24657" y="968955"/>
            <a:ext cx="871296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l-PL" b="1" dirty="0"/>
              <a:t>5.GRY Z NATURĄ -  PODEJMOWANIE DECYZJI W WARUNKACH    NIEPEWNOŚCI</a:t>
            </a:r>
          </a:p>
          <a:p>
            <a:pPr marL="342900" indent="-342900">
              <a:spcAft>
                <a:spcPts val="600"/>
              </a:spcAft>
            </a:pPr>
            <a:r>
              <a:rPr lang="pl-PL" b="1" dirty="0"/>
              <a:t>	</a:t>
            </a:r>
            <a:r>
              <a:rPr lang="pl-PL" sz="1600" b="1" dirty="0"/>
              <a:t>5.1   </a:t>
            </a:r>
            <a:r>
              <a:rPr lang="pl-PL" sz="1600" u="sng" dirty="0"/>
              <a:t>MODELOWANIE GIER Z NATURĄ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GRY Z NATURĄ – PODEJMOWANIE DECYZJI W WARUNKACH NIEPEWNOŚCI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NATURA – PRZECIWNIK NIE JEST ZAINTERESOWANY WYNIKIEM GRY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WARUNKI „GENEROWANE” PRZEZ NATURĘ W SPOSÓB LOSOWY MAJĄ WPŁYW NA WYNIK PODJĘTEJ DECYZJI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DECYDENT – KONTRA NATURA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SKŁONNOŚĆ DECYDENTA DO RYZYKA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INFORMACJE O ROZKŁADZIE PRAWDOPODOBIEŃSTWA „STANÓW NATURY”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SCHEMATY DECYZYJNE: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/>
              <a:t>PARETO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/>
              <a:t>OPTYMISTY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/>
              <a:t>PESYMISTY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/>
              <a:t>HURWICZA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/>
              <a:t>WALDA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/>
              <a:t>BAYESA</a:t>
            </a:r>
          </a:p>
          <a:p>
            <a:pPr marL="1257300" lvl="2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pl-PL" sz="1600" dirty="0" err="1"/>
              <a:t>SAVAGE’A</a:t>
            </a:r>
            <a:endParaRPr lang="pl-PL" sz="1600" dirty="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135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1280368"/>
            <a:ext cx="871296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pl-PL" u="sng" dirty="0"/>
              <a:t>GRA Z NATURĄ – MODEL WIELOKRYTERIALNY</a:t>
            </a:r>
          </a:p>
          <a:p>
            <a:pPr indent="265113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	- ZBIÓR DECYZJI DOPUSZCZALNYCH</a:t>
            </a:r>
          </a:p>
          <a:p>
            <a:pPr indent="265113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		  - ZBIÓR NUMERÓW WARUNKÓW (STANÓW NATURY) W 			  JAKICH MOGĄ BYĆ REALIZOWANE PODJĘTE DECYZJE</a:t>
            </a:r>
          </a:p>
          <a:p>
            <a:pPr marL="357188" indent="-357188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WARTOŚĆ ZYSKU       PRZY PODJĘCIU DECYZJI          ZALEŻY RÓWNIEŻ OD TEGO JAKIE WARUNKI WYSTĄPIĄ W TRAKCIE JEJ REALIZACJI</a:t>
            </a:r>
          </a:p>
          <a:p>
            <a:pPr marL="357188" indent="-357188" algn="just">
              <a:spcAft>
                <a:spcPts val="600"/>
              </a:spcAft>
              <a:buFont typeface="Wingdings" pitchFamily="2" charset="2"/>
              <a:buChar char="§"/>
            </a:pPr>
            <a:endParaRPr lang="pl-PL" dirty="0"/>
          </a:p>
          <a:p>
            <a:pPr marL="357188" indent="-357188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LICZBA 	    OZNACZA WIELKOŚĆ ZYSKU W PRZYPADKU PODJĘCIA DECYZJI               ORAZ WYSTĄPIENIA WARUNKÓW TYPU </a:t>
            </a:r>
          </a:p>
          <a:p>
            <a:pPr marL="357188" indent="-357188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ZAKŁADAMY, ŻE NIE ZNAMY ROZKŁADU PRAWDOPODOBIEŃSTWA  WYSTĘPOWANIA WARUNKÓW</a:t>
            </a:r>
          </a:p>
          <a:p>
            <a:pPr marL="357188" indent="-357188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AŻEBY OCENIĆ DECYZJĘ              NALEŻY PODDAĆ ANALIZIE WYNIKI W ZALEŻNOŚCI OD WARUNKÓW JAKIE MOGĄ  WYSTĄPIĆ	</a:t>
            </a:r>
            <a:endParaRPr lang="pl-PL" u="sng" dirty="0"/>
          </a:p>
        </p:txBody>
      </p:sp>
      <p:sp>
        <p:nvSpPr>
          <p:cNvPr id="274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645850" y="2191482"/>
          <a:ext cx="1621894" cy="301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079032" imgH="203112" progId="Equation.3">
                  <p:embed/>
                </p:oleObj>
              </mc:Choice>
              <mc:Fallback>
                <p:oleObj name="Równanie" r:id="rId4" imgW="1079032" imgH="203112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850" y="2191482"/>
                        <a:ext cx="1621894" cy="3014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35" name="Object 3"/>
          <p:cNvGraphicFramePr>
            <a:graphicFrameLocks noChangeAspect="1"/>
          </p:cNvGraphicFramePr>
          <p:nvPr/>
        </p:nvGraphicFramePr>
        <p:xfrm>
          <a:off x="6156176" y="2780928"/>
          <a:ext cx="621543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93359" imgH="177646" progId="Equation.3">
                  <p:embed/>
                </p:oleObj>
              </mc:Choice>
              <mc:Fallback>
                <p:oleObj name="Równanie" r:id="rId6" imgW="393359" imgH="177646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2780928"/>
                        <a:ext cx="621543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3707904" y="5085184"/>
          <a:ext cx="621543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93359" imgH="177646" progId="Equation.3">
                  <p:embed/>
                </p:oleObj>
              </mc:Choice>
              <mc:Fallback>
                <p:oleObj name="Równanie" r:id="rId6" imgW="393359" imgH="17764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5085184"/>
                        <a:ext cx="621543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790217" y="4149080"/>
          <a:ext cx="621543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93359" imgH="177646" progId="Equation.3">
                  <p:embed/>
                </p:oleObj>
              </mc:Choice>
              <mc:Fallback>
                <p:oleObj name="Równanie" r:id="rId6" imgW="393359" imgH="17764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217" y="4149080"/>
                        <a:ext cx="621543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39" name="Object 7"/>
          <p:cNvGraphicFramePr>
            <a:graphicFrameLocks noChangeAspect="1"/>
          </p:cNvGraphicFramePr>
          <p:nvPr/>
        </p:nvGraphicFramePr>
        <p:xfrm>
          <a:off x="7092280" y="4091473"/>
          <a:ext cx="648072" cy="273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31425" imgH="177646" progId="Equation.3">
                  <p:embed/>
                </p:oleObj>
              </mc:Choice>
              <mc:Fallback>
                <p:oleObj name="Równanie" r:id="rId8" imgW="431425" imgH="177646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4091473"/>
                        <a:ext cx="648072" cy="2736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41" name="Object 9"/>
          <p:cNvGraphicFramePr>
            <a:graphicFrameLocks noChangeAspect="1"/>
          </p:cNvGraphicFramePr>
          <p:nvPr/>
        </p:nvGraphicFramePr>
        <p:xfrm>
          <a:off x="3707904" y="3370205"/>
          <a:ext cx="1872208" cy="34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040948" imgH="203112" progId="Equation.3">
                  <p:embed/>
                </p:oleObj>
              </mc:Choice>
              <mc:Fallback>
                <p:oleObj name="Równanie" r:id="rId10" imgW="1040948" imgH="203112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370205"/>
                        <a:ext cx="1872208" cy="346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43" name="Object 11"/>
          <p:cNvGraphicFramePr>
            <a:graphicFrameLocks noChangeAspect="1"/>
          </p:cNvGraphicFramePr>
          <p:nvPr/>
        </p:nvGraphicFramePr>
        <p:xfrm>
          <a:off x="1608997" y="3805039"/>
          <a:ext cx="802763" cy="344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469696" imgH="203112" progId="Equation.3">
                  <p:embed/>
                </p:oleObj>
              </mc:Choice>
              <mc:Fallback>
                <p:oleObj name="Równanie" r:id="rId12" imgW="469696" imgH="203112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997" y="3805039"/>
                        <a:ext cx="802763" cy="3440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45" name="Object 13"/>
          <p:cNvGraphicFramePr>
            <a:graphicFrameLocks noChangeAspect="1"/>
          </p:cNvGraphicFramePr>
          <p:nvPr/>
        </p:nvGraphicFramePr>
        <p:xfrm>
          <a:off x="755576" y="1803135"/>
          <a:ext cx="288032" cy="25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77492" imgH="164814" progId="Equation.3">
                  <p:embed/>
                </p:oleObj>
              </mc:Choice>
              <mc:Fallback>
                <p:oleObj name="Równanie" r:id="rId14" imgW="177492" imgH="164814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803135"/>
                        <a:ext cx="288032" cy="25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4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74447" name="Object 15"/>
          <p:cNvGraphicFramePr>
            <a:graphicFrameLocks noChangeAspect="1"/>
          </p:cNvGraphicFramePr>
          <p:nvPr/>
        </p:nvGraphicFramePr>
        <p:xfrm>
          <a:off x="2771800" y="2770641"/>
          <a:ext cx="288032" cy="370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52280" imgH="203040" progId="Equation.3">
                  <p:embed/>
                </p:oleObj>
              </mc:Choice>
              <mc:Fallback>
                <p:oleObj name="Równanie" r:id="rId16" imgW="15228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770641"/>
                        <a:ext cx="288032" cy="3703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635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136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1505684"/>
            <a:ext cx="864096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OCENĄ WIELOKRYTERIALNĄ DECYZJI             BĘDZIE WEKTOR</a:t>
            </a:r>
          </a:p>
          <a:p>
            <a:pPr indent="357188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indent="357188">
              <a:spcAft>
                <a:spcPts val="1200"/>
              </a:spcAft>
            </a:pPr>
            <a:r>
              <a:rPr lang="pl-PL" dirty="0"/>
              <a:t>GDZIE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OBRAZEM (WARUNKOWYM) ZBIORU        DECYZJI DOPUSZCZALNYCH    BĘDZIE  ZBIÓR OCEN WARUNKOWYCH 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ZADANIE WYBORU OPTYMALNEJI STRATEGI W GRZE Z NATURĄ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marL="357188" indent="-357188">
              <a:spcAft>
                <a:spcPts val="1200"/>
              </a:spcAft>
            </a:pPr>
            <a:r>
              <a:rPr lang="pl-PL" dirty="0"/>
              <a:t>	GDZIE		- MODEL PREFERENCJI DECYDENTA W ZAKRESIE 			  OCENY WYNIKÓW WARUNKOWYCH DECYZJI</a:t>
            </a:r>
          </a:p>
        </p:txBody>
      </p:sp>
      <p:sp>
        <p:nvSpPr>
          <p:cNvPr id="281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5102585" y="1556792"/>
          <a:ext cx="621543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393359" imgH="177646" progId="Equation.3">
                  <p:embed/>
                </p:oleObj>
              </mc:Choice>
              <mc:Fallback>
                <p:oleObj name="Równanie" r:id="rId4" imgW="393359" imgH="177646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2585" y="1556792"/>
                        <a:ext cx="621543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03" name="Object 3"/>
          <p:cNvGraphicFramePr>
            <a:graphicFrameLocks noChangeAspect="1"/>
          </p:cNvGraphicFramePr>
          <p:nvPr/>
        </p:nvGraphicFramePr>
        <p:xfrm>
          <a:off x="2627784" y="1916832"/>
          <a:ext cx="3929133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2387600" imgH="215900" progId="Equation.3">
                  <p:embed/>
                </p:oleObj>
              </mc:Choice>
              <mc:Fallback>
                <p:oleObj name="Równanie" r:id="rId6" imgW="2387600" imgH="2159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916832"/>
                        <a:ext cx="3929133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05" name="Object 5"/>
          <p:cNvGraphicFramePr>
            <a:graphicFrameLocks noChangeAspect="1"/>
          </p:cNvGraphicFramePr>
          <p:nvPr/>
        </p:nvGraphicFramePr>
        <p:xfrm>
          <a:off x="1619672" y="2382766"/>
          <a:ext cx="2376264" cy="326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459866" imgH="203112" progId="Equation.3">
                  <p:embed/>
                </p:oleObj>
              </mc:Choice>
              <mc:Fallback>
                <p:oleObj name="Równanie" r:id="rId8" imgW="1459866" imgH="203112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2382766"/>
                        <a:ext cx="2376264" cy="3261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07" name="Object 7"/>
          <p:cNvGraphicFramePr>
            <a:graphicFrameLocks noChangeAspect="1"/>
          </p:cNvGraphicFramePr>
          <p:nvPr/>
        </p:nvGraphicFramePr>
        <p:xfrm>
          <a:off x="4860032" y="2829156"/>
          <a:ext cx="288032" cy="25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77492" imgH="164814" progId="Equation.3">
                  <p:embed/>
                </p:oleObj>
              </mc:Choice>
              <mc:Fallback>
                <p:oleObj name="Równanie" r:id="rId10" imgW="177492" imgH="164814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829156"/>
                        <a:ext cx="288032" cy="25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09" name="Object 9"/>
          <p:cNvGraphicFramePr>
            <a:graphicFrameLocks noChangeAspect="1"/>
          </p:cNvGraphicFramePr>
          <p:nvPr/>
        </p:nvGraphicFramePr>
        <p:xfrm>
          <a:off x="2843808" y="3488431"/>
          <a:ext cx="3168352" cy="38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892300" imgH="228600" progId="Equation.3">
                  <p:embed/>
                </p:oleObj>
              </mc:Choice>
              <mc:Fallback>
                <p:oleObj name="Równanie" r:id="rId12" imgW="189230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488431"/>
                        <a:ext cx="3168352" cy="38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11" name="Object 11"/>
          <p:cNvGraphicFramePr>
            <a:graphicFrameLocks noChangeAspect="1"/>
          </p:cNvGraphicFramePr>
          <p:nvPr/>
        </p:nvGraphicFramePr>
        <p:xfrm>
          <a:off x="3347864" y="4345977"/>
          <a:ext cx="1008112" cy="33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09336" imgH="203112" progId="Equation.3">
                  <p:embed/>
                </p:oleObj>
              </mc:Choice>
              <mc:Fallback>
                <p:oleObj name="Równanie" r:id="rId14" imgW="609336" imgH="203112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4345977"/>
                        <a:ext cx="1008112" cy="330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1613" name="Object 13"/>
          <p:cNvGraphicFramePr>
            <a:graphicFrameLocks noChangeAspect="1"/>
          </p:cNvGraphicFramePr>
          <p:nvPr/>
        </p:nvGraphicFramePr>
        <p:xfrm>
          <a:off x="1763688" y="4797152"/>
          <a:ext cx="1205768" cy="30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34449" imgH="164957" progId="Equation.3">
                  <p:embed/>
                </p:oleObj>
              </mc:Choice>
              <mc:Fallback>
                <p:oleObj name="Równanie" r:id="rId16" imgW="634449" imgH="164957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4797152"/>
                        <a:ext cx="1205768" cy="3059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7171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137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836712"/>
            <a:ext cx="8640960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b="1" dirty="0"/>
              <a:t>5.2   </a:t>
            </a:r>
            <a:r>
              <a:rPr lang="pl-PL" u="sng" dirty="0"/>
              <a:t>MODELOWANIE PREFERENCJI DECYZYJNYCH W GRACH Z NATURĄ</a:t>
            </a:r>
          </a:p>
          <a:p>
            <a:pPr>
              <a:spcAft>
                <a:spcPts val="600"/>
              </a:spcAft>
            </a:pPr>
            <a:r>
              <a:rPr lang="pl-PL" dirty="0"/>
              <a:t>          </a:t>
            </a:r>
            <a:r>
              <a:rPr lang="pl-PL" u="sng" dirty="0"/>
              <a:t>PRZYKŁAD</a:t>
            </a:r>
          </a:p>
          <a:p>
            <a:pPr>
              <a:spcAft>
                <a:spcPts val="0"/>
              </a:spcAft>
            </a:pPr>
            <a:r>
              <a:rPr lang="pl-PL" sz="1600" dirty="0"/>
              <a:t>           DWA STANY NATURY, ZBIÓR        JAK NA RYSUNKU </a:t>
            </a:r>
          </a:p>
          <a:p>
            <a:pPr>
              <a:spcAft>
                <a:spcPts val="0"/>
              </a:spcAft>
            </a:pPr>
            <a:r>
              <a:rPr lang="pl-PL" sz="1600" dirty="0"/>
              <a:t>           ZADANIE</a:t>
            </a:r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0"/>
              </a:spcAft>
            </a:pPr>
            <a:endParaRPr lang="pl-PL" sz="1600" dirty="0"/>
          </a:p>
          <a:p>
            <a:pPr>
              <a:spcAft>
                <a:spcPts val="1200"/>
              </a:spcAft>
            </a:pPr>
            <a:r>
              <a:rPr lang="pl-PL" b="1" dirty="0"/>
              <a:t>5.2.1   </a:t>
            </a:r>
            <a:r>
              <a:rPr lang="pl-PL" u="sng" dirty="0"/>
              <a:t>MODEL PARETO</a:t>
            </a:r>
            <a:endParaRPr lang="pl-PL" dirty="0"/>
          </a:p>
          <a:p>
            <a:pPr>
              <a:spcAft>
                <a:spcPts val="1200"/>
              </a:spcAft>
            </a:pPr>
            <a:r>
              <a:rPr lang="pl-PL" dirty="0"/>
              <a:t>		</a:t>
            </a:r>
            <a:r>
              <a:rPr lang="pl-PL" sz="1600" dirty="0"/>
              <a:t>OZNACZA, ŻE „</a:t>
            </a:r>
            <a:r>
              <a:rPr lang="pl-PL" sz="1600" i="1" dirty="0"/>
              <a:t>y  </a:t>
            </a:r>
            <a:r>
              <a:rPr lang="pl-PL" sz="1600" dirty="0"/>
              <a:t>JEST LEPSZY OD  </a:t>
            </a:r>
            <a:r>
              <a:rPr lang="pl-PL" sz="1600" i="1" dirty="0"/>
              <a:t>z</a:t>
            </a:r>
            <a:r>
              <a:rPr lang="pl-PL" sz="1600" dirty="0"/>
              <a:t>”  W KAŻDYCH WARUNKACH</a:t>
            </a:r>
          </a:p>
          <a:p>
            <a:pPr>
              <a:spcAft>
                <a:spcPts val="1200"/>
              </a:spcAft>
            </a:pPr>
            <a:r>
              <a:rPr lang="pl-PL" sz="1600" dirty="0"/>
              <a:t> 						DLA KAŻDEGO</a:t>
            </a:r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0"/>
              </a:spcAft>
            </a:pPr>
            <a:r>
              <a:rPr lang="pl-PL" sz="1600" dirty="0"/>
              <a:t> </a:t>
            </a:r>
          </a:p>
        </p:txBody>
      </p:sp>
      <p:sp>
        <p:nvSpPr>
          <p:cNvPr id="283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1979712" y="1916832"/>
          <a:ext cx="1687045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167893" imgH="203112" progId="Equation.3">
                  <p:embed/>
                </p:oleObj>
              </mc:Choice>
              <mc:Fallback>
                <p:oleObj name="Równanie" r:id="rId4" imgW="1167893" imgH="203112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916832"/>
                        <a:ext cx="1687045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51" name="Object 3"/>
          <p:cNvGraphicFramePr>
            <a:graphicFrameLocks noChangeAspect="1"/>
          </p:cNvGraphicFramePr>
          <p:nvPr/>
        </p:nvGraphicFramePr>
        <p:xfrm>
          <a:off x="3851920" y="1663623"/>
          <a:ext cx="216024" cy="253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39680" imgH="164880" progId="Equation.3">
                  <p:embed/>
                </p:oleObj>
              </mc:Choice>
              <mc:Fallback>
                <p:oleObj name="Równanie" r:id="rId6" imgW="139680" imgH="164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1663623"/>
                        <a:ext cx="216024" cy="2532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53" name="Object 5"/>
          <p:cNvGraphicFramePr>
            <a:graphicFrameLocks noChangeAspect="1"/>
          </p:cNvGraphicFramePr>
          <p:nvPr/>
        </p:nvGraphicFramePr>
        <p:xfrm>
          <a:off x="2051720" y="2204864"/>
          <a:ext cx="891528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22030" imgH="203112" progId="Equation.3">
                  <p:embed/>
                </p:oleObj>
              </mc:Choice>
              <mc:Fallback>
                <p:oleObj name="Równanie" r:id="rId8" imgW="622030" imgH="203112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2204864"/>
                        <a:ext cx="891528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55" name="Object 7"/>
          <p:cNvGraphicFramePr>
            <a:graphicFrameLocks noChangeAspect="1"/>
          </p:cNvGraphicFramePr>
          <p:nvPr/>
        </p:nvGraphicFramePr>
        <p:xfrm>
          <a:off x="971600" y="5654847"/>
          <a:ext cx="792088" cy="510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31640" imgH="279360" progId="Equation.3">
                  <p:embed/>
                </p:oleObj>
              </mc:Choice>
              <mc:Fallback>
                <p:oleObj name="Równanie" r:id="rId10" imgW="431640" imgH="2793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654847"/>
                        <a:ext cx="792088" cy="5104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57" name="Object 9"/>
          <p:cNvGraphicFramePr>
            <a:graphicFrameLocks noChangeAspect="1"/>
          </p:cNvGraphicFramePr>
          <p:nvPr/>
        </p:nvGraphicFramePr>
        <p:xfrm>
          <a:off x="2411760" y="5661248"/>
          <a:ext cx="1303593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710891" imgH="279279" progId="Equation.3">
                  <p:embed/>
                </p:oleObj>
              </mc:Choice>
              <mc:Fallback>
                <p:oleObj name="Równanie" r:id="rId12" imgW="710891" imgH="279279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5661248"/>
                        <a:ext cx="1303593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59" name="Object 11"/>
          <p:cNvGraphicFramePr>
            <a:graphicFrameLocks noChangeAspect="1"/>
          </p:cNvGraphicFramePr>
          <p:nvPr/>
        </p:nvGraphicFramePr>
        <p:xfrm>
          <a:off x="1043608" y="5085184"/>
          <a:ext cx="1008112" cy="464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596900" imgH="279400" progId="Equation.3">
                  <p:embed/>
                </p:oleObj>
              </mc:Choice>
              <mc:Fallback>
                <p:oleObj name="Równanie" r:id="rId14" imgW="596900" imgH="2794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5085184"/>
                        <a:ext cx="1008112" cy="4640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61" name="Object 13"/>
          <p:cNvGraphicFramePr>
            <a:graphicFrameLocks noChangeAspect="1"/>
          </p:cNvGraphicFramePr>
          <p:nvPr/>
        </p:nvGraphicFramePr>
        <p:xfrm>
          <a:off x="2987824" y="4725144"/>
          <a:ext cx="576064" cy="393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393359" imgH="266469" progId="Equation.3">
                  <p:embed/>
                </p:oleObj>
              </mc:Choice>
              <mc:Fallback>
                <p:oleObj name="Równanie" r:id="rId16" imgW="393359" imgH="266469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4725144"/>
                        <a:ext cx="576064" cy="3934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83663" name="Object 15"/>
          <p:cNvGraphicFramePr>
            <a:graphicFrameLocks noChangeAspect="1"/>
          </p:cNvGraphicFramePr>
          <p:nvPr/>
        </p:nvGraphicFramePr>
        <p:xfrm>
          <a:off x="4902150" y="5626001"/>
          <a:ext cx="32702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815840" imgH="215640" progId="Equation.3">
                  <p:embed/>
                </p:oleObj>
              </mc:Choice>
              <mc:Fallback>
                <p:oleObj name="Równanie" r:id="rId18" imgW="1815840" imgH="215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2150" y="5626001"/>
                        <a:ext cx="3270250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715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2" name="Group 16"/>
          <p:cNvGrpSpPr>
            <a:grpSpLocks noChangeAspect="1"/>
          </p:cNvGrpSpPr>
          <p:nvPr/>
        </p:nvGrpSpPr>
        <p:grpSpPr bwMode="auto">
          <a:xfrm>
            <a:off x="4211960" y="1628800"/>
            <a:ext cx="4427538" cy="3727450"/>
            <a:chOff x="2711" y="2176"/>
            <a:chExt cx="5569" cy="4689"/>
          </a:xfrm>
        </p:grpSpPr>
        <p:sp>
          <p:nvSpPr>
            <p:cNvPr id="283714" name="AutoShape 66"/>
            <p:cNvSpPr>
              <a:spLocks noChangeAspect="1" noChangeArrowheads="1" noTextEdit="1"/>
            </p:cNvSpPr>
            <p:nvPr/>
          </p:nvSpPr>
          <p:spPr bwMode="auto">
            <a:xfrm>
              <a:off x="2711" y="2176"/>
              <a:ext cx="5569" cy="468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3" name="Group 57"/>
            <p:cNvGrpSpPr>
              <a:grpSpLocks/>
            </p:cNvGrpSpPr>
            <p:nvPr/>
          </p:nvGrpSpPr>
          <p:grpSpPr bwMode="auto">
            <a:xfrm>
              <a:off x="2900" y="2626"/>
              <a:ext cx="5012" cy="4038"/>
              <a:chOff x="2900" y="2626"/>
              <a:chExt cx="5012" cy="4038"/>
            </a:xfrm>
          </p:grpSpPr>
          <p:grpSp>
            <p:nvGrpSpPr>
              <p:cNvPr id="4" name="Group 63"/>
              <p:cNvGrpSpPr>
                <a:grpSpLocks/>
              </p:cNvGrpSpPr>
              <p:nvPr/>
            </p:nvGrpSpPr>
            <p:grpSpPr bwMode="auto">
              <a:xfrm>
                <a:off x="2900" y="2626"/>
                <a:ext cx="5012" cy="4038"/>
                <a:chOff x="2900" y="2626"/>
                <a:chExt cx="5012" cy="4038"/>
              </a:xfrm>
            </p:grpSpPr>
            <p:sp>
              <p:nvSpPr>
                <p:cNvPr id="283713" name="AutoShape 65"/>
                <p:cNvSpPr>
                  <a:spLocks noChangeShapeType="1"/>
                </p:cNvSpPr>
                <p:nvPr/>
              </p:nvSpPr>
              <p:spPr bwMode="auto">
                <a:xfrm flipV="1">
                  <a:off x="3159" y="2626"/>
                  <a:ext cx="1" cy="4038"/>
                </a:xfrm>
                <a:prstGeom prst="straightConnector1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lg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712" name="AutoShape 64"/>
                <p:cNvSpPr>
                  <a:spLocks noChangeShapeType="1"/>
                </p:cNvSpPr>
                <p:nvPr/>
              </p:nvSpPr>
              <p:spPr bwMode="auto">
                <a:xfrm>
                  <a:off x="2900" y="6057"/>
                  <a:ext cx="5012" cy="1"/>
                </a:xfrm>
                <a:prstGeom prst="straightConnector1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lg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  <p:sp>
            <p:nvSpPr>
              <p:cNvPr id="283710" name="AutoShape 62"/>
              <p:cNvSpPr>
                <a:spLocks noChangeArrowheads="1"/>
              </p:cNvSpPr>
              <p:nvPr/>
            </p:nvSpPr>
            <p:spPr bwMode="auto">
              <a:xfrm>
                <a:off x="3872" y="3401"/>
                <a:ext cx="2490" cy="2154"/>
              </a:xfrm>
              <a:prstGeom prst="hexagon">
                <a:avLst>
                  <a:gd name="adj" fmla="val 28900"/>
                  <a:gd name="vf" fmla="val 115470"/>
                </a:avLst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283709" name="AutoShape 61"/>
              <p:cNvSpPr>
                <a:spLocks noChangeShapeType="1"/>
              </p:cNvSpPr>
              <p:nvPr/>
            </p:nvSpPr>
            <p:spPr bwMode="auto">
              <a:xfrm>
                <a:off x="3171" y="4034"/>
                <a:ext cx="2219" cy="2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283708" name="AutoShape 60"/>
              <p:cNvSpPr>
                <a:spLocks noChangeShapeType="1"/>
              </p:cNvSpPr>
              <p:nvPr/>
            </p:nvSpPr>
            <p:spPr bwMode="auto">
              <a:xfrm>
                <a:off x="3174" y="4886"/>
                <a:ext cx="1666" cy="1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283707" name="AutoShape 59"/>
              <p:cNvSpPr>
                <a:spLocks noChangeShapeType="1"/>
              </p:cNvSpPr>
              <p:nvPr/>
            </p:nvSpPr>
            <p:spPr bwMode="auto">
              <a:xfrm>
                <a:off x="5400" y="4044"/>
                <a:ext cx="1" cy="1992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283706" name="AutoShape 58"/>
              <p:cNvSpPr>
                <a:spLocks noChangeShapeType="1"/>
              </p:cNvSpPr>
              <p:nvPr/>
            </p:nvSpPr>
            <p:spPr bwMode="auto">
              <a:xfrm>
                <a:off x="4821" y="4897"/>
                <a:ext cx="1" cy="1177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</p:grpSp>
        <p:grpSp>
          <p:nvGrpSpPr>
            <p:cNvPr id="5" name="Group 42"/>
            <p:cNvGrpSpPr>
              <a:grpSpLocks/>
            </p:cNvGrpSpPr>
            <p:nvPr/>
          </p:nvGrpSpPr>
          <p:grpSpPr bwMode="auto">
            <a:xfrm>
              <a:off x="3132" y="3378"/>
              <a:ext cx="3241" cy="2705"/>
              <a:chOff x="3132" y="3378"/>
              <a:chExt cx="3241" cy="2705"/>
            </a:xfrm>
          </p:grpSpPr>
          <p:sp>
            <p:nvSpPr>
              <p:cNvPr id="283704" name="Oval 56"/>
              <p:cNvSpPr>
                <a:spLocks noChangeArrowheads="1"/>
              </p:cNvSpPr>
              <p:nvPr/>
            </p:nvSpPr>
            <p:spPr bwMode="auto">
              <a:xfrm>
                <a:off x="3861" y="4450"/>
                <a:ext cx="45" cy="4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grpSp>
            <p:nvGrpSpPr>
              <p:cNvPr id="6" name="Group 50"/>
              <p:cNvGrpSpPr>
                <a:grpSpLocks/>
              </p:cNvGrpSpPr>
              <p:nvPr/>
            </p:nvGrpSpPr>
            <p:grpSpPr bwMode="auto">
              <a:xfrm>
                <a:off x="4473" y="3378"/>
                <a:ext cx="1900" cy="2199"/>
                <a:chOff x="4473" y="3378"/>
                <a:chExt cx="1900" cy="2199"/>
              </a:xfrm>
            </p:grpSpPr>
            <p:sp>
              <p:nvSpPr>
                <p:cNvPr id="283703" name="Oval 55"/>
                <p:cNvSpPr>
                  <a:spLocks noChangeArrowheads="1"/>
                </p:cNvSpPr>
                <p:nvPr/>
              </p:nvSpPr>
              <p:spPr bwMode="auto">
                <a:xfrm>
                  <a:off x="4473" y="3381"/>
                  <a:ext cx="46" cy="4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702" name="Oval 54"/>
                <p:cNvSpPr>
                  <a:spLocks noChangeArrowheads="1"/>
                </p:cNvSpPr>
                <p:nvPr/>
              </p:nvSpPr>
              <p:spPr bwMode="auto">
                <a:xfrm>
                  <a:off x="5708" y="5528"/>
                  <a:ext cx="46" cy="45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701" name="Oval 53"/>
                <p:cNvSpPr>
                  <a:spLocks noChangeArrowheads="1"/>
                </p:cNvSpPr>
                <p:nvPr/>
              </p:nvSpPr>
              <p:spPr bwMode="auto">
                <a:xfrm>
                  <a:off x="4477" y="5532"/>
                  <a:ext cx="46" cy="45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700" name="Oval 52"/>
                <p:cNvSpPr>
                  <a:spLocks noChangeArrowheads="1"/>
                </p:cNvSpPr>
                <p:nvPr/>
              </p:nvSpPr>
              <p:spPr bwMode="auto">
                <a:xfrm>
                  <a:off x="6327" y="4450"/>
                  <a:ext cx="46" cy="4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699" name="Oval 51"/>
                <p:cNvSpPr>
                  <a:spLocks noChangeArrowheads="1"/>
                </p:cNvSpPr>
                <p:nvPr/>
              </p:nvSpPr>
              <p:spPr bwMode="auto">
                <a:xfrm>
                  <a:off x="5711" y="3378"/>
                  <a:ext cx="44" cy="47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  <p:grpSp>
            <p:nvGrpSpPr>
              <p:cNvPr id="7" name="Group 43"/>
              <p:cNvGrpSpPr>
                <a:grpSpLocks/>
              </p:cNvGrpSpPr>
              <p:nvPr/>
            </p:nvGrpSpPr>
            <p:grpSpPr bwMode="auto">
              <a:xfrm>
                <a:off x="3132" y="4004"/>
                <a:ext cx="2297" cy="2079"/>
                <a:chOff x="3132" y="4004"/>
                <a:chExt cx="2297" cy="2079"/>
              </a:xfrm>
            </p:grpSpPr>
            <p:sp>
              <p:nvSpPr>
                <p:cNvPr id="283697" name="Oval 49"/>
                <p:cNvSpPr>
                  <a:spLocks noChangeArrowheads="1"/>
                </p:cNvSpPr>
                <p:nvPr/>
              </p:nvSpPr>
              <p:spPr bwMode="auto">
                <a:xfrm>
                  <a:off x="3136" y="4011"/>
                  <a:ext cx="46" cy="4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696" name="Oval 48"/>
                <p:cNvSpPr>
                  <a:spLocks noChangeArrowheads="1"/>
                </p:cNvSpPr>
                <p:nvPr/>
              </p:nvSpPr>
              <p:spPr bwMode="auto">
                <a:xfrm>
                  <a:off x="3132" y="4870"/>
                  <a:ext cx="46" cy="45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695" name="Oval 47"/>
                <p:cNvSpPr>
                  <a:spLocks noChangeArrowheads="1"/>
                </p:cNvSpPr>
                <p:nvPr/>
              </p:nvSpPr>
              <p:spPr bwMode="auto">
                <a:xfrm>
                  <a:off x="4791" y="6037"/>
                  <a:ext cx="47" cy="4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694" name="Oval 46"/>
                <p:cNvSpPr>
                  <a:spLocks noChangeArrowheads="1"/>
                </p:cNvSpPr>
                <p:nvPr/>
              </p:nvSpPr>
              <p:spPr bwMode="auto">
                <a:xfrm>
                  <a:off x="5383" y="6034"/>
                  <a:ext cx="46" cy="4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693" name="Oval 45"/>
                <p:cNvSpPr>
                  <a:spLocks noChangeArrowheads="1"/>
                </p:cNvSpPr>
                <p:nvPr/>
              </p:nvSpPr>
              <p:spPr bwMode="auto">
                <a:xfrm>
                  <a:off x="5379" y="4004"/>
                  <a:ext cx="46" cy="4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692" name="Oval 44"/>
                <p:cNvSpPr>
                  <a:spLocks noChangeArrowheads="1"/>
                </p:cNvSpPr>
                <p:nvPr/>
              </p:nvSpPr>
              <p:spPr bwMode="auto">
                <a:xfrm>
                  <a:off x="4801" y="4868"/>
                  <a:ext cx="49" cy="4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2797" y="2613"/>
              <a:ext cx="5209" cy="3955"/>
              <a:chOff x="2797" y="2613"/>
              <a:chExt cx="5209" cy="3955"/>
            </a:xfrm>
          </p:grpSpPr>
          <p:grpSp>
            <p:nvGrpSpPr>
              <p:cNvPr id="9" name="Group 39"/>
              <p:cNvGrpSpPr>
                <a:grpSpLocks/>
              </p:cNvGrpSpPr>
              <p:nvPr/>
            </p:nvGrpSpPr>
            <p:grpSpPr bwMode="auto">
              <a:xfrm>
                <a:off x="2807" y="2613"/>
                <a:ext cx="750" cy="1677"/>
                <a:chOff x="2807" y="2613"/>
                <a:chExt cx="750" cy="1677"/>
              </a:xfrm>
            </p:grpSpPr>
            <p:sp>
              <p:nvSpPr>
                <p:cNvPr id="283689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3111" y="2613"/>
                  <a:ext cx="446" cy="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</a:t>
                  </a:r>
                  <a:r>
                    <a:rPr kumimoji="0" lang="pl-PL" sz="1100" b="0" i="0" u="none" strike="noStrike" cap="none" normalizeH="0" baseline="-30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2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83688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2807" y="3826"/>
                  <a:ext cx="446" cy="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</a:t>
                  </a:r>
                  <a:r>
                    <a:rPr kumimoji="0" lang="pl-PL" sz="1100" b="0" i="0" u="none" strike="noStrike" cap="none" normalizeH="0" baseline="-30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2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grpSp>
            <p:nvGrpSpPr>
              <p:cNvPr id="10" name="Group 34"/>
              <p:cNvGrpSpPr>
                <a:grpSpLocks/>
              </p:cNvGrpSpPr>
              <p:nvPr/>
            </p:nvGrpSpPr>
            <p:grpSpPr bwMode="auto">
              <a:xfrm>
                <a:off x="4174" y="3127"/>
                <a:ext cx="2569" cy="1634"/>
                <a:chOff x="4174" y="3127"/>
                <a:chExt cx="2569" cy="1634"/>
              </a:xfrm>
            </p:grpSpPr>
            <p:grpSp>
              <p:nvGrpSpPr>
                <p:cNvPr id="11" name="Group 36"/>
                <p:cNvGrpSpPr>
                  <a:grpSpLocks/>
                </p:cNvGrpSpPr>
                <p:nvPr/>
              </p:nvGrpSpPr>
              <p:grpSpPr bwMode="auto">
                <a:xfrm>
                  <a:off x="4174" y="3127"/>
                  <a:ext cx="1968" cy="501"/>
                  <a:chOff x="4174" y="3127"/>
                  <a:chExt cx="1968" cy="501"/>
                </a:xfrm>
              </p:grpSpPr>
              <p:sp>
                <p:nvSpPr>
                  <p:cNvPr id="283686" name="Text Box 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74" y="3163"/>
                    <a:ext cx="443" cy="4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A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283685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98" y="3127"/>
                    <a:ext cx="444" cy="4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B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283683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6297" y="4298"/>
                  <a:ext cx="446" cy="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C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grpSp>
            <p:nvGrpSpPr>
              <p:cNvPr id="12" name="Group 31"/>
              <p:cNvGrpSpPr>
                <a:grpSpLocks/>
              </p:cNvGrpSpPr>
              <p:nvPr/>
            </p:nvGrpSpPr>
            <p:grpSpPr bwMode="auto">
              <a:xfrm>
                <a:off x="4245" y="5485"/>
                <a:ext cx="1836" cy="519"/>
                <a:chOff x="4245" y="5485"/>
                <a:chExt cx="1836" cy="519"/>
              </a:xfrm>
            </p:grpSpPr>
            <p:sp>
              <p:nvSpPr>
                <p:cNvPr id="28368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5638" y="5541"/>
                  <a:ext cx="443" cy="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D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83680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4245" y="5485"/>
                  <a:ext cx="445" cy="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E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grpSp>
            <p:nvGrpSpPr>
              <p:cNvPr id="13" name="Group 24"/>
              <p:cNvGrpSpPr>
                <a:grpSpLocks/>
              </p:cNvGrpSpPr>
              <p:nvPr/>
            </p:nvGrpSpPr>
            <p:grpSpPr bwMode="auto">
              <a:xfrm>
                <a:off x="3594" y="3869"/>
                <a:ext cx="2204" cy="1300"/>
                <a:chOff x="3594" y="3869"/>
                <a:chExt cx="2204" cy="1300"/>
              </a:xfrm>
            </p:grpSpPr>
            <p:grpSp>
              <p:nvGrpSpPr>
                <p:cNvPr id="15" name="Group 28"/>
                <p:cNvGrpSpPr>
                  <a:grpSpLocks/>
                </p:cNvGrpSpPr>
                <p:nvPr/>
              </p:nvGrpSpPr>
              <p:grpSpPr bwMode="auto">
                <a:xfrm>
                  <a:off x="4789" y="3869"/>
                  <a:ext cx="1009" cy="1300"/>
                  <a:chOff x="4789" y="3869"/>
                  <a:chExt cx="1009" cy="1300"/>
                </a:xfrm>
              </p:grpSpPr>
              <p:sp>
                <p:nvSpPr>
                  <p:cNvPr id="283678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52" y="3869"/>
                    <a:ext cx="446" cy="4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y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283677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89" y="4704"/>
                    <a:ext cx="445" cy="4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z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16" name="Group 25"/>
                <p:cNvGrpSpPr>
                  <a:grpSpLocks/>
                </p:cNvGrpSpPr>
                <p:nvPr/>
              </p:nvGrpSpPr>
              <p:grpSpPr bwMode="auto">
                <a:xfrm>
                  <a:off x="3594" y="4197"/>
                  <a:ext cx="1288" cy="568"/>
                  <a:chOff x="3594" y="4197"/>
                  <a:chExt cx="1288" cy="568"/>
                </a:xfrm>
              </p:grpSpPr>
              <p:sp>
                <p:nvSpPr>
                  <p:cNvPr id="283675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37" y="4197"/>
                    <a:ext cx="445" cy="4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Y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283674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94" y="4299"/>
                    <a:ext cx="447" cy="4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F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17" name="Group 21"/>
              <p:cNvGrpSpPr>
                <a:grpSpLocks/>
              </p:cNvGrpSpPr>
              <p:nvPr/>
            </p:nvGrpSpPr>
            <p:grpSpPr bwMode="auto">
              <a:xfrm>
                <a:off x="5188" y="6061"/>
                <a:ext cx="2818" cy="506"/>
                <a:chOff x="5188" y="6061"/>
                <a:chExt cx="2818" cy="506"/>
              </a:xfrm>
            </p:grpSpPr>
            <p:sp>
              <p:nvSpPr>
                <p:cNvPr id="283671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5188" y="6103"/>
                  <a:ext cx="445" cy="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</a:t>
                  </a:r>
                  <a:r>
                    <a:rPr kumimoji="0" lang="pl-PL" sz="1100" b="0" i="0" u="none" strike="noStrike" cap="none" normalizeH="0" baseline="-30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1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83670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7561" y="6061"/>
                  <a:ext cx="445" cy="4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</a:t>
                  </a:r>
                  <a:r>
                    <a:rPr kumimoji="0" lang="pl-PL" sz="1100" b="0" i="0" u="none" strike="noStrike" cap="none" normalizeH="0" baseline="-30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1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grpSp>
            <p:nvGrpSpPr>
              <p:cNvPr id="18" name="Group 18"/>
              <p:cNvGrpSpPr>
                <a:grpSpLocks/>
              </p:cNvGrpSpPr>
              <p:nvPr/>
            </p:nvGrpSpPr>
            <p:grpSpPr bwMode="auto">
              <a:xfrm>
                <a:off x="2797" y="4675"/>
                <a:ext cx="2313" cy="1893"/>
                <a:chOff x="2797" y="4675"/>
                <a:chExt cx="2313" cy="1893"/>
              </a:xfrm>
            </p:grpSpPr>
            <p:sp>
              <p:nvSpPr>
                <p:cNvPr id="283668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797" y="4675"/>
                  <a:ext cx="444" cy="4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z</a:t>
                  </a:r>
                  <a:r>
                    <a:rPr kumimoji="0" lang="pl-PL" sz="1100" b="0" i="0" u="none" strike="noStrike" cap="none" normalizeH="0" baseline="-30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2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83667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664" y="6104"/>
                  <a:ext cx="446" cy="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z</a:t>
                  </a:r>
                  <a:r>
                    <a:rPr kumimoji="0" lang="pl-PL" sz="1100" b="0" i="0" u="none" strike="noStrike" cap="none" normalizeH="0" baseline="-30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1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635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138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179512" y="1123285"/>
            <a:ext cx="8640960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l-PL" b="1" dirty="0"/>
              <a:t>5.2.2  </a:t>
            </a:r>
            <a:r>
              <a:rPr lang="pl-PL" u="sng" dirty="0"/>
              <a:t>MODEL OPTYMISTY</a:t>
            </a:r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		   WTEDY I TYLKO WTEDY GDY</a:t>
            </a:r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		   WTEDY I TYLKO WTEDY GDY</a:t>
            </a:r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		- JEST QUASI PORZĄDKIEM (ZWROTNA I PRZECHODNIA)</a:t>
            </a:r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		- STRUKTURA DOMINOWANIA OPTYMISTY</a:t>
            </a:r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indent="265113">
              <a:spcAft>
                <a:spcPts val="1200"/>
              </a:spcAft>
            </a:pPr>
            <a:r>
              <a:rPr lang="pl-PL" u="sng" dirty="0">
                <a:solidFill>
                  <a:srgbClr val="008D89"/>
                </a:solidFill>
              </a:rPr>
              <a:t>TWIERDZENIE</a:t>
            </a:r>
            <a:endParaRPr lang="pl-PL" dirty="0"/>
          </a:p>
          <a:p>
            <a:pPr indent="265113">
              <a:spcAft>
                <a:spcPts val="1200"/>
              </a:spcAft>
            </a:pPr>
            <a:r>
              <a:rPr lang="pl-PL" dirty="0"/>
              <a:t>1)</a:t>
            </a:r>
          </a:p>
          <a:p>
            <a:pPr indent="265113">
              <a:spcAft>
                <a:spcPts val="1200"/>
              </a:spcAft>
            </a:pPr>
            <a:r>
              <a:rPr lang="pl-PL" dirty="0"/>
              <a:t>2)</a:t>
            </a:r>
          </a:p>
          <a:p>
            <a:pPr indent="265113">
              <a:spcAft>
                <a:spcPts val="1200"/>
              </a:spcAft>
            </a:pPr>
            <a:r>
              <a:rPr lang="pl-PL" dirty="0"/>
              <a:t>3)</a:t>
            </a:r>
          </a:p>
          <a:p>
            <a:endParaRPr lang="pl-PL" b="1" dirty="0"/>
          </a:p>
        </p:txBody>
      </p:sp>
      <p:sp>
        <p:nvSpPr>
          <p:cNvPr id="294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3203848" y="1163046"/>
          <a:ext cx="720080" cy="32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44307" imgH="203112" progId="Equation.3">
                  <p:embed/>
                </p:oleObj>
              </mc:Choice>
              <mc:Fallback>
                <p:oleObj name="Równanie" r:id="rId4" imgW="444307" imgH="203112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1163046"/>
                        <a:ext cx="720080" cy="321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15" name="Object 3"/>
          <p:cNvGraphicFramePr>
            <a:graphicFrameLocks noChangeAspect="1"/>
          </p:cNvGraphicFramePr>
          <p:nvPr/>
        </p:nvGraphicFramePr>
        <p:xfrm>
          <a:off x="971600" y="1628800"/>
          <a:ext cx="1080120" cy="333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47419" imgH="203112" progId="Equation.3">
                  <p:embed/>
                </p:oleObj>
              </mc:Choice>
              <mc:Fallback>
                <p:oleObj name="Równanie" r:id="rId6" imgW="647419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628800"/>
                        <a:ext cx="1080120" cy="3335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971600" y="2060848"/>
          <a:ext cx="1080120" cy="333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47419" imgH="203112" progId="Equation.3">
                  <p:embed/>
                </p:oleObj>
              </mc:Choice>
              <mc:Fallback>
                <p:oleObj name="Równanie" r:id="rId6" imgW="647419" imgH="203112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060848"/>
                        <a:ext cx="1080120" cy="3335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18" name="Object 6"/>
          <p:cNvGraphicFramePr>
            <a:graphicFrameLocks noChangeAspect="1"/>
          </p:cNvGraphicFramePr>
          <p:nvPr/>
        </p:nvGraphicFramePr>
        <p:xfrm>
          <a:off x="5868144" y="1628800"/>
          <a:ext cx="1584176" cy="41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028254" imgH="266584" progId="Equation.3">
                  <p:embed/>
                </p:oleObj>
              </mc:Choice>
              <mc:Fallback>
                <p:oleObj name="Równanie" r:id="rId8" imgW="1028254" imgH="266584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1628800"/>
                        <a:ext cx="1584176" cy="41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20" name="Object 8"/>
          <p:cNvGraphicFramePr>
            <a:graphicFrameLocks noChangeAspect="1"/>
          </p:cNvGraphicFramePr>
          <p:nvPr/>
        </p:nvGraphicFramePr>
        <p:xfrm>
          <a:off x="5868144" y="2060848"/>
          <a:ext cx="1080120" cy="375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85800" imgH="241300" progId="Equation.3">
                  <p:embed/>
                </p:oleObj>
              </mc:Choice>
              <mc:Fallback>
                <p:oleObj name="Równanie" r:id="rId10" imgW="685800" imgH="2413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060848"/>
                        <a:ext cx="1080120" cy="375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22" name="Object 10"/>
          <p:cNvGraphicFramePr>
            <a:graphicFrameLocks noChangeAspect="1"/>
          </p:cNvGraphicFramePr>
          <p:nvPr/>
        </p:nvGraphicFramePr>
        <p:xfrm>
          <a:off x="1691680" y="2492896"/>
          <a:ext cx="360040" cy="342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203112" imgH="190417" progId="Equation.3">
                  <p:embed/>
                </p:oleObj>
              </mc:Choice>
              <mc:Fallback>
                <p:oleObj name="Równanie" r:id="rId12" imgW="203112" imgH="19041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2492896"/>
                        <a:ext cx="360040" cy="3428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2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24" name="Object 12"/>
          <p:cNvGraphicFramePr>
            <a:graphicFrameLocks noChangeAspect="1"/>
          </p:cNvGraphicFramePr>
          <p:nvPr/>
        </p:nvGraphicFramePr>
        <p:xfrm>
          <a:off x="1331640" y="2924944"/>
          <a:ext cx="648072" cy="309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418918" imgH="203112" progId="Equation.3">
                  <p:embed/>
                </p:oleObj>
              </mc:Choice>
              <mc:Fallback>
                <p:oleObj name="Równanie" r:id="rId14" imgW="418918" imgH="203112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924944"/>
                        <a:ext cx="648072" cy="3093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26" name="Object 14"/>
          <p:cNvGraphicFramePr>
            <a:graphicFrameLocks noChangeAspect="1"/>
          </p:cNvGraphicFramePr>
          <p:nvPr/>
        </p:nvGraphicFramePr>
        <p:xfrm>
          <a:off x="2267745" y="3352312"/>
          <a:ext cx="5040560" cy="584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3035300" imgH="355600" progId="Equation.3">
                  <p:embed/>
                </p:oleObj>
              </mc:Choice>
              <mc:Fallback>
                <p:oleObj name="Równanie" r:id="rId16" imgW="3035300" imgH="355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5" y="3352312"/>
                        <a:ext cx="5040560" cy="5846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28" name="Object 16"/>
          <p:cNvGraphicFramePr>
            <a:graphicFrameLocks noChangeAspect="1"/>
          </p:cNvGraphicFramePr>
          <p:nvPr/>
        </p:nvGraphicFramePr>
        <p:xfrm>
          <a:off x="899592" y="4509120"/>
          <a:ext cx="792088" cy="46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469900" imgH="279400" progId="Equation.3">
                  <p:embed/>
                </p:oleObj>
              </mc:Choice>
              <mc:Fallback>
                <p:oleObj name="Równanie" r:id="rId18" imgW="469900" imgH="2794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509120"/>
                        <a:ext cx="792088" cy="46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3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30" name="Object 18"/>
          <p:cNvGraphicFramePr>
            <a:graphicFrameLocks noChangeAspect="1"/>
          </p:cNvGraphicFramePr>
          <p:nvPr/>
        </p:nvGraphicFramePr>
        <p:xfrm>
          <a:off x="899592" y="4941167"/>
          <a:ext cx="936104" cy="445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583947" imgH="279279" progId="Equation.3">
                  <p:embed/>
                </p:oleObj>
              </mc:Choice>
              <mc:Fallback>
                <p:oleObj name="Równanie" r:id="rId20" imgW="583947" imgH="279279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941167"/>
                        <a:ext cx="936104" cy="4450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3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4932" name="Object 20"/>
          <p:cNvGraphicFramePr>
            <a:graphicFrameLocks noChangeAspect="1"/>
          </p:cNvGraphicFramePr>
          <p:nvPr/>
        </p:nvGraphicFramePr>
        <p:xfrm>
          <a:off x="899592" y="5373216"/>
          <a:ext cx="1008112" cy="479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583947" imgH="279279" progId="Equation.3">
                  <p:embed/>
                </p:oleObj>
              </mc:Choice>
              <mc:Fallback>
                <p:oleObj name="Równanie" r:id="rId22" imgW="583947" imgH="279279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5373216"/>
                        <a:ext cx="1008112" cy="4792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139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764704"/>
            <a:ext cx="864096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u="sng" dirty="0">
                <a:solidFill>
                  <a:srgbClr val="008D89"/>
                </a:solidFill>
              </a:rPr>
              <a:t>TWIERDZENIE</a:t>
            </a:r>
            <a:endParaRPr lang="pl-PL" dirty="0"/>
          </a:p>
          <a:p>
            <a:pPr>
              <a:spcAft>
                <a:spcPts val="1200"/>
              </a:spcAft>
            </a:pPr>
            <a:endParaRPr lang="pl-PL" u="sng" dirty="0">
              <a:solidFill>
                <a:srgbClr val="008D89"/>
              </a:solidFill>
            </a:endParaRPr>
          </a:p>
          <a:p>
            <a:pPr>
              <a:spcAft>
                <a:spcPts val="0"/>
              </a:spcAft>
            </a:pPr>
            <a:endParaRPr lang="pl-PL" u="sng" dirty="0">
              <a:solidFill>
                <a:srgbClr val="008D89"/>
              </a:solidFill>
            </a:endParaRPr>
          </a:p>
          <a:p>
            <a:pPr>
              <a:spcAft>
                <a:spcPts val="0"/>
              </a:spcAft>
            </a:pPr>
            <a:r>
              <a:rPr lang="pl-PL" u="sng" dirty="0">
                <a:solidFill>
                  <a:srgbClr val="008D89"/>
                </a:solidFill>
              </a:rPr>
              <a:t>TWIERDZENIE</a:t>
            </a:r>
          </a:p>
          <a:p>
            <a:pPr>
              <a:spcAft>
                <a:spcPts val="0"/>
              </a:spcAft>
            </a:pPr>
            <a:endParaRPr lang="pl-PL" u="sng" dirty="0">
              <a:solidFill>
                <a:srgbClr val="008D89"/>
              </a:solidFill>
            </a:endParaRPr>
          </a:p>
          <a:p>
            <a:pPr>
              <a:spcAft>
                <a:spcPts val="1200"/>
              </a:spcAft>
            </a:pPr>
            <a:endParaRPr lang="pl-PL" u="sng" dirty="0">
              <a:solidFill>
                <a:srgbClr val="008D89"/>
              </a:solidFill>
            </a:endParaRPr>
          </a:p>
          <a:p>
            <a:pPr>
              <a:spcAft>
                <a:spcPts val="1200"/>
              </a:spcAft>
            </a:pPr>
            <a:r>
              <a:rPr lang="pl-PL" u="sng" dirty="0"/>
              <a:t>PRZYKŁAD</a:t>
            </a:r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  <a:p>
            <a:pPr>
              <a:spcAft>
                <a:spcPts val="1200"/>
              </a:spcAft>
            </a:pPr>
            <a:endParaRPr lang="pl-PL" dirty="0"/>
          </a:p>
        </p:txBody>
      </p:sp>
      <p:sp>
        <p:nvSpPr>
          <p:cNvPr id="292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92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2867" name="Object 3"/>
          <p:cNvGraphicFramePr>
            <a:graphicFrameLocks noChangeAspect="1"/>
          </p:cNvGraphicFramePr>
          <p:nvPr/>
        </p:nvGraphicFramePr>
        <p:xfrm>
          <a:off x="2195737" y="2239231"/>
          <a:ext cx="1656183" cy="432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837836" imgH="215806" progId="Equation.3">
                  <p:embed/>
                </p:oleObj>
              </mc:Choice>
              <mc:Fallback>
                <p:oleObj name="Równanie" r:id="rId4" imgW="837836" imgH="215806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7" y="2239231"/>
                        <a:ext cx="1656183" cy="4328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2869" name="Object 5"/>
          <p:cNvGraphicFramePr>
            <a:graphicFrameLocks noChangeAspect="1"/>
          </p:cNvGraphicFramePr>
          <p:nvPr/>
        </p:nvGraphicFramePr>
        <p:xfrm>
          <a:off x="683568" y="3356992"/>
          <a:ext cx="1080120" cy="333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47419" imgH="203112" progId="Equation.3">
                  <p:embed/>
                </p:oleObj>
              </mc:Choice>
              <mc:Fallback>
                <p:oleObj name="Równanie" r:id="rId6" imgW="647419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3356992"/>
                        <a:ext cx="1080120" cy="3335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2871" name="Object 7"/>
          <p:cNvGraphicFramePr>
            <a:graphicFrameLocks noChangeAspect="1"/>
          </p:cNvGraphicFramePr>
          <p:nvPr/>
        </p:nvGraphicFramePr>
        <p:xfrm>
          <a:off x="691480" y="3860800"/>
          <a:ext cx="1792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091880" imgH="215640" progId="Equation.3">
                  <p:embed/>
                </p:oleObj>
              </mc:Choice>
              <mc:Fallback>
                <p:oleObj name="Równanie" r:id="rId8" imgW="109188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480" y="3860800"/>
                        <a:ext cx="1792288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2873" name="Object 9"/>
          <p:cNvGraphicFramePr>
            <a:graphicFrameLocks noChangeAspect="1"/>
          </p:cNvGraphicFramePr>
          <p:nvPr/>
        </p:nvGraphicFramePr>
        <p:xfrm>
          <a:off x="708614" y="4365104"/>
          <a:ext cx="767042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69696" imgH="215806" progId="Equation.3">
                  <p:embed/>
                </p:oleObj>
              </mc:Choice>
              <mc:Fallback>
                <p:oleObj name="Równanie" r:id="rId10" imgW="469696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14" y="4365104"/>
                        <a:ext cx="767042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7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2875" name="Object 11"/>
          <p:cNvGraphicFramePr>
            <a:graphicFrameLocks noChangeAspect="1"/>
          </p:cNvGraphicFramePr>
          <p:nvPr/>
        </p:nvGraphicFramePr>
        <p:xfrm>
          <a:off x="683568" y="4797151"/>
          <a:ext cx="792088" cy="46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469800" imgH="279360" progId="Equation.3">
                  <p:embed/>
                </p:oleObj>
              </mc:Choice>
              <mc:Fallback>
                <p:oleObj name="Równanie" r:id="rId12" imgW="469800" imgH="27936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797151"/>
                        <a:ext cx="792088" cy="46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2877" name="Object 13"/>
          <p:cNvGraphicFramePr>
            <a:graphicFrameLocks noChangeAspect="1"/>
          </p:cNvGraphicFramePr>
          <p:nvPr/>
        </p:nvGraphicFramePr>
        <p:xfrm>
          <a:off x="663575" y="5419725"/>
          <a:ext cx="11922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736560" imgH="279360" progId="Equation.3">
                  <p:embed/>
                </p:oleObj>
              </mc:Choice>
              <mc:Fallback>
                <p:oleObj name="Równanie" r:id="rId14" imgW="736560" imgH="2793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575" y="5419725"/>
                        <a:ext cx="1192213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2880" name="Object 16"/>
          <p:cNvGraphicFramePr>
            <a:graphicFrameLocks noChangeAspect="1"/>
          </p:cNvGraphicFramePr>
          <p:nvPr/>
        </p:nvGraphicFramePr>
        <p:xfrm>
          <a:off x="6967902" y="4437112"/>
          <a:ext cx="1708554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091880" imgH="279360" progId="Equation.3">
                  <p:embed/>
                </p:oleObj>
              </mc:Choice>
              <mc:Fallback>
                <p:oleObj name="Równanie" r:id="rId16" imgW="1091880" imgH="27936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7902" y="4437112"/>
                        <a:ext cx="1708554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2881" name="Object 17"/>
          <p:cNvGraphicFramePr>
            <a:graphicFrameLocks noChangeAspect="1"/>
          </p:cNvGraphicFramePr>
          <p:nvPr/>
        </p:nvGraphicFramePr>
        <p:xfrm>
          <a:off x="1619672" y="2924944"/>
          <a:ext cx="967025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444240" imgH="203040" progId="Equation.3">
                  <p:embed/>
                </p:oleObj>
              </mc:Choice>
              <mc:Fallback>
                <p:oleObj name="Równanie" r:id="rId18" imgW="44424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2924944"/>
                        <a:ext cx="967025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987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2" name="Group 77"/>
          <p:cNvGrpSpPr>
            <a:grpSpLocks noChangeAspect="1"/>
          </p:cNvGrpSpPr>
          <p:nvPr/>
        </p:nvGrpSpPr>
        <p:grpSpPr bwMode="auto">
          <a:xfrm>
            <a:off x="2915816" y="2937023"/>
            <a:ext cx="4421188" cy="3516313"/>
            <a:chOff x="2642" y="2176"/>
            <a:chExt cx="5561" cy="4423"/>
          </a:xfrm>
        </p:grpSpPr>
        <p:sp>
          <p:nvSpPr>
            <p:cNvPr id="292986" name="AutoShape 122"/>
            <p:cNvSpPr>
              <a:spLocks noChangeAspect="1" noChangeArrowheads="1" noTextEdit="1"/>
            </p:cNvSpPr>
            <p:nvPr/>
          </p:nvSpPr>
          <p:spPr bwMode="auto">
            <a:xfrm>
              <a:off x="2642" y="2176"/>
              <a:ext cx="5561" cy="442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3" name="Group 97"/>
            <p:cNvGrpSpPr>
              <a:grpSpLocks/>
            </p:cNvGrpSpPr>
            <p:nvPr/>
          </p:nvGrpSpPr>
          <p:grpSpPr bwMode="auto">
            <a:xfrm>
              <a:off x="2900" y="2393"/>
              <a:ext cx="5012" cy="4040"/>
              <a:chOff x="2900" y="2393"/>
              <a:chExt cx="5012" cy="4040"/>
            </a:xfrm>
          </p:grpSpPr>
          <p:sp>
            <p:nvSpPr>
              <p:cNvPr id="292985" name="AutoShape 121"/>
              <p:cNvSpPr>
                <a:spLocks noChangeShapeType="1"/>
              </p:cNvSpPr>
              <p:nvPr/>
            </p:nvSpPr>
            <p:spPr bwMode="auto">
              <a:xfrm flipV="1">
                <a:off x="3125" y="2393"/>
                <a:ext cx="1" cy="4040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sp>
            <p:nvSpPr>
              <p:cNvPr id="292984" name="AutoShape 120"/>
              <p:cNvSpPr>
                <a:spLocks noChangeShapeType="1"/>
              </p:cNvSpPr>
              <p:nvPr/>
            </p:nvSpPr>
            <p:spPr bwMode="auto">
              <a:xfrm>
                <a:off x="2900" y="5842"/>
                <a:ext cx="5012" cy="1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  <p:grpSp>
            <p:nvGrpSpPr>
              <p:cNvPr id="4" name="Group 98"/>
              <p:cNvGrpSpPr>
                <a:grpSpLocks/>
              </p:cNvGrpSpPr>
              <p:nvPr/>
            </p:nvGrpSpPr>
            <p:grpSpPr bwMode="auto">
              <a:xfrm>
                <a:off x="3112" y="2650"/>
                <a:ext cx="4275" cy="3179"/>
                <a:chOff x="3112" y="2650"/>
                <a:chExt cx="4275" cy="3179"/>
              </a:xfrm>
            </p:grpSpPr>
            <p:grpSp>
              <p:nvGrpSpPr>
                <p:cNvPr id="5" name="Group 112"/>
                <p:cNvGrpSpPr>
                  <a:grpSpLocks/>
                </p:cNvGrpSpPr>
                <p:nvPr/>
              </p:nvGrpSpPr>
              <p:grpSpPr bwMode="auto">
                <a:xfrm>
                  <a:off x="3861" y="3378"/>
                  <a:ext cx="2512" cy="2199"/>
                  <a:chOff x="3861" y="3378"/>
                  <a:chExt cx="2512" cy="2199"/>
                </a:xfrm>
              </p:grpSpPr>
              <p:sp>
                <p:nvSpPr>
                  <p:cNvPr id="292983" name="AutoShape 119"/>
                  <p:cNvSpPr>
                    <a:spLocks noChangeArrowheads="1"/>
                  </p:cNvSpPr>
                  <p:nvPr/>
                </p:nvSpPr>
                <p:spPr bwMode="auto">
                  <a:xfrm>
                    <a:off x="3872" y="3401"/>
                    <a:ext cx="2490" cy="2154"/>
                  </a:xfrm>
                  <a:prstGeom prst="hexagon">
                    <a:avLst>
                      <a:gd name="adj" fmla="val 28900"/>
                      <a:gd name="vf" fmla="val 115470"/>
                    </a:avLst>
                  </a:prstGeom>
                  <a:noFill/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82" name="Oval 118"/>
                  <p:cNvSpPr>
                    <a:spLocks noChangeArrowheads="1"/>
                  </p:cNvSpPr>
                  <p:nvPr/>
                </p:nvSpPr>
                <p:spPr bwMode="auto">
                  <a:xfrm>
                    <a:off x="4473" y="3381"/>
                    <a:ext cx="46" cy="48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81" name="Oval 117"/>
                  <p:cNvSpPr>
                    <a:spLocks noChangeArrowheads="1"/>
                  </p:cNvSpPr>
                  <p:nvPr/>
                </p:nvSpPr>
                <p:spPr bwMode="auto">
                  <a:xfrm>
                    <a:off x="5708" y="5528"/>
                    <a:ext cx="46" cy="4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80" name="Oval 116"/>
                  <p:cNvSpPr>
                    <a:spLocks noChangeArrowheads="1"/>
                  </p:cNvSpPr>
                  <p:nvPr/>
                </p:nvSpPr>
                <p:spPr bwMode="auto">
                  <a:xfrm>
                    <a:off x="4477" y="5532"/>
                    <a:ext cx="46" cy="4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79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4450"/>
                    <a:ext cx="46" cy="46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78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3861" y="4450"/>
                    <a:ext cx="45" cy="46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77" name="Oval 113"/>
                  <p:cNvSpPr>
                    <a:spLocks noChangeArrowheads="1"/>
                  </p:cNvSpPr>
                  <p:nvPr/>
                </p:nvSpPr>
                <p:spPr bwMode="auto">
                  <a:xfrm>
                    <a:off x="5711" y="3378"/>
                    <a:ext cx="44" cy="4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</p:grpSp>
            <p:sp>
              <p:nvSpPr>
                <p:cNvPr id="292975" name="Oval 111"/>
                <p:cNvSpPr>
                  <a:spLocks noChangeArrowheads="1"/>
                </p:cNvSpPr>
                <p:nvPr/>
              </p:nvSpPr>
              <p:spPr bwMode="auto">
                <a:xfrm>
                  <a:off x="5650" y="4018"/>
                  <a:ext cx="50" cy="4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92974" name="AutoShape 110"/>
                <p:cNvSpPr>
                  <a:spLocks noChangeShapeType="1"/>
                </p:cNvSpPr>
                <p:nvPr/>
              </p:nvSpPr>
              <p:spPr bwMode="auto">
                <a:xfrm flipV="1">
                  <a:off x="6188" y="3019"/>
                  <a:ext cx="317" cy="231"/>
                </a:xfrm>
                <a:prstGeom prst="straightConnector1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 type="arrow" w="med" len="lg"/>
                  <a:tailEnd type="arrow" w="med" len="lg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grpSp>
              <p:nvGrpSpPr>
                <p:cNvPr id="6" name="Group 99"/>
                <p:cNvGrpSpPr>
                  <a:grpSpLocks/>
                </p:cNvGrpSpPr>
                <p:nvPr/>
              </p:nvGrpSpPr>
              <p:grpSpPr bwMode="auto">
                <a:xfrm>
                  <a:off x="3112" y="2650"/>
                  <a:ext cx="4275" cy="3179"/>
                  <a:chOff x="3112" y="2650"/>
                  <a:chExt cx="4275" cy="3179"/>
                </a:xfrm>
              </p:grpSpPr>
              <p:sp>
                <p:nvSpPr>
                  <p:cNvPr id="292973" name="AutoShape 1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12" y="2650"/>
                    <a:ext cx="4275" cy="3179"/>
                  </a:xfrm>
                  <a:prstGeom prst="straightConnector1">
                    <a:avLst/>
                  </a:prstGeom>
                  <a:noFill/>
                  <a:ln w="6350">
                    <a:solidFill>
                      <a:srgbClr val="000000"/>
                    </a:solidFill>
                    <a:prstDash val="lgDash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grpSp>
                <p:nvGrpSpPr>
                  <p:cNvPr id="7" name="Group 106"/>
                  <p:cNvGrpSpPr>
                    <a:grpSpLocks/>
                  </p:cNvGrpSpPr>
                  <p:nvPr/>
                </p:nvGrpSpPr>
                <p:grpSpPr bwMode="auto">
                  <a:xfrm>
                    <a:off x="4634" y="3735"/>
                    <a:ext cx="1313" cy="1764"/>
                    <a:chOff x="4634" y="3735"/>
                    <a:chExt cx="1313" cy="1764"/>
                  </a:xfrm>
                </p:grpSpPr>
                <p:sp>
                  <p:nvSpPr>
                    <p:cNvPr id="292972" name="AutoShap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34" y="3735"/>
                      <a:ext cx="1313" cy="1"/>
                    </a:xfrm>
                    <a:prstGeom prst="straightConnector1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prstDash val="lgDash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l-PL"/>
                    </a:p>
                  </p:txBody>
                </p:sp>
                <p:sp>
                  <p:nvSpPr>
                    <p:cNvPr id="292971" name="AutoShape 10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919" y="3736"/>
                      <a:ext cx="1" cy="1763"/>
                    </a:xfrm>
                    <a:prstGeom prst="straightConnector1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prstDash val="lgDash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l-PL"/>
                    </a:p>
                  </p:txBody>
                </p:sp>
              </p:grpSp>
              <p:sp>
                <p:nvSpPr>
                  <p:cNvPr id="292969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5907" y="3699"/>
                    <a:ext cx="46" cy="46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grpSp>
                <p:nvGrpSpPr>
                  <p:cNvPr id="8" name="Group 102"/>
                  <p:cNvGrpSpPr>
                    <a:grpSpLocks/>
                  </p:cNvGrpSpPr>
                  <p:nvPr/>
                </p:nvGrpSpPr>
                <p:grpSpPr bwMode="auto">
                  <a:xfrm>
                    <a:off x="5759" y="3401"/>
                    <a:ext cx="598" cy="1993"/>
                    <a:chOff x="5764" y="3406"/>
                    <a:chExt cx="599" cy="1994"/>
                  </a:xfrm>
                </p:grpSpPr>
                <p:sp>
                  <p:nvSpPr>
                    <p:cNvPr id="292968" name="AutoShape 1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362" y="3408"/>
                      <a:ext cx="1" cy="1992"/>
                    </a:xfrm>
                    <a:prstGeom prst="straightConnector1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prstDash val="lgDash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l-PL"/>
                    </a:p>
                  </p:txBody>
                </p:sp>
                <p:sp>
                  <p:nvSpPr>
                    <p:cNvPr id="292967" name="AutoShape 1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4" y="3406"/>
                      <a:ext cx="589" cy="1"/>
                    </a:xfrm>
                    <a:prstGeom prst="straightConnector1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prstDash val="lgDash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pl-PL"/>
                    </a:p>
                  </p:txBody>
                </p:sp>
              </p:grpSp>
              <p:sp>
                <p:nvSpPr>
                  <p:cNvPr id="292965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5010" y="3711"/>
                    <a:ext cx="50" cy="4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292964" name="Oval 100"/>
                  <p:cNvSpPr>
                    <a:spLocks noChangeArrowheads="1"/>
                  </p:cNvSpPr>
                  <p:nvPr/>
                </p:nvSpPr>
                <p:spPr bwMode="auto">
                  <a:xfrm>
                    <a:off x="6332" y="3385"/>
                    <a:ext cx="46" cy="4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</p:grpSp>
          </p:grpSp>
        </p:grpSp>
        <p:grpSp>
          <p:nvGrpSpPr>
            <p:cNvPr id="9" name="Group 79"/>
            <p:cNvGrpSpPr>
              <a:grpSpLocks/>
            </p:cNvGrpSpPr>
            <p:nvPr/>
          </p:nvGrpSpPr>
          <p:grpSpPr bwMode="auto">
            <a:xfrm>
              <a:off x="3617" y="2564"/>
              <a:ext cx="4337" cy="3717"/>
              <a:chOff x="3617" y="2564"/>
              <a:chExt cx="4337" cy="3717"/>
            </a:xfrm>
          </p:grpSpPr>
          <p:grpSp>
            <p:nvGrpSpPr>
              <p:cNvPr id="10" name="Group 90"/>
              <p:cNvGrpSpPr>
                <a:grpSpLocks/>
              </p:cNvGrpSpPr>
              <p:nvPr/>
            </p:nvGrpSpPr>
            <p:grpSpPr bwMode="auto">
              <a:xfrm>
                <a:off x="3617" y="4290"/>
                <a:ext cx="4337" cy="1991"/>
                <a:chOff x="3617" y="4290"/>
                <a:chExt cx="4337" cy="1991"/>
              </a:xfrm>
            </p:grpSpPr>
            <p:grpSp>
              <p:nvGrpSpPr>
                <p:cNvPr id="11" name="Group 94"/>
                <p:cNvGrpSpPr>
                  <a:grpSpLocks/>
                </p:cNvGrpSpPr>
                <p:nvPr/>
              </p:nvGrpSpPr>
              <p:grpSpPr bwMode="auto">
                <a:xfrm>
                  <a:off x="5636" y="5499"/>
                  <a:ext cx="2318" cy="782"/>
                  <a:chOff x="5636" y="5499"/>
                  <a:chExt cx="2318" cy="782"/>
                </a:xfrm>
              </p:grpSpPr>
              <p:sp>
                <p:nvSpPr>
                  <p:cNvPr id="292960" name="Text Box 9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09" y="5817"/>
                    <a:ext cx="445" cy="4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y</a:t>
                    </a:r>
                    <a:r>
                      <a:rPr kumimoji="0" lang="pl-PL" sz="1100" b="0" i="0" u="none" strike="noStrike" cap="none" normalizeH="0" baseline="-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1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292959" name="Text Box 9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36" y="5499"/>
                    <a:ext cx="445" cy="4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D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12" name="Group 91"/>
                <p:cNvGrpSpPr>
                  <a:grpSpLocks/>
                </p:cNvGrpSpPr>
                <p:nvPr/>
              </p:nvGrpSpPr>
              <p:grpSpPr bwMode="auto">
                <a:xfrm>
                  <a:off x="3617" y="4290"/>
                  <a:ext cx="1090" cy="1707"/>
                  <a:chOff x="3617" y="4290"/>
                  <a:chExt cx="1090" cy="1707"/>
                </a:xfrm>
              </p:grpSpPr>
              <p:sp>
                <p:nvSpPr>
                  <p:cNvPr id="292957" name="Text Box 9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62" y="5534"/>
                    <a:ext cx="445" cy="4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E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292956" name="Text Box 9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17" y="4290"/>
                    <a:ext cx="447" cy="4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pl-PL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rPr>
                      <a:t>F</a:t>
                    </a:r>
                    <a:endParaRPr kumimoji="0" lang="pl-PL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292953" name="Text Box 89"/>
              <p:cNvSpPr txBox="1">
                <a:spLocks noChangeArrowheads="1"/>
              </p:cNvSpPr>
              <p:nvPr/>
            </p:nvSpPr>
            <p:spPr bwMode="auto">
              <a:xfrm>
                <a:off x="6639" y="2564"/>
                <a:ext cx="721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l-PL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y</a:t>
                </a:r>
                <a:r>
                  <a:rPr kumimoji="0" lang="pl-PL" sz="1100" b="0" i="0" u="none" strike="noStrike" cap="none" normalizeH="0" baseline="-30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1</a:t>
                </a:r>
                <a:r>
                  <a:rPr kumimoji="0" lang="pl-PL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=y</a:t>
                </a:r>
                <a:r>
                  <a:rPr kumimoji="0" lang="pl-PL" sz="1100" b="0" i="0" u="none" strike="noStrike" cap="none" normalizeH="0" baseline="-30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2</a:t>
                </a:r>
                <a:endParaRPr kumimoji="0" lang="pl-PL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grpSp>
            <p:nvGrpSpPr>
              <p:cNvPr id="13" name="Group 86"/>
              <p:cNvGrpSpPr>
                <a:grpSpLocks/>
              </p:cNvGrpSpPr>
              <p:nvPr/>
            </p:nvGrpSpPr>
            <p:grpSpPr bwMode="auto">
              <a:xfrm>
                <a:off x="4863" y="3430"/>
                <a:ext cx="1149" cy="1060"/>
                <a:chOff x="4863" y="3430"/>
                <a:chExt cx="1149" cy="1060"/>
              </a:xfrm>
            </p:grpSpPr>
            <p:sp>
              <p:nvSpPr>
                <p:cNvPr id="292952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4863" y="3430"/>
                  <a:ext cx="445" cy="4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92951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5565" y="4027"/>
                  <a:ext cx="447" cy="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z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grpSp>
            <p:nvGrpSpPr>
              <p:cNvPr id="15" name="Group 83"/>
              <p:cNvGrpSpPr>
                <a:grpSpLocks/>
              </p:cNvGrpSpPr>
              <p:nvPr/>
            </p:nvGrpSpPr>
            <p:grpSpPr bwMode="auto">
              <a:xfrm>
                <a:off x="5511" y="3125"/>
                <a:ext cx="1253" cy="1635"/>
                <a:chOff x="5511" y="3125"/>
                <a:chExt cx="1253" cy="1635"/>
              </a:xfrm>
            </p:grpSpPr>
            <p:sp>
              <p:nvSpPr>
                <p:cNvPr id="292949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5511" y="3125"/>
                  <a:ext cx="443" cy="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B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92948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6320" y="4297"/>
                  <a:ext cx="444" cy="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C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grpSp>
            <p:nvGrpSpPr>
              <p:cNvPr id="16" name="Group 80"/>
              <p:cNvGrpSpPr>
                <a:grpSpLocks/>
              </p:cNvGrpSpPr>
              <p:nvPr/>
            </p:nvGrpSpPr>
            <p:grpSpPr bwMode="auto">
              <a:xfrm>
                <a:off x="4231" y="3143"/>
                <a:ext cx="651" cy="1520"/>
                <a:chOff x="4231" y="3143"/>
                <a:chExt cx="651" cy="1520"/>
              </a:xfrm>
            </p:grpSpPr>
            <p:sp>
              <p:nvSpPr>
                <p:cNvPr id="292946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4231" y="3143"/>
                  <a:ext cx="434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A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92945" name="Text Box 81"/>
                <p:cNvSpPr txBox="1">
                  <a:spLocks noChangeArrowheads="1"/>
                </p:cNvSpPr>
                <p:nvPr/>
              </p:nvSpPr>
              <p:spPr bwMode="auto">
                <a:xfrm>
                  <a:off x="4437" y="4197"/>
                  <a:ext cx="445" cy="4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pl-PL" sz="11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</a:t>
                  </a:r>
                  <a:endParaRPr kumimoji="0" lang="pl-P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292942" name="Text Box 78"/>
            <p:cNvSpPr txBox="1">
              <a:spLocks noChangeArrowheads="1"/>
            </p:cNvSpPr>
            <p:nvPr/>
          </p:nvSpPr>
          <p:spPr bwMode="auto">
            <a:xfrm>
              <a:off x="3093" y="2389"/>
              <a:ext cx="447" cy="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y</a:t>
              </a:r>
              <a:r>
                <a:rPr kumimoji="0" lang="pl-PL" sz="1100" b="0" i="0" u="none" strike="noStrike" cap="none" normalizeH="0" baseline="-3000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2</a:t>
              </a: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aphicFrame>
        <p:nvGraphicFramePr>
          <p:cNvPr id="292882" name="Object 18"/>
          <p:cNvGraphicFramePr>
            <a:graphicFrameLocks noChangeAspect="1"/>
          </p:cNvGraphicFramePr>
          <p:nvPr/>
        </p:nvGraphicFramePr>
        <p:xfrm>
          <a:off x="1187449" y="1196974"/>
          <a:ext cx="2736479" cy="707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1866600" imgH="482400" progId="Equation.3">
                  <p:embed/>
                </p:oleObj>
              </mc:Choice>
              <mc:Fallback>
                <p:oleObj name="Równanie" r:id="rId20" imgW="1866600" imgH="4824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49" y="1196974"/>
                        <a:ext cx="2736479" cy="707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ILOCZYN ZBIORÓW</a:t>
            </a:r>
            <a:endParaRPr lang="pl-PL" b="1" dirty="0">
              <a:solidFill>
                <a:srgbClr val="008D89"/>
              </a:solidFill>
            </a:endParaRP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426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ILOCZYN ZBIORÓW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DLA DOWOLNYCH ZBIORÓW A, B, C ZACHODZI: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068018"/>
              </p:ext>
            </p:extLst>
          </p:nvPr>
        </p:nvGraphicFramePr>
        <p:xfrm>
          <a:off x="1208863" y="1628775"/>
          <a:ext cx="309403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854000" imgH="215640" progId="Equation.3">
                  <p:embed/>
                </p:oleObj>
              </mc:Choice>
              <mc:Fallback>
                <p:oleObj name="Równanie" r:id="rId4" imgW="1854000" imgH="215640" progId="Equation.3">
                  <p:embed/>
                  <p:pic>
                    <p:nvPicPr>
                      <p:cNvPr id="0" name="Picture 4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863" y="1628775"/>
                        <a:ext cx="309403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542695"/>
              </p:ext>
            </p:extLst>
          </p:nvPr>
        </p:nvGraphicFramePr>
        <p:xfrm>
          <a:off x="3125986" y="1350987"/>
          <a:ext cx="8699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520560" imgH="164880" progId="Equation.3">
                  <p:embed/>
                </p:oleObj>
              </mc:Choice>
              <mc:Fallback>
                <p:oleObj name="Równanie" r:id="rId6" imgW="520560" imgH="164880" progId="Equation.3">
                  <p:embed/>
                  <p:pic>
                    <p:nvPicPr>
                      <p:cNvPr id="0" name="Picture 4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5986" y="1350987"/>
                        <a:ext cx="869950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080524"/>
              </p:ext>
            </p:extLst>
          </p:nvPr>
        </p:nvGraphicFramePr>
        <p:xfrm>
          <a:off x="1208088" y="2686422"/>
          <a:ext cx="154622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927000" imgH="164880" progId="Equation.3">
                  <p:embed/>
                </p:oleObj>
              </mc:Choice>
              <mc:Fallback>
                <p:oleObj name="Równanie" r:id="rId8" imgW="927000" imgH="164880" progId="Equation.3">
                  <p:embed/>
                  <p:pic>
                    <p:nvPicPr>
                      <p:cNvPr id="0" name="Picture 4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2686422"/>
                        <a:ext cx="1546225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434663"/>
              </p:ext>
            </p:extLst>
          </p:nvPr>
        </p:nvGraphicFramePr>
        <p:xfrm>
          <a:off x="1208088" y="3005509"/>
          <a:ext cx="27559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650960" imgH="215640" progId="Equation.3">
                  <p:embed/>
                </p:oleObj>
              </mc:Choice>
              <mc:Fallback>
                <p:oleObj name="Równanie" r:id="rId10" imgW="1650960" imgH="215640" progId="Equation.3">
                  <p:embed/>
                  <p:pic>
                    <p:nvPicPr>
                      <p:cNvPr id="0" name="Picture 4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005509"/>
                        <a:ext cx="27559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742996"/>
              </p:ext>
            </p:extLst>
          </p:nvPr>
        </p:nvGraphicFramePr>
        <p:xfrm>
          <a:off x="1198563" y="3429000"/>
          <a:ext cx="1185862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711000" imgH="177480" progId="Equation.3">
                  <p:embed/>
                </p:oleObj>
              </mc:Choice>
              <mc:Fallback>
                <p:oleObj name="Równanie" r:id="rId12" imgW="711000" imgH="177480" progId="Equation.3">
                  <p:embed/>
                  <p:pic>
                    <p:nvPicPr>
                      <p:cNvPr id="0" name="Picture 4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3429000"/>
                        <a:ext cx="1185862" cy="29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033700"/>
              </p:ext>
            </p:extLst>
          </p:nvPr>
        </p:nvGraphicFramePr>
        <p:xfrm>
          <a:off x="1208088" y="3797672"/>
          <a:ext cx="11223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72840" imgH="164880" progId="Equation.3">
                  <p:embed/>
                </p:oleObj>
              </mc:Choice>
              <mc:Fallback>
                <p:oleObj name="Równanie" r:id="rId14" imgW="672840" imgH="164880" progId="Equation.3">
                  <p:embed/>
                  <p:pic>
                    <p:nvPicPr>
                      <p:cNvPr id="0" name="Picture 4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797672"/>
                        <a:ext cx="1122362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923934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140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836712"/>
            <a:ext cx="864096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5.2.3  </a:t>
            </a:r>
            <a:r>
              <a:rPr lang="pl-PL" u="sng" dirty="0"/>
              <a:t>MODEL PESYMISTY</a:t>
            </a:r>
          </a:p>
          <a:p>
            <a:endParaRPr lang="pl-PL" b="1" u="sng" dirty="0"/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		   WTEDY I TYLKO WTEDY GDY</a:t>
            </a:r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		-  JEST QUASI PORZĄDKIEM</a:t>
            </a:r>
          </a:p>
          <a:p>
            <a:pPr lvl="1"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		- STRUKTURA DOMINOWANIA PESYMISTY</a:t>
            </a:r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pPr lvl="1"/>
            <a:r>
              <a:rPr lang="pl-PL" u="sng" dirty="0">
                <a:solidFill>
                  <a:srgbClr val="008D89"/>
                </a:solidFill>
              </a:rPr>
              <a:t>TWIERDZENIE</a:t>
            </a:r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dirty="0"/>
          </a:p>
        </p:txBody>
      </p:sp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3203848" y="856714"/>
          <a:ext cx="720079" cy="34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44240" imgH="215640" progId="Equation.3">
                  <p:embed/>
                </p:oleObj>
              </mc:Choice>
              <mc:Fallback>
                <p:oleObj name="Równanie" r:id="rId4" imgW="44424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856714"/>
                        <a:ext cx="720079" cy="34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3" name="Object 3"/>
          <p:cNvGraphicFramePr>
            <a:graphicFrameLocks noChangeAspect="1"/>
          </p:cNvGraphicFramePr>
          <p:nvPr/>
        </p:nvGraphicFramePr>
        <p:xfrm>
          <a:off x="1106488" y="1403350"/>
          <a:ext cx="1100137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60240" imgH="215640" progId="Equation.3">
                  <p:embed/>
                </p:oleObj>
              </mc:Choice>
              <mc:Fallback>
                <p:oleObj name="Równanie" r:id="rId6" imgW="66024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488" y="1403350"/>
                        <a:ext cx="1100137" cy="35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4" name="Object 4"/>
          <p:cNvGraphicFramePr>
            <a:graphicFrameLocks noChangeAspect="1"/>
          </p:cNvGraphicFramePr>
          <p:nvPr/>
        </p:nvGraphicFramePr>
        <p:xfrm>
          <a:off x="1619672" y="1772816"/>
          <a:ext cx="38258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15640" imgH="203040" progId="Equation.3">
                  <p:embed/>
                </p:oleObj>
              </mc:Choice>
              <mc:Fallback>
                <p:oleObj name="Równanie" r:id="rId8" imgW="2156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772816"/>
                        <a:ext cx="382588" cy="366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5" name="Object 5"/>
          <p:cNvGraphicFramePr>
            <a:graphicFrameLocks noChangeAspect="1"/>
          </p:cNvGraphicFramePr>
          <p:nvPr/>
        </p:nvGraphicFramePr>
        <p:xfrm>
          <a:off x="1331913" y="2266950"/>
          <a:ext cx="6477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19040" imgH="215640" progId="Equation.3">
                  <p:embed/>
                </p:oleObj>
              </mc:Choice>
              <mc:Fallback>
                <p:oleObj name="Równanie" r:id="rId10" imgW="41904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266950"/>
                        <a:ext cx="647700" cy="32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6" name="Object 6"/>
          <p:cNvGraphicFramePr>
            <a:graphicFrameLocks noChangeAspect="1"/>
          </p:cNvGraphicFramePr>
          <p:nvPr/>
        </p:nvGraphicFramePr>
        <p:xfrm>
          <a:off x="5935663" y="1412875"/>
          <a:ext cx="1446212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939600" imgH="266400" progId="Equation.3">
                  <p:embed/>
                </p:oleObj>
              </mc:Choice>
              <mc:Fallback>
                <p:oleObj name="Równanie" r:id="rId12" imgW="939600" imgH="26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5663" y="1412875"/>
                        <a:ext cx="1446212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7" name="Object 7"/>
          <p:cNvGraphicFramePr>
            <a:graphicFrameLocks noChangeAspect="1"/>
          </p:cNvGraphicFramePr>
          <p:nvPr/>
        </p:nvGraphicFramePr>
        <p:xfrm>
          <a:off x="1907704" y="2708920"/>
          <a:ext cx="53133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3200400" imgH="355320" progId="Equation.3">
                  <p:embed/>
                </p:oleObj>
              </mc:Choice>
              <mc:Fallback>
                <p:oleObj name="Równanie" r:id="rId14" imgW="3200400" imgH="35532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708920"/>
                        <a:ext cx="5313362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8" name="Object 8"/>
          <p:cNvGraphicFramePr>
            <a:graphicFrameLocks noChangeAspect="1"/>
          </p:cNvGraphicFramePr>
          <p:nvPr/>
        </p:nvGraphicFramePr>
        <p:xfrm>
          <a:off x="889000" y="3924300"/>
          <a:ext cx="8143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482400" imgH="291960" progId="Equation.3">
                  <p:embed/>
                </p:oleObj>
              </mc:Choice>
              <mc:Fallback>
                <p:oleObj name="Równanie" r:id="rId16" imgW="482400" imgH="29196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3924300"/>
                        <a:ext cx="814388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69" name="Object 9"/>
          <p:cNvGraphicFramePr>
            <a:graphicFrameLocks noChangeAspect="1"/>
          </p:cNvGraphicFramePr>
          <p:nvPr/>
        </p:nvGraphicFramePr>
        <p:xfrm>
          <a:off x="900113" y="4437112"/>
          <a:ext cx="9350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583920" imgH="279360" progId="Equation.3">
                  <p:embed/>
                </p:oleObj>
              </mc:Choice>
              <mc:Fallback>
                <p:oleObj name="Równanie" r:id="rId18" imgW="583920" imgH="27936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437112"/>
                        <a:ext cx="935037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70" name="Object 10"/>
          <p:cNvGraphicFramePr>
            <a:graphicFrameLocks noChangeAspect="1"/>
          </p:cNvGraphicFramePr>
          <p:nvPr/>
        </p:nvGraphicFramePr>
        <p:xfrm>
          <a:off x="889000" y="4941168"/>
          <a:ext cx="10302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596880" imgH="279360" progId="Equation.3">
                  <p:embed/>
                </p:oleObj>
              </mc:Choice>
              <mc:Fallback>
                <p:oleObj name="Równanie" r:id="rId20" imgW="596880" imgH="27936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4941168"/>
                        <a:ext cx="1030288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71" name="Object 11"/>
          <p:cNvGraphicFramePr>
            <a:graphicFrameLocks noChangeAspect="1"/>
          </p:cNvGraphicFramePr>
          <p:nvPr/>
        </p:nvGraphicFramePr>
        <p:xfrm>
          <a:off x="1471613" y="5624513"/>
          <a:ext cx="1920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114120" imgH="215640" progId="Equation.3">
                  <p:embed/>
                </p:oleObj>
              </mc:Choice>
              <mc:Fallback>
                <p:oleObj name="Równanie" r:id="rId22" imgW="114120" imgH="215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1613" y="5624513"/>
                        <a:ext cx="192087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7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96972" name="Object 12"/>
          <p:cNvGraphicFramePr>
            <a:graphicFrameLocks noChangeAspect="1"/>
          </p:cNvGraphicFramePr>
          <p:nvPr/>
        </p:nvGraphicFramePr>
        <p:xfrm>
          <a:off x="3347864" y="4149080"/>
          <a:ext cx="3816424" cy="74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2108200" imgH="406400" progId="Equation.3">
                  <p:embed/>
                </p:oleObj>
              </mc:Choice>
              <mc:Fallback>
                <p:oleObj name="Równanie" r:id="rId24" imgW="2108200" imgH="4064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4149080"/>
                        <a:ext cx="3816424" cy="742562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33CCCC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360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141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836712"/>
            <a:ext cx="8640960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b="1" dirty="0"/>
              <a:t>5.2.4  </a:t>
            </a:r>
            <a:r>
              <a:rPr lang="pl-PL" u="sng" dirty="0"/>
              <a:t>MODEL HURWICZA</a:t>
            </a:r>
          </a:p>
          <a:p>
            <a:endParaRPr lang="pl-PL" b="1" u="sng" dirty="0"/>
          </a:p>
          <a:p>
            <a:r>
              <a:rPr lang="pl-PL" dirty="0"/>
              <a:t>			WTEDY I TYLKO WTEDY GDY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		-  WSPÓŁCZYNNIK OPTYMIZMU</a:t>
            </a:r>
          </a:p>
          <a:p>
            <a:endParaRPr lang="pl-PL" dirty="0"/>
          </a:p>
          <a:p>
            <a:pPr>
              <a:spcAft>
                <a:spcPts val="600"/>
              </a:spcAft>
            </a:pPr>
            <a:r>
              <a:rPr lang="pl-PL" u="sng" dirty="0">
                <a:solidFill>
                  <a:srgbClr val="008D89"/>
                </a:solidFill>
              </a:rPr>
              <a:t>TWIERDZENIE</a:t>
            </a:r>
          </a:p>
          <a:p>
            <a:pPr>
              <a:spcAft>
                <a:spcPts val="600"/>
              </a:spcAft>
            </a:pPr>
            <a:r>
              <a:rPr lang="pl-PL" dirty="0"/>
              <a:t>DLA KAŻDEGO 		  ZACHODZI:</a:t>
            </a:r>
          </a:p>
          <a:p>
            <a:pPr marL="342900" indent="-342900">
              <a:spcAft>
                <a:spcPts val="1800"/>
              </a:spcAft>
            </a:pPr>
            <a:r>
              <a:rPr lang="pl-PL" dirty="0"/>
              <a:t>1)</a:t>
            </a:r>
          </a:p>
          <a:p>
            <a:pPr marL="342900" indent="-342900">
              <a:spcAft>
                <a:spcPts val="1800"/>
              </a:spcAft>
            </a:pPr>
            <a:r>
              <a:rPr lang="pl-PL" dirty="0"/>
              <a:t>2)</a:t>
            </a:r>
          </a:p>
          <a:p>
            <a:pPr marL="342900" indent="-342900">
              <a:spcAft>
                <a:spcPts val="1800"/>
              </a:spcAft>
            </a:pPr>
            <a:r>
              <a:rPr lang="pl-PL" dirty="0"/>
              <a:t>3)</a:t>
            </a:r>
          </a:p>
          <a:p>
            <a:pPr marL="342900" indent="-342900">
              <a:spcAft>
                <a:spcPts val="1800"/>
              </a:spcAft>
            </a:pPr>
            <a:r>
              <a:rPr lang="pl-PL" dirty="0"/>
              <a:t>4)</a:t>
            </a:r>
          </a:p>
        </p:txBody>
      </p:sp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3131840" y="895004"/>
          <a:ext cx="792088" cy="301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520560" imgH="203040" progId="Equation.3">
                  <p:embed/>
                </p:oleObj>
              </mc:Choice>
              <mc:Fallback>
                <p:oleObj name="Równanie" r:id="rId4" imgW="520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895004"/>
                        <a:ext cx="792088" cy="3017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1540809" y="1556793"/>
          <a:ext cx="1302999" cy="360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23586" imgH="203112" progId="Equation.3">
                  <p:embed/>
                </p:oleObj>
              </mc:Choice>
              <mc:Fallback>
                <p:oleObj name="Równanie" r:id="rId6" imgW="723586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0809" y="1556793"/>
                        <a:ext cx="1302999" cy="3600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00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0038" name="Object 6"/>
          <p:cNvGraphicFramePr>
            <a:graphicFrameLocks noChangeAspect="1"/>
          </p:cNvGraphicFramePr>
          <p:nvPr/>
        </p:nvGraphicFramePr>
        <p:xfrm>
          <a:off x="1763688" y="2708920"/>
          <a:ext cx="288032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39700" imgH="139700" progId="Equation.3">
                  <p:embed/>
                </p:oleObj>
              </mc:Choice>
              <mc:Fallback>
                <p:oleObj name="Równanie" r:id="rId8" imgW="139700" imgH="1397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708920"/>
                        <a:ext cx="288032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0040" name="Object 8"/>
          <p:cNvGraphicFramePr>
            <a:graphicFrameLocks noChangeAspect="1"/>
          </p:cNvGraphicFramePr>
          <p:nvPr/>
        </p:nvGraphicFramePr>
        <p:xfrm>
          <a:off x="5940152" y="2636912"/>
          <a:ext cx="1224137" cy="383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34725" imgH="203112" progId="Equation.3">
                  <p:embed/>
                </p:oleObj>
              </mc:Choice>
              <mc:Fallback>
                <p:oleObj name="Równanie" r:id="rId10" imgW="634725" imgH="20311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636912"/>
                        <a:ext cx="1224137" cy="3836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4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0042" name="Object 10"/>
          <p:cNvGraphicFramePr>
            <a:graphicFrameLocks noChangeAspect="1"/>
          </p:cNvGraphicFramePr>
          <p:nvPr/>
        </p:nvGraphicFramePr>
        <p:xfrm>
          <a:off x="2123728" y="3573016"/>
          <a:ext cx="936104" cy="312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545626" imgH="177646" progId="Equation.3">
                  <p:embed/>
                </p:oleObj>
              </mc:Choice>
              <mc:Fallback>
                <p:oleObj name="Równanie" r:id="rId12" imgW="545626" imgH="177646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573016"/>
                        <a:ext cx="936104" cy="3120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0046" name="Object 14"/>
          <p:cNvGraphicFramePr>
            <a:graphicFrameLocks noChangeAspect="1"/>
          </p:cNvGraphicFramePr>
          <p:nvPr/>
        </p:nvGraphicFramePr>
        <p:xfrm>
          <a:off x="971600" y="3789040"/>
          <a:ext cx="84445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545760" imgH="279360" progId="Equation.3">
                  <p:embed/>
                </p:oleObj>
              </mc:Choice>
              <mc:Fallback>
                <p:oleObj name="Równanie" r:id="rId14" imgW="545760" imgH="2793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789040"/>
                        <a:ext cx="844458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0048" name="Object 16"/>
          <p:cNvGraphicFramePr>
            <a:graphicFrameLocks noChangeAspect="1"/>
          </p:cNvGraphicFramePr>
          <p:nvPr/>
        </p:nvGraphicFramePr>
        <p:xfrm>
          <a:off x="900112" y="4221088"/>
          <a:ext cx="1151608" cy="506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34680" imgH="279360" progId="Equation.3">
                  <p:embed/>
                </p:oleObj>
              </mc:Choice>
              <mc:Fallback>
                <p:oleObj name="Równanie" r:id="rId16" imgW="634680" imgH="27936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2" y="4221088"/>
                        <a:ext cx="1151608" cy="5067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0049" name="Object 17"/>
          <p:cNvGraphicFramePr>
            <a:graphicFrameLocks noChangeAspect="1"/>
          </p:cNvGraphicFramePr>
          <p:nvPr/>
        </p:nvGraphicFramePr>
        <p:xfrm>
          <a:off x="899592" y="4797152"/>
          <a:ext cx="1080120" cy="465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647640" imgH="279360" progId="Equation.3">
                  <p:embed/>
                </p:oleObj>
              </mc:Choice>
              <mc:Fallback>
                <p:oleObj name="Równanie" r:id="rId18" imgW="647640" imgH="27936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797152"/>
                        <a:ext cx="1080120" cy="4659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0050" name="Object 18"/>
          <p:cNvGraphicFramePr>
            <a:graphicFrameLocks noChangeAspect="1"/>
          </p:cNvGraphicFramePr>
          <p:nvPr/>
        </p:nvGraphicFramePr>
        <p:xfrm>
          <a:off x="899593" y="5301208"/>
          <a:ext cx="1512168" cy="49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863280" imgH="279360" progId="Equation.3">
                  <p:embed/>
                </p:oleObj>
              </mc:Choice>
              <mc:Fallback>
                <p:oleObj name="Równanie" r:id="rId20" imgW="863280" imgH="27936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3" y="5301208"/>
                        <a:ext cx="1512168" cy="4972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0051" name="Object 19"/>
          <p:cNvGraphicFramePr>
            <a:graphicFrameLocks noChangeAspect="1"/>
          </p:cNvGraphicFramePr>
          <p:nvPr/>
        </p:nvGraphicFramePr>
        <p:xfrm>
          <a:off x="1547664" y="1916112"/>
          <a:ext cx="6775520" cy="7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3581280" imgH="380880" progId="Equation.3">
                  <p:embed/>
                </p:oleObj>
              </mc:Choice>
              <mc:Fallback>
                <p:oleObj name="Równanie" r:id="rId22" imgW="3581280" imgH="3808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916112"/>
                        <a:ext cx="6775520" cy="7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60546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142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pole tekstowe 14"/>
          <p:cNvSpPr txBox="1"/>
          <p:nvPr/>
        </p:nvSpPr>
        <p:spPr>
          <a:xfrm>
            <a:off x="251520" y="836712"/>
            <a:ext cx="864096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AutoNum type="arabicPeriod" startAt="6"/>
            </a:pPr>
            <a:r>
              <a:rPr lang="pl-PL" b="1" dirty="0"/>
              <a:t>KOLEKTYWNE PODEJMOWANIE DECYZJI OPTYMALNYCH</a:t>
            </a:r>
            <a:endParaRPr lang="pl-PL" dirty="0"/>
          </a:p>
          <a:p>
            <a:pPr marL="342900" indent="-342900">
              <a:spcAft>
                <a:spcPts val="600"/>
              </a:spcAft>
            </a:pPr>
            <a:r>
              <a:rPr lang="pl-PL" b="1" dirty="0"/>
              <a:t>6.1    </a:t>
            </a:r>
            <a:r>
              <a:rPr lang="pl-PL" u="sng" dirty="0"/>
              <a:t>MODELOWANIE KOLEKTYWNYCH SYSTEMÓW DECYZYJNYCH</a:t>
            </a:r>
            <a:endParaRPr lang="pl-PL" sz="1600" dirty="0"/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ZESPÓŁ EKSPERTÓW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ZESPÓŁ PROJEKTANTÓW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KONSYLJUM LEKARSKIE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RADY SAMORZĄDOWE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PARLAMENT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ROZSTRZYGNIĘCIA SĄDOWE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KOMISJE PRZETARGOWE</a:t>
            </a:r>
          </a:p>
          <a:p>
            <a:pPr marL="800100" lvl="1" indent="-342900" algn="ctr">
              <a:spcAft>
                <a:spcPts val="600"/>
              </a:spcAft>
            </a:pPr>
            <a:r>
              <a:rPr lang="pl-PL" sz="1600" u="sng" dirty="0"/>
              <a:t>CECHY CHARAKTERYSTYCZNE KOLEKTYWNYCH SYTUACJI DECYZYJNYCH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JEDEN ZBIÓR DECYZJI DOPUSZCZALNYCH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WIELU DECYDENTÓW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RÓŻNE MODELE PREFERENCJI DECYZYJNYCH (RÓŻNI DECYDENCI)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RÓŻNE CELE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USTALONE PROCEDURY DECYZYJNE (REGULAMINY)</a:t>
            </a:r>
          </a:p>
          <a:p>
            <a:pPr marL="800100" lvl="1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pl-PL" sz="1600" dirty="0"/>
              <a:t>PROBLEM AGREGACJI CELÓW I PREFERENCJI 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35496" y="6491288"/>
            <a:ext cx="7652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143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1086123"/>
            <a:ext cx="864096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pl-PL" sz="1700" u="sng" dirty="0"/>
              <a:t>OGÓLNY MODEL KOLEKTYWNEGO (GRUPOWEGO) PODEJMOWANIA DECYZJI</a:t>
            </a:r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sz="1700" dirty="0"/>
              <a:t> 		- ZBIÓR DECYZJI DOPUSZCZALNYCH</a:t>
            </a:r>
            <a:endParaRPr lang="pl-PL" sz="1700" u="sng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sz="1700" dirty="0"/>
              <a:t> 		- FUNKCJA OCENY DECYZJI (	        - ZBIÓR OCEN)</a:t>
            </a:r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sz="1700" dirty="0"/>
              <a:t> 		        - ZBIÓR NUMERÓW EKSPERTÓW</a:t>
            </a:r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sz="1700" dirty="0"/>
              <a:t>KAŻDY EKSPERT 	  DYSPONUJE WŁASNYM MODELEM PREFERENCJI </a:t>
            </a:r>
          </a:p>
          <a:p>
            <a:pPr indent="265113">
              <a:spcAft>
                <a:spcPts val="1200"/>
              </a:spcAft>
            </a:pPr>
            <a:r>
              <a:rPr lang="pl-PL" sz="1700" dirty="0"/>
              <a:t>DECYZYJNYCH</a:t>
            </a:r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sz="1700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r>
              <a:rPr lang="pl-PL" sz="1700" dirty="0"/>
              <a:t>USTALONA JEST PROCEDURA KOLEKTYWNEGO PODEJMOWANIA DECYZJI</a:t>
            </a:r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sz="1700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sz="1700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sz="1700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sz="1700" dirty="0"/>
          </a:p>
          <a:p>
            <a:pPr indent="265113">
              <a:spcAft>
                <a:spcPts val="1200"/>
              </a:spcAft>
              <a:buFont typeface="Wingdings" pitchFamily="2" charset="2"/>
              <a:buChar char="§"/>
            </a:pPr>
            <a:endParaRPr lang="pl-PL" sz="1700" dirty="0"/>
          </a:p>
        </p:txBody>
      </p:sp>
      <p:sp>
        <p:nvSpPr>
          <p:cNvPr id="315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827584" y="1648242"/>
          <a:ext cx="792088" cy="28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44114" imgH="164957" progId="Equation.3">
                  <p:embed/>
                </p:oleObj>
              </mc:Choice>
              <mc:Fallback>
                <p:oleObj name="Równanie" r:id="rId4" imgW="444114" imgH="164957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648242"/>
                        <a:ext cx="792088" cy="286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3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395" name="Object 3"/>
          <p:cNvGraphicFramePr>
            <a:graphicFrameLocks noChangeAspect="1"/>
          </p:cNvGraphicFramePr>
          <p:nvPr/>
        </p:nvGraphicFramePr>
        <p:xfrm>
          <a:off x="611560" y="2132856"/>
          <a:ext cx="1515958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952087" imgH="177723" progId="Equation.3">
                  <p:embed/>
                </p:oleObj>
              </mc:Choice>
              <mc:Fallback>
                <p:oleObj name="Równanie" r:id="rId6" imgW="952087" imgH="177723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132856"/>
                        <a:ext cx="1515958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3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397" name="Object 5"/>
          <p:cNvGraphicFramePr>
            <a:graphicFrameLocks noChangeAspect="1"/>
          </p:cNvGraphicFramePr>
          <p:nvPr/>
        </p:nvGraphicFramePr>
        <p:xfrm>
          <a:off x="5292080" y="2109592"/>
          <a:ext cx="936104" cy="302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22030" imgH="203112" progId="Equation.3">
                  <p:embed/>
                </p:oleObj>
              </mc:Choice>
              <mc:Fallback>
                <p:oleObj name="Równanie" r:id="rId8" imgW="622030" imgH="203112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109592"/>
                        <a:ext cx="936104" cy="3024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399" name="Object 7"/>
          <p:cNvGraphicFramePr>
            <a:graphicFrameLocks noChangeAspect="1"/>
          </p:cNvGraphicFramePr>
          <p:nvPr/>
        </p:nvGraphicFramePr>
        <p:xfrm>
          <a:off x="539552" y="2492896"/>
          <a:ext cx="2040224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129810" imgH="203112" progId="Equation.3">
                  <p:embed/>
                </p:oleObj>
              </mc:Choice>
              <mc:Fallback>
                <p:oleObj name="Równanie" r:id="rId10" imgW="1129810" imgH="20311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492896"/>
                        <a:ext cx="2040224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401" name="Object 9"/>
          <p:cNvGraphicFramePr>
            <a:graphicFrameLocks noChangeAspect="1"/>
          </p:cNvGraphicFramePr>
          <p:nvPr/>
        </p:nvGraphicFramePr>
        <p:xfrm>
          <a:off x="2483768" y="2924944"/>
          <a:ext cx="682181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431425" imgH="177646" progId="Equation.3">
                  <p:embed/>
                </p:oleObj>
              </mc:Choice>
              <mc:Fallback>
                <p:oleObj name="Równanie" r:id="rId12" imgW="431425" imgH="177646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924944"/>
                        <a:ext cx="682181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403" name="Object 11"/>
          <p:cNvGraphicFramePr>
            <a:graphicFrameLocks noChangeAspect="1"/>
          </p:cNvGraphicFramePr>
          <p:nvPr/>
        </p:nvGraphicFramePr>
        <p:xfrm>
          <a:off x="3491880" y="3576016"/>
          <a:ext cx="1224136" cy="35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85800" imgH="203200" progId="Equation.3">
                  <p:embed/>
                </p:oleObj>
              </mc:Choice>
              <mc:Fallback>
                <p:oleObj name="Równanie" r:id="rId14" imgW="685800" imgH="203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3576016"/>
                        <a:ext cx="1224136" cy="357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405" name="Object 13"/>
          <p:cNvGraphicFramePr>
            <a:graphicFrameLocks noChangeAspect="1"/>
          </p:cNvGraphicFramePr>
          <p:nvPr/>
        </p:nvGraphicFramePr>
        <p:xfrm>
          <a:off x="2771800" y="4741143"/>
          <a:ext cx="2867008" cy="344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663700" imgH="203200" progId="Equation.3">
                  <p:embed/>
                </p:oleObj>
              </mc:Choice>
              <mc:Fallback>
                <p:oleObj name="Równanie" r:id="rId16" imgW="1663700" imgH="203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741143"/>
                        <a:ext cx="2867008" cy="3440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0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1541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5409" name="Object 17"/>
          <p:cNvGraphicFramePr>
            <a:graphicFrameLocks noChangeAspect="1"/>
          </p:cNvGraphicFramePr>
          <p:nvPr/>
        </p:nvGraphicFramePr>
        <p:xfrm>
          <a:off x="2843808" y="5360656"/>
          <a:ext cx="2736305" cy="588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637589" imgH="355446" progId="Equation.3">
                  <p:embed/>
                </p:oleObj>
              </mc:Choice>
              <mc:Fallback>
                <p:oleObj name="Równanie" r:id="rId18" imgW="1637589" imgH="35544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360656"/>
                        <a:ext cx="2736305" cy="5886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144388" y="6491288"/>
            <a:ext cx="6111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144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755576" y="993502"/>
            <a:ext cx="7632848" cy="923330"/>
          </a:xfrm>
          <a:prstGeom prst="rect">
            <a:avLst/>
          </a:prstGeom>
          <a:solidFill>
            <a:srgbClr val="94CECE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l-PL" dirty="0"/>
              <a:t>NALEŻY WYBRAĆ TAKI ELEMENT 	(TAKĄ DECYZJĘ), KTÓRY JEST „NAJLEPSZY” W UZNANIU GRUPY EKSPERTÓW DZIAŁAJĄCYCH ZGODNIE Z PROCEDURĄ (SCHEMATEM) </a:t>
            </a:r>
          </a:p>
        </p:txBody>
      </p:sp>
      <p:sp>
        <p:nvSpPr>
          <p:cNvPr id="313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4716016" y="1052736"/>
          <a:ext cx="648072" cy="34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368140" imgH="203112" progId="Equation.3">
                  <p:embed/>
                </p:oleObj>
              </mc:Choice>
              <mc:Fallback>
                <p:oleObj name="Równanie" r:id="rId4" imgW="368140" imgH="203112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1052736"/>
                        <a:ext cx="648072" cy="348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47" name="Object 3"/>
          <p:cNvGraphicFramePr>
            <a:graphicFrameLocks noChangeAspect="1"/>
          </p:cNvGraphicFramePr>
          <p:nvPr/>
        </p:nvGraphicFramePr>
        <p:xfrm>
          <a:off x="7160859" y="1628800"/>
          <a:ext cx="219453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52268" imgH="203024" progId="Equation.3">
                  <p:embed/>
                </p:oleObj>
              </mc:Choice>
              <mc:Fallback>
                <p:oleObj name="Równanie" r:id="rId6" imgW="152268" imgH="203024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0859" y="1628800"/>
                        <a:ext cx="219453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ole tekstowe 18"/>
          <p:cNvSpPr txBox="1"/>
          <p:nvPr/>
        </p:nvSpPr>
        <p:spPr>
          <a:xfrm>
            <a:off x="251520" y="2296611"/>
            <a:ext cx="864096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l-PL" dirty="0"/>
              <a:t>ZADANIE KOLEKTYWNEJ OPTYMALIZACJI</a:t>
            </a:r>
          </a:p>
          <a:p>
            <a:pPr algn="ctr">
              <a:spcAft>
                <a:spcPts val="1200"/>
              </a:spcAft>
            </a:pPr>
            <a:endParaRPr lang="pl-PL" dirty="0"/>
          </a:p>
          <a:p>
            <a:pPr algn="just">
              <a:spcAft>
                <a:spcPts val="1200"/>
              </a:spcAft>
            </a:pPr>
            <a:r>
              <a:rPr lang="pl-PL" dirty="0"/>
              <a:t>GDZIE 	     - ZBIÓR ELEMENTÓW (DECYZJI) DOPUSZCZALNYCH</a:t>
            </a:r>
          </a:p>
          <a:p>
            <a:pPr algn="just"/>
            <a:r>
              <a:rPr lang="pl-PL" dirty="0"/>
              <a:t>				- MODEL PREFERENCJI KOLEKTYWNYCH</a:t>
            </a:r>
          </a:p>
          <a:p>
            <a:pPr algn="just"/>
            <a:endParaRPr lang="pl-PL" dirty="0"/>
          </a:p>
          <a:p>
            <a:pPr algn="just">
              <a:spcAft>
                <a:spcPts val="1200"/>
              </a:spcAft>
            </a:pPr>
            <a:r>
              <a:rPr lang="pl-PL" u="sng" dirty="0"/>
              <a:t>WYZNACZYĆ:</a:t>
            </a:r>
          </a:p>
          <a:p>
            <a:pPr algn="just">
              <a:spcAft>
                <a:spcPts val="1200"/>
              </a:spcAft>
            </a:pPr>
            <a:r>
              <a:rPr lang="pl-PL" dirty="0"/>
              <a:t>ZBIÓR 	       - DECYZJI DOMINUJĄCYCH W SENSIE KOLEKTYWU</a:t>
            </a:r>
          </a:p>
          <a:p>
            <a:pPr algn="just">
              <a:spcAft>
                <a:spcPts val="1800"/>
              </a:spcAft>
            </a:pPr>
            <a:r>
              <a:rPr lang="pl-PL" dirty="0"/>
              <a:t>ZBIÓR          - DECYZJI NIEZDOMINOWANYCH W SENSIE KOLEKTYWU</a:t>
            </a:r>
          </a:p>
          <a:p>
            <a:pPr algn="just">
              <a:spcAft>
                <a:spcPts val="1200"/>
              </a:spcAft>
            </a:pPr>
            <a:r>
              <a:rPr lang="pl-PL" dirty="0"/>
              <a:t>	ZADAŃ TYPU 			JEDNO ZADANIE</a:t>
            </a:r>
          </a:p>
        </p:txBody>
      </p:sp>
      <p:sp>
        <p:nvSpPr>
          <p:cNvPr id="3133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49" name="Object 5"/>
          <p:cNvGraphicFramePr>
            <a:graphicFrameLocks noChangeAspect="1"/>
          </p:cNvGraphicFramePr>
          <p:nvPr/>
        </p:nvGraphicFramePr>
        <p:xfrm>
          <a:off x="4139952" y="2700138"/>
          <a:ext cx="720080" cy="368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93529" imgH="203112" progId="Equation.3">
                  <p:embed/>
                </p:oleObj>
              </mc:Choice>
              <mc:Fallback>
                <p:oleObj name="Równanie" r:id="rId8" imgW="393529" imgH="203112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2700138"/>
                        <a:ext cx="720080" cy="3688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51" name="Object 7"/>
          <p:cNvGraphicFramePr>
            <a:graphicFrameLocks noChangeAspect="1"/>
          </p:cNvGraphicFramePr>
          <p:nvPr/>
        </p:nvGraphicFramePr>
        <p:xfrm>
          <a:off x="1187624" y="3174572"/>
          <a:ext cx="288032" cy="326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9579" imgH="164957" progId="Equation.3">
                  <p:embed/>
                </p:oleObj>
              </mc:Choice>
              <mc:Fallback>
                <p:oleObj name="Równanie" r:id="rId10" imgW="139579" imgH="164957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174572"/>
                        <a:ext cx="288032" cy="3264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53" name="Object 9"/>
          <p:cNvGraphicFramePr>
            <a:graphicFrameLocks noChangeAspect="1"/>
          </p:cNvGraphicFramePr>
          <p:nvPr/>
        </p:nvGraphicFramePr>
        <p:xfrm>
          <a:off x="323528" y="3573016"/>
          <a:ext cx="3528392" cy="370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905000" imgH="203200" progId="Equation.3">
                  <p:embed/>
                </p:oleObj>
              </mc:Choice>
              <mc:Fallback>
                <p:oleObj name="Równanie" r:id="rId12" imgW="1905000" imgH="203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73016"/>
                        <a:ext cx="3528392" cy="3704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55" name="Object 11"/>
          <p:cNvGraphicFramePr>
            <a:graphicFrameLocks noChangeAspect="1"/>
          </p:cNvGraphicFramePr>
          <p:nvPr/>
        </p:nvGraphicFramePr>
        <p:xfrm>
          <a:off x="1187624" y="4509120"/>
          <a:ext cx="47319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215713" imgH="203024" progId="Equation.3">
                  <p:embed/>
                </p:oleObj>
              </mc:Choice>
              <mc:Fallback>
                <p:oleObj name="Równanie" r:id="rId14" imgW="215713" imgH="203024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509120"/>
                        <a:ext cx="473196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5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57" name="Object 13"/>
          <p:cNvGraphicFramePr>
            <a:graphicFrameLocks noChangeAspect="1"/>
          </p:cNvGraphicFramePr>
          <p:nvPr/>
        </p:nvGraphicFramePr>
        <p:xfrm>
          <a:off x="1187624" y="4941168"/>
          <a:ext cx="43204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215619" imgH="215619" progId="Equation.3">
                  <p:embed/>
                </p:oleObj>
              </mc:Choice>
              <mc:Fallback>
                <p:oleObj name="Równanie" r:id="rId16" imgW="215619" imgH="215619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941168"/>
                        <a:ext cx="432048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6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59" name="Object 15"/>
          <p:cNvGraphicFramePr>
            <a:graphicFrameLocks noChangeAspect="1"/>
          </p:cNvGraphicFramePr>
          <p:nvPr/>
        </p:nvGraphicFramePr>
        <p:xfrm>
          <a:off x="701478" y="5463134"/>
          <a:ext cx="342130" cy="34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64885" imgH="164885" progId="Equation.3">
                  <p:embed/>
                </p:oleObj>
              </mc:Choice>
              <mc:Fallback>
                <p:oleObj name="Równanie" r:id="rId18" imgW="164885" imgH="164885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478" y="5463134"/>
                        <a:ext cx="342130" cy="3421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6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61" name="Object 17"/>
          <p:cNvGraphicFramePr>
            <a:graphicFrameLocks noChangeAspect="1"/>
          </p:cNvGraphicFramePr>
          <p:nvPr/>
        </p:nvGraphicFramePr>
        <p:xfrm>
          <a:off x="2915816" y="5490364"/>
          <a:ext cx="1728192" cy="386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634449" imgH="215713" progId="Equation.3">
                  <p:embed/>
                </p:oleObj>
              </mc:Choice>
              <mc:Fallback>
                <p:oleObj name="Równanie" r:id="rId20" imgW="634449" imgH="215713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490364"/>
                        <a:ext cx="1728192" cy="3869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6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3363" name="Object 19"/>
          <p:cNvGraphicFramePr>
            <a:graphicFrameLocks noChangeAspect="1"/>
          </p:cNvGraphicFramePr>
          <p:nvPr/>
        </p:nvGraphicFramePr>
        <p:xfrm>
          <a:off x="6948264" y="5517232"/>
          <a:ext cx="648072" cy="331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393529" imgH="203112" progId="Equation.3">
                  <p:embed/>
                </p:oleObj>
              </mc:Choice>
              <mc:Fallback>
                <p:oleObj name="Równanie" r:id="rId22" imgW="393529" imgH="203112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5517232"/>
                        <a:ext cx="648072" cy="3319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145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1152902"/>
            <a:ext cx="86409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b="1" dirty="0"/>
              <a:t>6.2 </a:t>
            </a:r>
            <a:r>
              <a:rPr lang="pl-PL" u="sng" dirty="0"/>
              <a:t>SCHEMATY KOLEKTYWNEGO PODEJMOWANIA DECYZJI</a:t>
            </a:r>
          </a:p>
          <a:p>
            <a:pPr lvl="1">
              <a:spcAft>
                <a:spcPts val="1800"/>
              </a:spcAft>
            </a:pPr>
            <a:r>
              <a:rPr lang="pl-PL" b="1" dirty="0"/>
              <a:t>6.2.1  </a:t>
            </a:r>
            <a:r>
              <a:rPr lang="pl-PL" u="sng" dirty="0"/>
              <a:t>SCHEMAT PARETO</a:t>
            </a:r>
          </a:p>
          <a:p>
            <a:pPr lvl="1" indent="255588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 WSZYSCY EKSPERCI JEDNAKOWO WAŻNI</a:t>
            </a:r>
          </a:p>
          <a:p>
            <a:pPr lvl="1" indent="347663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KAŻDY EKSPERT DYSPONUJE MODELEM  </a:t>
            </a:r>
          </a:p>
          <a:p>
            <a:pPr lvl="1" indent="34766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.</a:t>
            </a:r>
          </a:p>
          <a:p>
            <a:pPr lvl="1" indent="347663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lvl="1" indent="347663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PRAWO „VETA”</a:t>
            </a:r>
          </a:p>
          <a:p>
            <a:pPr lvl="1" indent="347663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ROZWIĄZANIE KOLEKTYWNE</a:t>
            </a:r>
          </a:p>
          <a:p>
            <a:pPr lvl="1" indent="347663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ROZWIĄZANIA INDYWIDUALNE</a:t>
            </a:r>
          </a:p>
          <a:p>
            <a:pPr lvl="1" indent="347663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WŁASNOŚCI ROZWIĄZAŃ</a:t>
            </a:r>
          </a:p>
          <a:p>
            <a:pPr lvl="2" indent="347663">
              <a:spcAft>
                <a:spcPts val="1200"/>
              </a:spcAft>
              <a:buFont typeface="+mj-lt"/>
              <a:buAutoNum type="alphaLcParenR"/>
            </a:pPr>
            <a:r>
              <a:rPr lang="pl-PL" dirty="0"/>
              <a:t>				c) </a:t>
            </a:r>
          </a:p>
          <a:p>
            <a:pPr lvl="2" indent="347663">
              <a:spcAft>
                <a:spcPts val="1200"/>
              </a:spcAft>
              <a:buFont typeface="+mj-lt"/>
              <a:buAutoNum type="alphaLcParenR"/>
            </a:pPr>
            <a:r>
              <a:rPr lang="pl-PL" dirty="0"/>
              <a:t>				d)</a:t>
            </a:r>
          </a:p>
        </p:txBody>
      </p:sp>
      <p:sp>
        <p:nvSpPr>
          <p:cNvPr id="3112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3563888" y="1628800"/>
          <a:ext cx="901061" cy="344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520474" imgH="203112" progId="Equation.3">
                  <p:embed/>
                </p:oleObj>
              </mc:Choice>
              <mc:Fallback>
                <p:oleObj name="Równanie" r:id="rId4" imgW="520474" imgH="203112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1628800"/>
                        <a:ext cx="901061" cy="344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299" name="Object 3"/>
          <p:cNvGraphicFramePr>
            <a:graphicFrameLocks noChangeAspect="1"/>
          </p:cNvGraphicFramePr>
          <p:nvPr/>
        </p:nvGraphicFramePr>
        <p:xfrm>
          <a:off x="6012160" y="2132856"/>
          <a:ext cx="1621911" cy="344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939392" imgH="203112" progId="Equation.3">
                  <p:embed/>
                </p:oleObj>
              </mc:Choice>
              <mc:Fallback>
                <p:oleObj name="Równanie" r:id="rId6" imgW="939392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2132856"/>
                        <a:ext cx="1621911" cy="344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133618" y="2780928"/>
          <a:ext cx="6246694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302000" imgH="228600" progId="Equation.3">
                  <p:embed/>
                </p:oleObj>
              </mc:Choice>
              <mc:Fallback>
                <p:oleObj name="Równanie" r:id="rId8" imgW="33020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618" y="2780928"/>
                        <a:ext cx="6246694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03" name="Object 7"/>
          <p:cNvGraphicFramePr>
            <a:graphicFrameLocks noChangeAspect="1"/>
          </p:cNvGraphicFramePr>
          <p:nvPr/>
        </p:nvGraphicFramePr>
        <p:xfrm>
          <a:off x="3708400" y="3190875"/>
          <a:ext cx="13684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761760" imgH="266400" progId="Equation.3">
                  <p:embed/>
                </p:oleObj>
              </mc:Choice>
              <mc:Fallback>
                <p:oleObj name="Równanie" r:id="rId10" imgW="761760" imgH="266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190875"/>
                        <a:ext cx="1368425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05" name="Object 9"/>
          <p:cNvGraphicFramePr>
            <a:graphicFrameLocks noChangeAspect="1"/>
          </p:cNvGraphicFramePr>
          <p:nvPr/>
        </p:nvGraphicFramePr>
        <p:xfrm>
          <a:off x="4788024" y="4334152"/>
          <a:ext cx="1835961" cy="390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028254" imgH="215806" progId="Equation.3">
                  <p:embed/>
                </p:oleObj>
              </mc:Choice>
              <mc:Fallback>
                <p:oleObj name="Równanie" r:id="rId12" imgW="1028254" imgH="215806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334152"/>
                        <a:ext cx="1835961" cy="3909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07" name="Object 11"/>
          <p:cNvGraphicFramePr>
            <a:graphicFrameLocks noChangeAspect="1"/>
          </p:cNvGraphicFramePr>
          <p:nvPr/>
        </p:nvGraphicFramePr>
        <p:xfrm>
          <a:off x="4499993" y="3933056"/>
          <a:ext cx="1008112" cy="356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596641" imgH="215806" progId="Equation.3">
                  <p:embed/>
                </p:oleObj>
              </mc:Choice>
              <mc:Fallback>
                <p:oleObj name="Równanie" r:id="rId14" imgW="596641" imgH="215806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3" y="3933056"/>
                        <a:ext cx="1008112" cy="3566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09" name="Object 13"/>
          <p:cNvGraphicFramePr>
            <a:graphicFrameLocks noChangeAspect="1"/>
          </p:cNvGraphicFramePr>
          <p:nvPr/>
        </p:nvGraphicFramePr>
        <p:xfrm>
          <a:off x="1763689" y="5085185"/>
          <a:ext cx="1296143" cy="381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47419" imgH="215806" progId="Equation.3">
                  <p:embed/>
                </p:oleObj>
              </mc:Choice>
              <mc:Fallback>
                <p:oleObj name="Równanie" r:id="rId16" imgW="647419" imgH="215806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9" y="5085185"/>
                        <a:ext cx="1296143" cy="3812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11" name="Object 15"/>
          <p:cNvGraphicFramePr>
            <a:graphicFrameLocks noChangeAspect="1"/>
          </p:cNvGraphicFramePr>
          <p:nvPr/>
        </p:nvGraphicFramePr>
        <p:xfrm>
          <a:off x="1691680" y="5458418"/>
          <a:ext cx="1440160" cy="415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660113" imgH="215806" progId="Equation.3">
                  <p:embed/>
                </p:oleObj>
              </mc:Choice>
              <mc:Fallback>
                <p:oleObj name="Równanie" r:id="rId18" imgW="660113" imgH="21580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5458418"/>
                        <a:ext cx="1440160" cy="4154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1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13" name="Object 17"/>
          <p:cNvGraphicFramePr>
            <a:graphicFrameLocks noChangeAspect="1"/>
          </p:cNvGraphicFramePr>
          <p:nvPr/>
        </p:nvGraphicFramePr>
        <p:xfrm>
          <a:off x="5402263" y="4973638"/>
          <a:ext cx="143668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939600" imgH="317160" progId="Equation.3">
                  <p:embed/>
                </p:oleObj>
              </mc:Choice>
              <mc:Fallback>
                <p:oleObj name="Równanie" r:id="rId20" imgW="939600" imgH="31716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2263" y="4973638"/>
                        <a:ext cx="1436687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1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11315" name="Object 19"/>
          <p:cNvGraphicFramePr>
            <a:graphicFrameLocks noChangeAspect="1"/>
          </p:cNvGraphicFramePr>
          <p:nvPr/>
        </p:nvGraphicFramePr>
        <p:xfrm>
          <a:off x="5436097" y="5517232"/>
          <a:ext cx="1296143" cy="484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901309" imgH="317362" progId="Equation.3">
                  <p:embed/>
                </p:oleObj>
              </mc:Choice>
              <mc:Fallback>
                <p:oleObj name="Równanie" r:id="rId22" imgW="901309" imgH="317362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7" y="5517232"/>
                        <a:ext cx="1296143" cy="4846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7"/>
          <p:cNvGraphicFramePr>
            <a:graphicFrameLocks noChangeAspect="1"/>
          </p:cNvGraphicFramePr>
          <p:nvPr/>
        </p:nvGraphicFramePr>
        <p:xfrm>
          <a:off x="5868144" y="2438028"/>
          <a:ext cx="36512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203040" imgH="190440" progId="Equation.3">
                  <p:embed/>
                </p:oleObj>
              </mc:Choice>
              <mc:Fallback>
                <p:oleObj name="Równanie" r:id="rId24" imgW="203040" imgH="1904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438028"/>
                        <a:ext cx="365125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146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908720"/>
            <a:ext cx="864096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6.2.2  </a:t>
            </a:r>
            <a:r>
              <a:rPr lang="pl-PL" u="sng" dirty="0"/>
              <a:t>SCHEMAT WIĘKSZOŚCI GLOSÓW</a:t>
            </a:r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endParaRPr lang="pl-PL" b="1" u="sng" dirty="0"/>
          </a:p>
          <a:p>
            <a:pPr lvl="1">
              <a:spcAft>
                <a:spcPts val="1800"/>
              </a:spcAft>
            </a:pPr>
            <a:r>
              <a:rPr lang="pl-PL" u="sng" dirty="0"/>
              <a:t>WŁASNOŚCI</a:t>
            </a:r>
          </a:p>
          <a:p>
            <a:pPr marL="800100" lvl="1" indent="-342900">
              <a:spcAft>
                <a:spcPts val="1200"/>
              </a:spcAft>
            </a:pPr>
            <a:r>
              <a:rPr lang="pl-PL" dirty="0"/>
              <a:t>1)</a:t>
            </a:r>
          </a:p>
          <a:p>
            <a:pPr marL="800100" lvl="1" indent="-342900">
              <a:spcAft>
                <a:spcPts val="1200"/>
              </a:spcAft>
            </a:pPr>
            <a:r>
              <a:rPr lang="pl-PL" dirty="0"/>
              <a:t>2)</a:t>
            </a:r>
          </a:p>
          <a:p>
            <a:pPr lvl="1"/>
            <a:r>
              <a:rPr lang="pl-PL" dirty="0"/>
              <a:t>3)</a:t>
            </a:r>
          </a:p>
          <a:p>
            <a:pPr lvl="1"/>
            <a:endParaRPr lang="pl-PL" dirty="0"/>
          </a:p>
          <a:p>
            <a:pPr marL="0" lvl="1"/>
            <a:r>
              <a:rPr lang="pl-PL" b="1" dirty="0"/>
              <a:t>6.2.3  </a:t>
            </a:r>
            <a:r>
              <a:rPr lang="pl-PL" u="sng" dirty="0"/>
              <a:t>SCHEMAT KOLEKTYWNEJ TOLERANCJI</a:t>
            </a:r>
          </a:p>
          <a:p>
            <a:pPr marL="0" lvl="1"/>
            <a:endParaRPr lang="pl-PL" b="1" u="sng" dirty="0"/>
          </a:p>
          <a:p>
            <a:pPr marL="0" lvl="1"/>
            <a:endParaRPr lang="pl-PL" b="1" u="sng" dirty="0"/>
          </a:p>
          <a:p>
            <a:pPr marL="0" lvl="1"/>
            <a:endParaRPr lang="pl-PL" b="1" u="sng" dirty="0"/>
          </a:p>
          <a:p>
            <a:pPr marL="0" lvl="1"/>
            <a:r>
              <a:rPr lang="pl-PL" dirty="0"/>
              <a:t>ZATEM</a:t>
            </a:r>
          </a:p>
          <a:p>
            <a:pPr marL="0" lvl="1"/>
            <a:endParaRPr lang="pl-PL" dirty="0"/>
          </a:p>
          <a:p>
            <a:pPr marL="0" lvl="1"/>
            <a:endParaRPr lang="pl-PL" dirty="0"/>
          </a:p>
        </p:txBody>
      </p:sp>
      <p:sp>
        <p:nvSpPr>
          <p:cNvPr id="309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92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92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92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92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92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9259" name="Object 11"/>
          <p:cNvGraphicFramePr>
            <a:graphicFrameLocks noChangeAspect="1"/>
          </p:cNvGraphicFramePr>
          <p:nvPr/>
        </p:nvGraphicFramePr>
        <p:xfrm>
          <a:off x="1403648" y="3573016"/>
          <a:ext cx="1458162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736280" imgH="215806" progId="Equation.3">
                  <p:embed/>
                </p:oleObj>
              </mc:Choice>
              <mc:Fallback>
                <p:oleObj name="Równanie" r:id="rId4" imgW="736280" imgH="215806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573016"/>
                        <a:ext cx="1458162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2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92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pSp>
        <p:nvGrpSpPr>
          <p:cNvPr id="3" name="Grupa 30"/>
          <p:cNvGrpSpPr/>
          <p:nvPr/>
        </p:nvGrpSpPr>
        <p:grpSpPr>
          <a:xfrm>
            <a:off x="1447386" y="944724"/>
            <a:ext cx="6346941" cy="5160866"/>
            <a:chOff x="1447386" y="944724"/>
            <a:chExt cx="6346941" cy="5160866"/>
          </a:xfrm>
        </p:grpSpPr>
        <p:graphicFrame>
          <p:nvGraphicFramePr>
            <p:cNvPr id="309249" name="Object 1"/>
            <p:cNvGraphicFramePr>
              <a:graphicFrameLocks noChangeAspect="1"/>
            </p:cNvGraphicFramePr>
            <p:nvPr/>
          </p:nvGraphicFramePr>
          <p:xfrm>
            <a:off x="4788024" y="944724"/>
            <a:ext cx="864096" cy="3240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6" imgW="533169" imgH="203112" progId="Equation.3">
                    <p:embed/>
                  </p:oleObj>
                </mc:Choice>
                <mc:Fallback>
                  <p:oleObj name="Równanie" r:id="rId6" imgW="533169" imgH="203112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8024" y="944724"/>
                          <a:ext cx="864096" cy="3240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51" name="Object 3"/>
            <p:cNvGraphicFramePr>
              <a:graphicFrameLocks noChangeAspect="1"/>
            </p:cNvGraphicFramePr>
            <p:nvPr/>
          </p:nvGraphicFramePr>
          <p:xfrm>
            <a:off x="5508104" y="4221088"/>
            <a:ext cx="901060" cy="344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8" imgW="520560" imgH="203040" progId="Equation.3">
                    <p:embed/>
                  </p:oleObj>
                </mc:Choice>
                <mc:Fallback>
                  <p:oleObj name="Równanie" r:id="rId8" imgW="520560" imgH="2030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08104" y="4221088"/>
                          <a:ext cx="901060" cy="34404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55" name="Object 7"/>
            <p:cNvGraphicFramePr>
              <a:graphicFrameLocks noChangeAspect="1"/>
            </p:cNvGraphicFramePr>
            <p:nvPr/>
          </p:nvGraphicFramePr>
          <p:xfrm>
            <a:off x="1475655" y="2760926"/>
            <a:ext cx="1368153" cy="3800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0" imgW="685800" imgH="190500" progId="Equation.3">
                    <p:embed/>
                  </p:oleObj>
                </mc:Choice>
                <mc:Fallback>
                  <p:oleObj name="Równanie" r:id="rId10" imgW="685800" imgH="1905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5655" y="2760926"/>
                          <a:ext cx="1368153" cy="3800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57" name="Object 9"/>
            <p:cNvGraphicFramePr>
              <a:graphicFrameLocks noChangeAspect="1"/>
            </p:cNvGraphicFramePr>
            <p:nvPr/>
          </p:nvGraphicFramePr>
          <p:xfrm>
            <a:off x="1447386" y="3140968"/>
            <a:ext cx="1458162" cy="4320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2" imgW="736280" imgH="215806" progId="Equation.3">
                    <p:embed/>
                  </p:oleObj>
                </mc:Choice>
                <mc:Fallback>
                  <p:oleObj name="Równanie" r:id="rId12" imgW="736280" imgH="215806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7386" y="3140968"/>
                          <a:ext cx="1458162" cy="4320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61" name="Object 13"/>
            <p:cNvGraphicFramePr>
              <a:graphicFrameLocks noChangeAspect="1"/>
            </p:cNvGraphicFramePr>
            <p:nvPr/>
          </p:nvGraphicFramePr>
          <p:xfrm>
            <a:off x="1979712" y="4869160"/>
            <a:ext cx="5814615" cy="4320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4" imgW="3073400" imgH="228600" progId="Equation.3">
                    <p:embed/>
                  </p:oleObj>
                </mc:Choice>
                <mc:Fallback>
                  <p:oleObj name="Równanie" r:id="rId14" imgW="3073400" imgH="2286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9712" y="4869160"/>
                          <a:ext cx="5814615" cy="4320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63" name="Object 15"/>
            <p:cNvGraphicFramePr>
              <a:graphicFrameLocks noChangeAspect="1"/>
            </p:cNvGraphicFramePr>
            <p:nvPr/>
          </p:nvGraphicFramePr>
          <p:xfrm>
            <a:off x="1691680" y="5589240"/>
            <a:ext cx="3024336" cy="516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6" imgW="1562100" imgH="266700" progId="Equation.3">
                    <p:embed/>
                  </p:oleObj>
                </mc:Choice>
                <mc:Fallback>
                  <p:oleObj name="Równanie" r:id="rId16" imgW="1562100" imgH="26670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91680" y="5589240"/>
                          <a:ext cx="3024336" cy="516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1800225" y="1016000"/>
          <a:ext cx="6983413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3238200" imgH="965160" progId="Equation.3">
                  <p:embed/>
                </p:oleObj>
              </mc:Choice>
              <mc:Fallback>
                <p:oleObj name="Równanie" r:id="rId18" imgW="3238200" imgH="96516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25" y="1016000"/>
                        <a:ext cx="6983413" cy="143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9321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147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251520" y="836712"/>
            <a:ext cx="8640960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6.2.4  </a:t>
            </a:r>
            <a:r>
              <a:rPr lang="pl-PL" u="sng" dirty="0"/>
              <a:t>SCHEMAT HIERARCHICZNY</a:t>
            </a:r>
          </a:p>
          <a:p>
            <a:endParaRPr lang="pl-PL" b="1" u="sng" dirty="0"/>
          </a:p>
          <a:p>
            <a:endParaRPr lang="pl-PL" b="1" u="sng" dirty="0"/>
          </a:p>
          <a:p>
            <a:pPr lvl="1" indent="260350">
              <a:spcAft>
                <a:spcPts val="1800"/>
              </a:spcAft>
              <a:buFont typeface="Wingdings" pitchFamily="2" charset="2"/>
              <a:buChar char="§"/>
            </a:pPr>
            <a:r>
              <a:rPr lang="pl-PL" sz="1700" dirty="0"/>
              <a:t>USTALONA HIERARCHIA WAŻNOŚCI (KOMPETECYJNOŚCI) EKSPERTÓW </a:t>
            </a:r>
          </a:p>
          <a:p>
            <a:pPr lvl="1" indent="260350">
              <a:buFont typeface="Wingdings" pitchFamily="2" charset="2"/>
              <a:buChar char="§"/>
            </a:pPr>
            <a:r>
              <a:rPr lang="pl-PL" sz="1700" dirty="0"/>
              <a:t>WIELE ODMIAN SCHEMATU HIERARCHICZNEGO</a:t>
            </a:r>
          </a:p>
          <a:p>
            <a:pPr lvl="1" indent="260350">
              <a:buFont typeface="Wingdings" pitchFamily="2" charset="2"/>
              <a:buChar char="§"/>
            </a:pPr>
            <a:endParaRPr lang="pl-PL" dirty="0"/>
          </a:p>
          <a:p>
            <a:pPr lvl="1" indent="260350">
              <a:buFont typeface="Wingdings" pitchFamily="2" charset="2"/>
              <a:buChar char="§"/>
            </a:pPr>
            <a:endParaRPr lang="pl-PL" dirty="0"/>
          </a:p>
          <a:p>
            <a:pPr lvl="1" indent="-4763"/>
            <a:r>
              <a:rPr lang="pl-PL" u="sng" dirty="0"/>
              <a:t>PRZYKŁAD</a:t>
            </a:r>
          </a:p>
          <a:p>
            <a:pPr lvl="1" indent="-4763"/>
            <a:endParaRPr lang="pl-PL" u="sng" dirty="0"/>
          </a:p>
          <a:p>
            <a:pPr indent="260350">
              <a:buFont typeface="Wingdings" pitchFamily="2" charset="2"/>
              <a:buChar char="§"/>
            </a:pPr>
            <a:r>
              <a:rPr lang="pl-PL" dirty="0"/>
              <a:t>.</a:t>
            </a:r>
          </a:p>
          <a:p>
            <a:pPr indent="260350">
              <a:buFont typeface="Wingdings" pitchFamily="2" charset="2"/>
              <a:buChar char="§"/>
            </a:pPr>
            <a:endParaRPr lang="pl-PL" dirty="0"/>
          </a:p>
          <a:p>
            <a:pPr indent="260350">
              <a:buFont typeface="Wingdings" pitchFamily="2" charset="2"/>
              <a:buChar char="§"/>
            </a:pPr>
            <a:endParaRPr lang="pl-PL" dirty="0"/>
          </a:p>
          <a:p>
            <a:pPr indent="260350">
              <a:buFont typeface="Wingdings" pitchFamily="2" charset="2"/>
              <a:buChar char="§"/>
            </a:pPr>
            <a:r>
              <a:rPr lang="pl-PL" dirty="0"/>
              <a:t>.</a:t>
            </a:r>
          </a:p>
        </p:txBody>
      </p:sp>
      <p:sp>
        <p:nvSpPr>
          <p:cNvPr id="3072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07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7203" name="Object 3"/>
          <p:cNvGraphicFramePr>
            <a:graphicFrameLocks noChangeAspect="1"/>
          </p:cNvGraphicFramePr>
          <p:nvPr/>
        </p:nvGraphicFramePr>
        <p:xfrm>
          <a:off x="467544" y="4365104"/>
          <a:ext cx="1463486" cy="406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85800" imgH="190500" progId="Equation.3">
                  <p:embed/>
                </p:oleObj>
              </mc:Choice>
              <mc:Fallback>
                <p:oleObj name="Równanie" r:id="rId4" imgW="685800" imgH="1905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365104"/>
                        <a:ext cx="1463486" cy="4065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05" name="Object 5"/>
          <p:cNvGraphicFramePr>
            <a:graphicFrameLocks noChangeAspect="1"/>
          </p:cNvGraphicFramePr>
          <p:nvPr/>
        </p:nvGraphicFramePr>
        <p:xfrm>
          <a:off x="539552" y="3212976"/>
          <a:ext cx="8367373" cy="951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241520" imgH="482400" progId="Equation.3">
                  <p:embed/>
                </p:oleObj>
              </mc:Choice>
              <mc:Fallback>
                <p:oleObj name="Równanie" r:id="rId6" imgW="4241520" imgH="482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212976"/>
                        <a:ext cx="8367373" cy="9519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1268760"/>
            <a:ext cx="88569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b="1" dirty="0"/>
          </a:p>
          <a:p>
            <a:pPr marL="431800" lvl="1" indent="-342900">
              <a:spcBef>
                <a:spcPts val="0"/>
              </a:spcBef>
              <a:spcAft>
                <a:spcPts val="600"/>
              </a:spcAft>
            </a:pPr>
            <a:endParaRPr lang="pl-PL" sz="1600" dirty="0"/>
          </a:p>
          <a:p>
            <a:pPr marL="431800" lvl="1" indent="-342900">
              <a:spcBef>
                <a:spcPts val="0"/>
              </a:spcBef>
            </a:pPr>
            <a:r>
              <a:rPr lang="pl-PL" sz="1600" b="1" dirty="0"/>
              <a:t> 	</a:t>
            </a:r>
            <a:endParaRPr lang="pl-PL" sz="1600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2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148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323528" y="899130"/>
            <a:ext cx="8496944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6.3   </a:t>
            </a:r>
            <a:r>
              <a:rPr lang="pl-PL" u="sng" dirty="0"/>
              <a:t>ROZWIĄZANIA KOLEKTYWNE PRZY WIELU CELACH</a:t>
            </a:r>
          </a:p>
          <a:p>
            <a:endParaRPr lang="pl-PL" b="1" u="sng" dirty="0"/>
          </a:p>
          <a:p>
            <a:endParaRPr lang="pl-PL" b="1" u="sng" dirty="0"/>
          </a:p>
          <a:p>
            <a:pPr lvl="1" indent="3492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pl-PL" dirty="0"/>
              <a:t>ZADANIE WYBORU DECYZJI PROWADZĄCEJ DO WYNIKU   	„LEŻĄCEGO”  NAJBLIŻEJ  WIELU  CELÓW</a:t>
            </a:r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	       - CEL nr                  (CEL EKSPERTA  NR 	)</a:t>
            </a:r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	       - RELACJA BLISKOŚCI WZGLĘDEM CELU</a:t>
            </a:r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ZBIÓR ZADAŃ CZĄSTKOWYCH</a:t>
            </a:r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endParaRPr lang="pl-PL" dirty="0"/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SCHEMAT AGREGACJI CELÓW - RELACJA GLOBALNEJ BLISKOSCI</a:t>
            </a:r>
          </a:p>
          <a:p>
            <a:pPr lvl="1" indent="349250" algn="just">
              <a:spcAft>
                <a:spcPts val="1200"/>
              </a:spcAft>
            </a:pPr>
            <a:r>
              <a:rPr lang="pl-PL" dirty="0"/>
              <a:t>				         - RALACJA GLOBALNEJ BLISKOŚCI</a:t>
            </a:r>
          </a:p>
          <a:p>
            <a:pPr lvl="1" indent="3492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ZADANIE GLOBALNE PRZY WIELU CELACH</a:t>
            </a:r>
          </a:p>
          <a:p>
            <a:pPr lvl="1" indent="349250" algn="just">
              <a:spcAft>
                <a:spcPts val="600"/>
              </a:spcAft>
              <a:buFont typeface="Wingdings" pitchFamily="2" charset="2"/>
              <a:buChar char="§"/>
            </a:pPr>
            <a:endParaRPr lang="pl-PL" dirty="0"/>
          </a:p>
          <a:p>
            <a:pPr lvl="1" indent="349250" algn="just">
              <a:spcAft>
                <a:spcPts val="600"/>
              </a:spcAft>
              <a:buFont typeface="Wingdings" pitchFamily="2" charset="2"/>
              <a:buChar char="§"/>
            </a:pPr>
            <a:endParaRPr lang="pl-PL" dirty="0"/>
          </a:p>
          <a:p>
            <a:pPr lvl="1" indent="349250" algn="just">
              <a:buFont typeface="Wingdings" pitchFamily="2" charset="2"/>
              <a:buChar char="§"/>
            </a:pPr>
            <a:endParaRPr lang="pl-PL" dirty="0"/>
          </a:p>
        </p:txBody>
      </p:sp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300192" y="2708920"/>
          <a:ext cx="432049" cy="414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28501" imgH="215806" progId="Equation.3">
                  <p:embed/>
                </p:oleObj>
              </mc:Choice>
              <mc:Fallback>
                <p:oleObj name="Równanie" r:id="rId4" imgW="228501" imgH="215806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2708920"/>
                        <a:ext cx="432049" cy="4140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5155" name="Object 3"/>
          <p:cNvGraphicFramePr>
            <a:graphicFrameLocks noChangeAspect="1"/>
          </p:cNvGraphicFramePr>
          <p:nvPr/>
        </p:nvGraphicFramePr>
        <p:xfrm>
          <a:off x="1187624" y="2852936"/>
          <a:ext cx="504056" cy="365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279279" imgH="203112" progId="Equation.3">
                  <p:embed/>
                </p:oleObj>
              </mc:Choice>
              <mc:Fallback>
                <p:oleObj name="Równanie" r:id="rId6" imgW="279279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852936"/>
                        <a:ext cx="504056" cy="3650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1187624" y="2370664"/>
          <a:ext cx="504056" cy="410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28501" imgH="215806" progId="Equation.3">
                  <p:embed/>
                </p:oleObj>
              </mc:Choice>
              <mc:Fallback>
                <p:oleObj name="Równanie" r:id="rId4" imgW="228501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370664"/>
                        <a:ext cx="504056" cy="410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5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5158" name="Object 6"/>
          <p:cNvGraphicFramePr>
            <a:graphicFrameLocks noChangeAspect="1"/>
          </p:cNvGraphicFramePr>
          <p:nvPr/>
        </p:nvGraphicFramePr>
        <p:xfrm>
          <a:off x="2771800" y="2420888"/>
          <a:ext cx="720080" cy="304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31425" imgH="177646" progId="Equation.3">
                  <p:embed/>
                </p:oleObj>
              </mc:Choice>
              <mc:Fallback>
                <p:oleObj name="Równanie" r:id="rId8" imgW="431425" imgH="17764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420888"/>
                        <a:ext cx="720080" cy="304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/>
        </p:nvGraphicFramePr>
        <p:xfrm>
          <a:off x="6012160" y="2404886"/>
          <a:ext cx="720080" cy="304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31425" imgH="177646" progId="Equation.3">
                  <p:embed/>
                </p:oleObj>
              </mc:Choice>
              <mc:Fallback>
                <p:oleObj name="Równanie" r:id="rId8" imgW="431425" imgH="177646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2404886"/>
                        <a:ext cx="720080" cy="304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6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5161" name="Object 9"/>
          <p:cNvGraphicFramePr>
            <a:graphicFrameLocks noChangeAspect="1"/>
          </p:cNvGraphicFramePr>
          <p:nvPr/>
        </p:nvGraphicFramePr>
        <p:xfrm>
          <a:off x="6012160" y="5373216"/>
          <a:ext cx="648072" cy="331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393529" imgH="203112" progId="Equation.3">
                  <p:embed/>
                </p:oleObj>
              </mc:Choice>
              <mc:Fallback>
                <p:oleObj name="Równanie" r:id="rId10" imgW="393529" imgH="203112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5373216"/>
                        <a:ext cx="648072" cy="3319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5163" name="Object 11"/>
          <p:cNvGraphicFramePr>
            <a:graphicFrameLocks noChangeAspect="1"/>
          </p:cNvGraphicFramePr>
          <p:nvPr/>
        </p:nvGraphicFramePr>
        <p:xfrm>
          <a:off x="3707903" y="3533142"/>
          <a:ext cx="1919849" cy="687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143000" imgH="406400" progId="Equation.3">
                  <p:embed/>
                </p:oleObj>
              </mc:Choice>
              <mc:Fallback>
                <p:oleObj name="Równanie" r:id="rId12" imgW="1143000" imgH="4064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3" y="3533142"/>
                        <a:ext cx="1919849" cy="6879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6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05165" name="Object 13"/>
          <p:cNvGraphicFramePr>
            <a:graphicFrameLocks noChangeAspect="1"/>
          </p:cNvGraphicFramePr>
          <p:nvPr/>
        </p:nvGraphicFramePr>
        <p:xfrm>
          <a:off x="1763688" y="4918581"/>
          <a:ext cx="2448272" cy="382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167893" imgH="215806" progId="Equation.3">
                  <p:embed/>
                </p:oleObj>
              </mc:Choice>
              <mc:Fallback>
                <p:oleObj name="Równanie" r:id="rId14" imgW="1167893" imgH="21580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4918581"/>
                        <a:ext cx="2448272" cy="3826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RÓŻNICA ZBIORÓW</a:t>
            </a:r>
            <a:endParaRPr lang="pl-PL" b="1" dirty="0">
              <a:solidFill>
                <a:srgbClr val="008D89"/>
              </a:solidFill>
            </a:endParaRP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509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RÓŻNICA ZBIORÓW</a:t>
            </a:r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RÓŻNICĄ ZBIORÓW A i B nazywamy zbiór złożony z tych i tylko tych elementów, które należą do A i nie należą do B.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PRZESTRZEŃ</a:t>
            </a:r>
            <a:endParaRPr lang="pl-PL" dirty="0"/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PRZESTRZEŃ X – ZBIÓR PEWNYCH ELEMENTÓW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Podzbiór A przestrzeni X to zbiór elementów z X, które mają pewną właściwość (A)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PODZBIORY USTALONEJ PRZESTRZENI X NAZYWAMY RELACJAMI JEDNOCZŁONOWYMI  W  X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188283"/>
              </p:ext>
            </p:extLst>
          </p:nvPr>
        </p:nvGraphicFramePr>
        <p:xfrm>
          <a:off x="1208088" y="2205038"/>
          <a:ext cx="30511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828800" imgH="215640" progId="Equation.3">
                  <p:embed/>
                </p:oleObj>
              </mc:Choice>
              <mc:Fallback>
                <p:oleObj name="Równanie" r:id="rId4" imgW="1828800" imgH="215640" progId="Equation.3">
                  <p:embed/>
                  <p:pic>
                    <p:nvPicPr>
                      <p:cNvPr id="0" name="Picture 1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2205038"/>
                        <a:ext cx="305117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631921"/>
              </p:ext>
            </p:extLst>
          </p:nvPr>
        </p:nvGraphicFramePr>
        <p:xfrm>
          <a:off x="3146425" y="1350963"/>
          <a:ext cx="827088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95000" imgH="164880" progId="Equation.3">
                  <p:embed/>
                </p:oleObj>
              </mc:Choice>
              <mc:Fallback>
                <p:oleObj name="Równanie" r:id="rId6" imgW="495000" imgH="164880" progId="Equation.3">
                  <p:embed/>
                  <p:pic>
                    <p:nvPicPr>
                      <p:cNvPr id="0" name="Picture 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6425" y="1350963"/>
                        <a:ext cx="827088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2226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DOPEŁNIENIE ZBIORU</a:t>
            </a:r>
            <a:endParaRPr lang="pl-PL" b="1" dirty="0">
              <a:solidFill>
                <a:srgbClr val="008D89"/>
              </a:solidFill>
            </a:endParaRP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70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DOPEŁNIENIE ZBIORU</a:t>
            </a:r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DOPEŁNIENIEM ZBIORU A W PRZESTRZENI X NAZYWAMY ZBIÓR</a:t>
            </a:r>
            <a:endParaRPr lang="pl-PL" u="sng" dirty="0"/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u="sng" dirty="0"/>
              <a:t>DOPEŁNIENIE ZBIORU A OZNACZAMY		    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DLA DOWOLNYCH PODZBIORÓW A, B PRZESTRZENI X ZACHODZI: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                                                       	   PRAWA DEMORGANA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u="sng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363973"/>
              </p:ext>
            </p:extLst>
          </p:nvPr>
        </p:nvGraphicFramePr>
        <p:xfrm>
          <a:off x="8069262" y="1662370"/>
          <a:ext cx="868363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520560" imgH="164880" progId="Equation.3">
                  <p:embed/>
                </p:oleObj>
              </mc:Choice>
              <mc:Fallback>
                <p:oleObj name="Równanie" r:id="rId4" imgW="520560" imgH="164880" progId="Equation.3">
                  <p:embed/>
                  <p:pic>
                    <p:nvPicPr>
                      <p:cNvPr id="0" name="Picture 8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9262" y="1662370"/>
                        <a:ext cx="868363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582680"/>
              </p:ext>
            </p:extLst>
          </p:nvPr>
        </p:nvGraphicFramePr>
        <p:xfrm>
          <a:off x="5109670" y="2008015"/>
          <a:ext cx="550863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30120" imgH="164880" progId="Equation.3">
                  <p:embed/>
                </p:oleObj>
              </mc:Choice>
              <mc:Fallback>
                <p:oleObj name="Równanie" r:id="rId6" imgW="330120" imgH="164880" progId="Equation.3">
                  <p:embed/>
                  <p:pic>
                    <p:nvPicPr>
                      <p:cNvPr id="0" name="Picture 8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9670" y="2008015"/>
                        <a:ext cx="550863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167569"/>
              </p:ext>
            </p:extLst>
          </p:nvPr>
        </p:nvGraphicFramePr>
        <p:xfrm>
          <a:off x="1511300" y="2295525"/>
          <a:ext cx="19923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193760" imgH="215640" progId="Equation.3">
                  <p:embed/>
                </p:oleObj>
              </mc:Choice>
              <mc:Fallback>
                <p:oleObj name="Równanie" r:id="rId8" imgW="1193760" imgH="215640" progId="Equation.3">
                  <p:embed/>
                  <p:pic>
                    <p:nvPicPr>
                      <p:cNvPr id="0" name="Picture 8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2295525"/>
                        <a:ext cx="1992313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479600"/>
              </p:ext>
            </p:extLst>
          </p:nvPr>
        </p:nvGraphicFramePr>
        <p:xfrm>
          <a:off x="1208088" y="3421063"/>
          <a:ext cx="116522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98400" imgH="164880" progId="Equation.3">
                  <p:embed/>
                </p:oleObj>
              </mc:Choice>
              <mc:Fallback>
                <p:oleObj name="Równanie" r:id="rId10" imgW="698400" imgH="164880" progId="Equation.3">
                  <p:embed/>
                  <p:pic>
                    <p:nvPicPr>
                      <p:cNvPr id="0" name="Picture 8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421063"/>
                        <a:ext cx="1165225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529099"/>
              </p:ext>
            </p:extLst>
          </p:nvPr>
        </p:nvGraphicFramePr>
        <p:xfrm>
          <a:off x="1208088" y="4110038"/>
          <a:ext cx="931862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558720" imgH="177480" progId="Equation.3">
                  <p:embed/>
                </p:oleObj>
              </mc:Choice>
              <mc:Fallback>
                <p:oleObj name="Równanie" r:id="rId12" imgW="558720" imgH="177480" progId="Equation.3">
                  <p:embed/>
                  <p:pic>
                    <p:nvPicPr>
                      <p:cNvPr id="0" name="Picture 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4110038"/>
                        <a:ext cx="931862" cy="29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875948"/>
              </p:ext>
            </p:extLst>
          </p:nvPr>
        </p:nvGraphicFramePr>
        <p:xfrm>
          <a:off x="1208088" y="3765550"/>
          <a:ext cx="12065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723600" imgH="164880" progId="Equation.3">
                  <p:embed/>
                </p:oleObj>
              </mc:Choice>
              <mc:Fallback>
                <p:oleObj name="Równanie" r:id="rId14" imgW="723600" imgH="164880" progId="Equation.3">
                  <p:embed/>
                  <p:pic>
                    <p:nvPicPr>
                      <p:cNvPr id="0" name="Picture 8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765550"/>
                        <a:ext cx="1206500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314476"/>
              </p:ext>
            </p:extLst>
          </p:nvPr>
        </p:nvGraphicFramePr>
        <p:xfrm>
          <a:off x="1208088" y="4454525"/>
          <a:ext cx="9318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558720" imgH="177480" progId="Equation.3">
                  <p:embed/>
                </p:oleObj>
              </mc:Choice>
              <mc:Fallback>
                <p:oleObj name="Równanie" r:id="rId16" imgW="558720" imgH="177480" progId="Equation.3">
                  <p:embed/>
                  <p:pic>
                    <p:nvPicPr>
                      <p:cNvPr id="0" name="Picture 8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4454525"/>
                        <a:ext cx="931862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05746"/>
              </p:ext>
            </p:extLst>
          </p:nvPr>
        </p:nvGraphicFramePr>
        <p:xfrm>
          <a:off x="1208088" y="4811290"/>
          <a:ext cx="99536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596880" imgH="164880" progId="Equation.3">
                  <p:embed/>
                </p:oleObj>
              </mc:Choice>
              <mc:Fallback>
                <p:oleObj name="Równanie" r:id="rId18" imgW="596880" imgH="164880" progId="Equation.3">
                  <p:embed/>
                  <p:pic>
                    <p:nvPicPr>
                      <p:cNvPr id="0" name="Picture 8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4811290"/>
                        <a:ext cx="995362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278868"/>
              </p:ext>
            </p:extLst>
          </p:nvPr>
        </p:nvGraphicFramePr>
        <p:xfrm>
          <a:off x="1208088" y="5176415"/>
          <a:ext cx="20351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1218960" imgH="177480" progId="Equation.3">
                  <p:embed/>
                </p:oleObj>
              </mc:Choice>
              <mc:Fallback>
                <p:oleObj name="Równanie" r:id="rId20" imgW="1218960" imgH="177480" progId="Equation.3">
                  <p:embed/>
                  <p:pic>
                    <p:nvPicPr>
                      <p:cNvPr id="0" name="Picture 8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5176415"/>
                        <a:ext cx="2035175" cy="301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817904"/>
              </p:ext>
            </p:extLst>
          </p:nvPr>
        </p:nvGraphicFramePr>
        <p:xfrm>
          <a:off x="1208088" y="5522913"/>
          <a:ext cx="12922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774360" imgH="177480" progId="Equation.3">
                  <p:embed/>
                </p:oleObj>
              </mc:Choice>
              <mc:Fallback>
                <p:oleObj name="Równanie" r:id="rId22" imgW="774360" imgH="177480" progId="Equation.3">
                  <p:embed/>
                  <p:pic>
                    <p:nvPicPr>
                      <p:cNvPr id="0" name="Picture 8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5522913"/>
                        <a:ext cx="129222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064350"/>
              </p:ext>
            </p:extLst>
          </p:nvPr>
        </p:nvGraphicFramePr>
        <p:xfrm>
          <a:off x="1208088" y="5879530"/>
          <a:ext cx="13144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787320" imgH="164880" progId="Equation.3">
                  <p:embed/>
                </p:oleObj>
              </mc:Choice>
              <mc:Fallback>
                <p:oleObj name="Równanie" r:id="rId24" imgW="787320" imgH="164880" progId="Equation.3">
                  <p:embed/>
                  <p:pic>
                    <p:nvPicPr>
                      <p:cNvPr id="0" name="Picture 8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5879530"/>
                        <a:ext cx="131445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429" name="Object 845"/>
          <p:cNvGraphicFramePr>
            <a:graphicFrameLocks noChangeAspect="1"/>
          </p:cNvGraphicFramePr>
          <p:nvPr/>
        </p:nvGraphicFramePr>
        <p:xfrm>
          <a:off x="5068520" y="3569563"/>
          <a:ext cx="2153425" cy="973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1320480" imgH="596880" progId="Equation.3">
                  <p:embed/>
                </p:oleObj>
              </mc:Choice>
              <mc:Fallback>
                <p:oleObj name="Równanie" r:id="rId26" imgW="1320480" imgH="596880" progId="Equation.3">
                  <p:embed/>
                  <p:pic>
                    <p:nvPicPr>
                      <p:cNvPr id="0" name="Picture 8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520" y="3569563"/>
                        <a:ext cx="2153425" cy="9731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23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OBRAZY I PRZECIWOBRAZY WYZNACZANE PRZEZ FUNKCJE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NIECH DANA BĘDZIE FUNKCJA </a:t>
            </a:r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A BĘDZIE PODZBIOREM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NIECH           ,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pl-PL" dirty="0">
                <a:latin typeface="+mn-lt"/>
                <a:cs typeface="Times New Roman" pitchFamily="18" charset="0"/>
              </a:rPr>
              <a:t>NAZYWAMY WARTOŚCIĄ (OBRAZEM) ELEMENTU</a:t>
            </a:r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PRZY ODWZOROWANIU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pl-PL" dirty="0">
                <a:latin typeface="+mn-lt"/>
                <a:cs typeface="Times New Roman" pitchFamily="18" charset="0"/>
              </a:rPr>
              <a:t> </a:t>
            </a:r>
          </a:p>
          <a:p>
            <a:pPr marL="341313" indent="-34131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OBRAZEM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>
                <a:latin typeface="+mn-lt"/>
                <a:cs typeface="Times New Roman" pitchFamily="18" charset="0"/>
              </a:rPr>
              <a:t> WYZNACZONYM PRZEZ FUNKCJĘ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pl-PL" dirty="0">
                <a:cs typeface="Times New Roman" pitchFamily="18" charset="0"/>
              </a:rPr>
              <a:t> </a:t>
            </a:r>
            <a:r>
              <a:rPr lang="pl-PL" i="1" dirty="0">
                <a:cs typeface="Times New Roman" pitchFamily="18" charset="0"/>
              </a:rPr>
              <a:t> </a:t>
            </a:r>
            <a:r>
              <a:rPr lang="pl-PL" dirty="0">
                <a:cs typeface="Times New Roman" pitchFamily="18" charset="0"/>
              </a:rPr>
              <a:t>NAZYWAMY ZBIÓR WARTOŚCI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f(x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pl-PL" dirty="0">
                <a:latin typeface="+mn-lt"/>
                <a:cs typeface="Times New Roman" pitchFamily="18" charset="0"/>
              </a:rPr>
              <a:t> (ZBIÓR OBRAZÓW) WSZYSTKICH ELEMENTÓW ZBIORU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1313" indent="-34131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OBRAZ ZBIORU OZNACZAĆ BĘDZIEMY SYMBOLEM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f(A)</a:t>
            </a:r>
          </a:p>
          <a:p>
            <a:pPr marL="341313" indent="-34131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341313" indent="-34131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pl-PL" b="1" dirty="0">
                <a:latin typeface="+mn-lt"/>
                <a:cs typeface="Times New Roman" pitchFamily="18" charset="0"/>
              </a:rPr>
              <a:t>UWAGA!!!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(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>
                <a:latin typeface="+mn-lt"/>
                <a:cs typeface="Times New Roman" pitchFamily="18" charset="0"/>
              </a:rPr>
              <a:t> nie jest elementem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)!</a:t>
            </a:r>
          </a:p>
          <a:p>
            <a:pPr marL="341313" indent="-34131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1714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445161"/>
              </p:ext>
            </p:extLst>
          </p:nvPr>
        </p:nvGraphicFramePr>
        <p:xfrm>
          <a:off x="1653220" y="2053622"/>
          <a:ext cx="677863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06080" imgH="177480" progId="Equation.3">
                  <p:embed/>
                </p:oleObj>
              </mc:Choice>
              <mc:Fallback>
                <p:oleObj name="Równanie" r:id="rId4" imgW="406080" imgH="177480" progId="Equation.3">
                  <p:embed/>
                  <p:pic>
                    <p:nvPicPr>
                      <p:cNvPr id="0" name="Picture 4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3220" y="2053622"/>
                        <a:ext cx="677863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575010"/>
              </p:ext>
            </p:extLst>
          </p:nvPr>
        </p:nvGraphicFramePr>
        <p:xfrm>
          <a:off x="4319588" y="1316725"/>
          <a:ext cx="11430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85800" imgH="203040" progId="Equation.3">
                  <p:embed/>
                </p:oleObj>
              </mc:Choice>
              <mc:Fallback>
                <p:oleObj name="Równanie" r:id="rId6" imgW="685800" imgH="203040" progId="Equation.3">
                  <p:embed/>
                  <p:pic>
                    <p:nvPicPr>
                      <p:cNvPr id="0" name="Picture 4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9588" y="1316725"/>
                        <a:ext cx="11430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108734"/>
              </p:ext>
            </p:extLst>
          </p:nvPr>
        </p:nvGraphicFramePr>
        <p:xfrm>
          <a:off x="4762500" y="1693385"/>
          <a:ext cx="7620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57200" imgH="164880" progId="Equation.3">
                  <p:embed/>
                </p:oleObj>
              </mc:Choice>
              <mc:Fallback>
                <p:oleObj name="Równanie" r:id="rId8" imgW="457200" imgH="164880" progId="Equation.3">
                  <p:embed/>
                  <p:pic>
                    <p:nvPicPr>
                      <p:cNvPr id="0" name="Picture 4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0" y="1693385"/>
                        <a:ext cx="7620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819593"/>
              </p:ext>
            </p:extLst>
          </p:nvPr>
        </p:nvGraphicFramePr>
        <p:xfrm>
          <a:off x="8220475" y="2053622"/>
          <a:ext cx="6778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06080" imgH="177480" progId="Equation.3">
                  <p:embed/>
                </p:oleObj>
              </mc:Choice>
              <mc:Fallback>
                <p:oleObj name="Równanie" r:id="rId4" imgW="406080" imgH="177480" progId="Equation.3">
                  <p:embed/>
                  <p:pic>
                    <p:nvPicPr>
                      <p:cNvPr id="0" name="Picture 4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0475" y="2053622"/>
                        <a:ext cx="677862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141178"/>
              </p:ext>
            </p:extLst>
          </p:nvPr>
        </p:nvGraphicFramePr>
        <p:xfrm>
          <a:off x="2719130" y="4044950"/>
          <a:ext cx="36195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2171520" imgH="253800" progId="Equation.3">
                  <p:embed/>
                </p:oleObj>
              </mc:Choice>
              <mc:Fallback>
                <p:oleObj name="Równanie" r:id="rId10" imgW="2171520" imgH="253800" progId="Equation.3">
                  <p:embed/>
                  <p:pic>
                    <p:nvPicPr>
                      <p:cNvPr id="0" name="Picture 4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9130" y="4044950"/>
                        <a:ext cx="36195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235442"/>
              </p:ext>
            </p:extLst>
          </p:nvPr>
        </p:nvGraphicFramePr>
        <p:xfrm>
          <a:off x="2097088" y="4696365"/>
          <a:ext cx="7207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431640" imgH="177480" progId="Equation.3">
                  <p:embed/>
                </p:oleObj>
              </mc:Choice>
              <mc:Fallback>
                <p:oleObj name="Równanie" r:id="rId12" imgW="431640" imgH="177480" progId="Equation.3">
                  <p:embed/>
                  <p:pic>
                    <p:nvPicPr>
                      <p:cNvPr id="0" name="Picture 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4696365"/>
                        <a:ext cx="72072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057" name="Object 449"/>
          <p:cNvGraphicFramePr>
            <a:graphicFrameLocks noChangeAspect="1"/>
          </p:cNvGraphicFramePr>
          <p:nvPr/>
        </p:nvGraphicFramePr>
        <p:xfrm>
          <a:off x="1883650" y="3275380"/>
          <a:ext cx="673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06080" imgH="177480" progId="Equation.3">
                  <p:embed/>
                </p:oleObj>
              </mc:Choice>
              <mc:Fallback>
                <p:oleObj name="Równanie" r:id="rId4" imgW="406080" imgH="177480" progId="Equation.3">
                  <p:embed/>
                  <p:pic>
                    <p:nvPicPr>
                      <p:cNvPr id="0" name="Picture 4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3650" y="3275380"/>
                        <a:ext cx="6731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2197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PRZYKŁAD 1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050094"/>
              </p:ext>
            </p:extLst>
          </p:nvPr>
        </p:nvGraphicFramePr>
        <p:xfrm>
          <a:off x="1345980" y="1316725"/>
          <a:ext cx="13970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838080" imgH="203040" progId="Equation.3">
                  <p:embed/>
                </p:oleObj>
              </mc:Choice>
              <mc:Fallback>
                <p:oleObj name="Równanie" r:id="rId4" imgW="838080" imgH="203040" progId="Equation.3">
                  <p:embed/>
                  <p:pic>
                    <p:nvPicPr>
                      <p:cNvPr id="0" name="Picture 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1316725"/>
                        <a:ext cx="13970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523767"/>
              </p:ext>
            </p:extLst>
          </p:nvPr>
        </p:nvGraphicFramePr>
        <p:xfrm>
          <a:off x="577880" y="1790162"/>
          <a:ext cx="12477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49160" imgH="203040" progId="Equation.3">
                  <p:embed/>
                </p:oleObj>
              </mc:Choice>
              <mc:Fallback>
                <p:oleObj name="Równanie" r:id="rId6" imgW="749160" imgH="203040" progId="Equation.3">
                  <p:embed/>
                  <p:pic>
                    <p:nvPicPr>
                      <p:cNvPr id="0" name="Picture 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80" y="1790162"/>
                        <a:ext cx="1247775" cy="33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642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391" y="1361935"/>
            <a:ext cx="4733925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311542"/>
              </p:ext>
            </p:extLst>
          </p:nvPr>
        </p:nvGraphicFramePr>
        <p:xfrm>
          <a:off x="577880" y="2393986"/>
          <a:ext cx="20923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9" imgW="1257120" imgH="253800" progId="Equation.3">
                  <p:embed/>
                </p:oleObj>
              </mc:Choice>
              <mc:Fallback>
                <p:oleObj name="Równanie" r:id="rId9" imgW="1257120" imgH="253800" progId="Equation.3">
                  <p:embed/>
                  <p:pic>
                    <p:nvPicPr>
                      <p:cNvPr id="0" name="Picture 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80" y="2393986"/>
                        <a:ext cx="2092325" cy="423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984686"/>
              </p:ext>
            </p:extLst>
          </p:nvPr>
        </p:nvGraphicFramePr>
        <p:xfrm>
          <a:off x="577880" y="3081947"/>
          <a:ext cx="317023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1" imgW="1904760" imgH="253800" progId="Equation.3">
                  <p:embed/>
                </p:oleObj>
              </mc:Choice>
              <mc:Fallback>
                <p:oleObj name="Równanie" r:id="rId11" imgW="1904760" imgH="253800" progId="Equation.3">
                  <p:embed/>
                  <p:pic>
                    <p:nvPicPr>
                      <p:cNvPr id="0" name="Picture 2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80" y="3081947"/>
                        <a:ext cx="3170238" cy="423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5907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PRZYKŁAD 2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19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846687"/>
              </p:ext>
            </p:extLst>
          </p:nvPr>
        </p:nvGraphicFramePr>
        <p:xfrm>
          <a:off x="1345980" y="1316725"/>
          <a:ext cx="13970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838080" imgH="203040" progId="Equation.3">
                  <p:embed/>
                </p:oleObj>
              </mc:Choice>
              <mc:Fallback>
                <p:oleObj name="Równanie" r:id="rId4" imgW="838080" imgH="203040" progId="Equation.3">
                  <p:embed/>
                  <p:pic>
                    <p:nvPicPr>
                      <p:cNvPr id="0" name="Picture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1316725"/>
                        <a:ext cx="13970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145483"/>
              </p:ext>
            </p:extLst>
          </p:nvPr>
        </p:nvGraphicFramePr>
        <p:xfrm>
          <a:off x="557213" y="1790700"/>
          <a:ext cx="12906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74360" imgH="203040" progId="Equation.3">
                  <p:embed/>
                </p:oleObj>
              </mc:Choice>
              <mc:Fallback>
                <p:oleObj name="Równanie" r:id="rId6" imgW="774360" imgH="203040" progId="Equation.3">
                  <p:embed/>
                  <p:pic>
                    <p:nvPicPr>
                      <p:cNvPr id="0" name="Picture 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1790700"/>
                        <a:ext cx="1290637" cy="33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024783"/>
              </p:ext>
            </p:extLst>
          </p:nvPr>
        </p:nvGraphicFramePr>
        <p:xfrm>
          <a:off x="557213" y="5194222"/>
          <a:ext cx="22828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371600" imgH="253800" progId="Equation.3">
                  <p:embed/>
                </p:oleObj>
              </mc:Choice>
              <mc:Fallback>
                <p:oleObj name="Równanie" r:id="rId8" imgW="1371600" imgH="253800" progId="Equation.3">
                  <p:embed/>
                  <p:pic>
                    <p:nvPicPr>
                      <p:cNvPr id="0" name="Picture 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5194222"/>
                        <a:ext cx="2282825" cy="423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606443"/>
              </p:ext>
            </p:extLst>
          </p:nvPr>
        </p:nvGraphicFramePr>
        <p:xfrm>
          <a:off x="557213" y="5807075"/>
          <a:ext cx="754538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533840" imgH="253800" progId="Equation.3">
                  <p:embed/>
                </p:oleObj>
              </mc:Choice>
              <mc:Fallback>
                <p:oleObj name="Równanie" r:id="rId10" imgW="4533840" imgH="253800" progId="Equation.3">
                  <p:embed/>
                  <p:pic>
                    <p:nvPicPr>
                      <p:cNvPr id="0" name="Picture 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5807075"/>
                        <a:ext cx="7545388" cy="423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911" name="Rectangle 25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0912" name="Rectangle 25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70913" name="Obraz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91625" y="2579680"/>
            <a:ext cx="5753100" cy="1847850"/>
          </a:xfrm>
          <a:prstGeom prst="rect">
            <a:avLst/>
          </a:prstGeom>
          <a:noFill/>
        </p:spPr>
      </p:pic>
      <p:grpSp>
        <p:nvGrpSpPr>
          <p:cNvPr id="36" name="Grupa 35"/>
          <p:cNvGrpSpPr/>
          <p:nvPr/>
        </p:nvGrpSpPr>
        <p:grpSpPr>
          <a:xfrm>
            <a:off x="2690155" y="3077123"/>
            <a:ext cx="519112" cy="620712"/>
            <a:chOff x="2690155" y="3077123"/>
            <a:chExt cx="519112" cy="620712"/>
          </a:xfrm>
        </p:grpSpPr>
        <p:sp>
          <p:nvSpPr>
            <p:cNvPr id="70909" name="AutoShape 253"/>
            <p:cNvSpPr>
              <a:spLocks noChangeShapeType="1"/>
            </p:cNvSpPr>
            <p:nvPr/>
          </p:nvSpPr>
          <p:spPr bwMode="auto">
            <a:xfrm flipV="1">
              <a:off x="3034642" y="3240635"/>
              <a:ext cx="0" cy="4572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10" name="AutoShape 254"/>
            <p:cNvSpPr>
              <a:spLocks noChangeShapeType="1"/>
            </p:cNvSpPr>
            <p:nvPr/>
          </p:nvSpPr>
          <p:spPr bwMode="auto">
            <a:xfrm flipH="1">
              <a:off x="2690155" y="3240635"/>
              <a:ext cx="3429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08" name="AutoShape 252"/>
            <p:cNvSpPr>
              <a:spLocks noChangeShapeType="1"/>
            </p:cNvSpPr>
            <p:nvPr/>
          </p:nvSpPr>
          <p:spPr bwMode="auto">
            <a:xfrm>
              <a:off x="2872717" y="3697835"/>
              <a:ext cx="336550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07" name="AutoShape 251"/>
            <p:cNvSpPr>
              <a:spLocks noChangeShapeType="1"/>
            </p:cNvSpPr>
            <p:nvPr/>
          </p:nvSpPr>
          <p:spPr bwMode="auto">
            <a:xfrm>
              <a:off x="2694917" y="3077123"/>
              <a:ext cx="0" cy="358775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16" name="AutoShape 260"/>
            <p:cNvSpPr>
              <a:spLocks noChangeShapeType="1"/>
            </p:cNvSpPr>
            <p:nvPr/>
          </p:nvSpPr>
          <p:spPr bwMode="auto">
            <a:xfrm flipV="1">
              <a:off x="3034642" y="3240635"/>
              <a:ext cx="0" cy="4572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17" name="AutoShape 261"/>
            <p:cNvSpPr>
              <a:spLocks noChangeShapeType="1"/>
            </p:cNvSpPr>
            <p:nvPr/>
          </p:nvSpPr>
          <p:spPr bwMode="auto">
            <a:xfrm flipH="1">
              <a:off x="2690155" y="3240635"/>
              <a:ext cx="3429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15" name="AutoShape 259"/>
            <p:cNvSpPr>
              <a:spLocks noChangeShapeType="1"/>
            </p:cNvSpPr>
            <p:nvPr/>
          </p:nvSpPr>
          <p:spPr bwMode="auto">
            <a:xfrm>
              <a:off x="2872717" y="3697835"/>
              <a:ext cx="336550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14" name="AutoShape 258"/>
            <p:cNvSpPr>
              <a:spLocks noChangeShapeType="1"/>
            </p:cNvSpPr>
            <p:nvPr/>
          </p:nvSpPr>
          <p:spPr bwMode="auto">
            <a:xfrm>
              <a:off x="2694917" y="3077123"/>
              <a:ext cx="0" cy="358775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sp>
        <p:nvSpPr>
          <p:cNvPr id="70918" name="Rectangle 262"/>
          <p:cNvSpPr>
            <a:spLocks noChangeArrowheads="1"/>
          </p:cNvSpPr>
          <p:nvPr/>
        </p:nvSpPr>
        <p:spPr bwMode="auto">
          <a:xfrm>
            <a:off x="0" y="548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0919" name="Rectangle 26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9432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ZAKRES PRZEDMIOTU</a:t>
            </a:r>
            <a:endParaRPr lang="pl-PL" b="1" dirty="0">
              <a:solidFill>
                <a:srgbClr val="008D89"/>
              </a:solidFill>
            </a:endParaRP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WPROWADZENIE DO OPTYMALIZACJI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POJĘCIA PODSTAWOWE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PRZESTRZENIE Z RELACJĄ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MODELOWANIE PREFERENCJI DECYDENTA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OGÓLNE SFORMUŁOWANIE ZADANIA OPTYMALIZACJI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OPTYMALIZACJA WZGLĘDEM CELÓW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ROZWIĄZANIA KOMPROMISOWE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OPTYMALIZACJA W SENSIE PARETO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OPTYMALIZACJA HIERARCHICZNA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OPTYMALIZACJA W WARUNKACH NIEPEWNOŚCI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WIELOKRYTERIALNE OCENY OBIEKTÓW </a:t>
            </a:r>
            <a:r>
              <a:rPr lang="pl-PL" sz="1600"/>
              <a:t>– BUDOWA RANKINGÓW</a:t>
            </a:r>
            <a:endParaRPr lang="pl-PL" sz="1600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OPTYMALIZACJA KOLEKTYWNA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GRY JAKO ZADANIA OPTYMALIZACJI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OPTYMALIZACJA  A TEORIA PODOBIEŃSTWA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1600" dirty="0"/>
              <a:t>HEURYSTYCZNE ALGORYTMY ROZWIĄZYWANIA ZADAŃ OPTYMALIZACJI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PRZECIWOBRAZ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NIECH                    (funkcja przekształcające zbiór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w zbiór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/>
              <a:t>)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NIECH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PRZECIWOBRAZEM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l-PL" dirty="0"/>
              <a:t>, WYZNACZANYM PRZEZ FUNKCJĘ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NAZYWAMY ZBIÓR, KTÓREGO ELEMENTAMI SĄ TE ELEMENTY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, KTÓRYCH OBRAZY NALEŻĄ DO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PRZECIWOBRAZ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l-PL" dirty="0">
                <a:latin typeface="+mn-lt"/>
                <a:cs typeface="Times New Roman" pitchFamily="18" charset="0"/>
              </a:rPr>
              <a:t>, WYZNACZONY PRZEZ FUNKCJĘ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pl-PL" dirty="0">
                <a:latin typeface="+mn-lt"/>
                <a:cs typeface="Times New Roman" pitchFamily="18" charset="0"/>
              </a:rPr>
              <a:t>OZNACZAMY SYMBOLEM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pl-PL" b="1" dirty="0">
                <a:cs typeface="Times New Roman" pitchFamily="18" charset="0"/>
              </a:rPr>
              <a:t>UWAGA!!!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cs typeface="Times New Roman" pitchFamily="18" charset="0"/>
              </a:rPr>
              <a:t>(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pl-PL" dirty="0">
                <a:cs typeface="Times New Roman" pitchFamily="18" charset="0"/>
              </a:rPr>
              <a:t> nie jest elementem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>
                <a:cs typeface="Times New Roman" pitchFamily="18" charset="0"/>
              </a:rPr>
              <a:t>)!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199643"/>
              </p:ext>
            </p:extLst>
          </p:nvPr>
        </p:nvGraphicFramePr>
        <p:xfrm>
          <a:off x="1576410" y="1316725"/>
          <a:ext cx="11430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85800" imgH="203040" progId="Equation.3">
                  <p:embed/>
                </p:oleObj>
              </mc:Choice>
              <mc:Fallback>
                <p:oleObj name="Równanie" r:id="rId4" imgW="685800" imgH="203040" progId="Equation.3">
                  <p:embed/>
                  <p:pic>
                    <p:nvPicPr>
                      <p:cNvPr id="0" name="Picture 3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6410" y="1316725"/>
                        <a:ext cx="11430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92993"/>
              </p:ext>
            </p:extLst>
          </p:nvPr>
        </p:nvGraphicFramePr>
        <p:xfrm>
          <a:off x="2051715" y="5118820"/>
          <a:ext cx="4572496" cy="56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2044440" imgH="253800" progId="Equation.3">
                  <p:embed/>
                </p:oleObj>
              </mc:Choice>
              <mc:Fallback>
                <p:oleObj name="Równanie" r:id="rId6" imgW="2044440" imgH="253800" progId="Equation.3">
                  <p:embed/>
                  <p:pic>
                    <p:nvPicPr>
                      <p:cNvPr id="0" name="Picture 3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15" y="5118820"/>
                        <a:ext cx="4572496" cy="5694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40922"/>
              </p:ext>
            </p:extLst>
          </p:nvPr>
        </p:nvGraphicFramePr>
        <p:xfrm>
          <a:off x="1614815" y="1662370"/>
          <a:ext cx="719138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31640" imgH="177480" progId="Equation.3">
                  <p:embed/>
                </p:oleObj>
              </mc:Choice>
              <mc:Fallback>
                <p:oleObj name="Równanie" r:id="rId8" imgW="431640" imgH="177480" progId="Equation.3">
                  <p:embed/>
                  <p:pic>
                    <p:nvPicPr>
                      <p:cNvPr id="0" name="Picture 3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815" y="1662370"/>
                        <a:ext cx="719138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947892"/>
              </p:ext>
            </p:extLst>
          </p:nvPr>
        </p:nvGraphicFramePr>
        <p:xfrm>
          <a:off x="3688685" y="3160165"/>
          <a:ext cx="7635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57200" imgH="228600" progId="Equation.3">
                  <p:embed/>
                </p:oleObj>
              </mc:Choice>
              <mc:Fallback>
                <p:oleObj name="Równanie" r:id="rId10" imgW="457200" imgH="228600" progId="Equation.3">
                  <p:embed/>
                  <p:pic>
                    <p:nvPicPr>
                      <p:cNvPr id="0" name="Picture 3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8685" y="3160165"/>
                        <a:ext cx="76358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583378"/>
              </p:ext>
            </p:extLst>
          </p:nvPr>
        </p:nvGraphicFramePr>
        <p:xfrm>
          <a:off x="2229295" y="3937055"/>
          <a:ext cx="6572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393480" imgH="177480" progId="Equation.3">
                  <p:embed/>
                </p:oleObj>
              </mc:Choice>
              <mc:Fallback>
                <p:oleObj name="Równanie" r:id="rId12" imgW="393480" imgH="177480" progId="Equation.3">
                  <p:embed/>
                  <p:pic>
                    <p:nvPicPr>
                      <p:cNvPr id="0" name="Picture 3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9295" y="3937055"/>
                        <a:ext cx="65722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803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PRZYKŁAD 1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                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669464"/>
              </p:ext>
            </p:extLst>
          </p:nvPr>
        </p:nvGraphicFramePr>
        <p:xfrm>
          <a:off x="1392363" y="1316725"/>
          <a:ext cx="2795587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676160" imgH="203040" progId="Equation.3">
                  <p:embed/>
                </p:oleObj>
              </mc:Choice>
              <mc:Fallback>
                <p:oleObj name="Równanie" r:id="rId4" imgW="1676160" imgH="203040" progId="Equation.3">
                  <p:embed/>
                  <p:pic>
                    <p:nvPicPr>
                      <p:cNvPr id="0" name="Picture 3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363" y="1316725"/>
                        <a:ext cx="2795587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003978"/>
              </p:ext>
            </p:extLst>
          </p:nvPr>
        </p:nvGraphicFramePr>
        <p:xfrm>
          <a:off x="2186950" y="3112284"/>
          <a:ext cx="38385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2298600" imgH="228600" progId="Equation.3">
                  <p:embed/>
                </p:oleObj>
              </mc:Choice>
              <mc:Fallback>
                <p:oleObj name="Równanie" r:id="rId6" imgW="2298600" imgH="228600" progId="Equation.3">
                  <p:embed/>
                  <p:pic>
                    <p:nvPicPr>
                      <p:cNvPr id="0" name="Picture 3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950" y="3112284"/>
                        <a:ext cx="38385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719254"/>
              </p:ext>
            </p:extLst>
          </p:nvPr>
        </p:nvGraphicFramePr>
        <p:xfrm>
          <a:off x="2186950" y="2008015"/>
          <a:ext cx="398145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387520" imgH="457200" progId="Equation.3">
                  <p:embed/>
                </p:oleObj>
              </mc:Choice>
              <mc:Fallback>
                <p:oleObj name="Równanie" r:id="rId8" imgW="2387520" imgH="457200" progId="Equation.3">
                  <p:embed/>
                  <p:pic>
                    <p:nvPicPr>
                      <p:cNvPr id="0" name="Picture 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950" y="2008015"/>
                        <a:ext cx="3981450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361882"/>
              </p:ext>
            </p:extLst>
          </p:nvPr>
        </p:nvGraphicFramePr>
        <p:xfrm>
          <a:off x="2186950" y="3832378"/>
          <a:ext cx="43053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2577960" imgH="228600" progId="Equation.3">
                  <p:embed/>
                </p:oleObj>
              </mc:Choice>
              <mc:Fallback>
                <p:oleObj name="Równanie" r:id="rId10" imgW="2577960" imgH="228600" progId="Equation.3">
                  <p:embed/>
                  <p:pic>
                    <p:nvPicPr>
                      <p:cNvPr id="0" name="Picture 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950" y="3832378"/>
                        <a:ext cx="43053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453412"/>
              </p:ext>
            </p:extLst>
          </p:nvPr>
        </p:nvGraphicFramePr>
        <p:xfrm>
          <a:off x="2186950" y="4552472"/>
          <a:ext cx="12731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761760" imgH="228600" progId="Equation.3">
                  <p:embed/>
                </p:oleObj>
              </mc:Choice>
              <mc:Fallback>
                <p:oleObj name="Równanie" r:id="rId12" imgW="761760" imgH="228600" progId="Equation.3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950" y="4552472"/>
                        <a:ext cx="12731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810012"/>
              </p:ext>
            </p:extLst>
          </p:nvPr>
        </p:nvGraphicFramePr>
        <p:xfrm>
          <a:off x="2186950" y="5272565"/>
          <a:ext cx="22923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371600" imgH="228600" progId="Equation.3">
                  <p:embed/>
                </p:oleObj>
              </mc:Choice>
              <mc:Fallback>
                <p:oleObj name="Równanie" r:id="rId14" imgW="1371600" imgH="228600" progId="Equation.3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950" y="5272565"/>
                        <a:ext cx="22923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4111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PRZYKŁAD 2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302434"/>
            <a:ext cx="8352928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         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cs typeface="Times New Roman" pitchFamily="18" charset="0"/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202848"/>
              </p:ext>
            </p:extLst>
          </p:nvPr>
        </p:nvGraphicFramePr>
        <p:xfrm>
          <a:off x="1345980" y="1316038"/>
          <a:ext cx="1101725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60240" imgH="203040" progId="Equation.3">
                  <p:embed/>
                </p:oleObj>
              </mc:Choice>
              <mc:Fallback>
                <p:oleObj name="Równanie" r:id="rId4" imgW="660240" imgH="203040" progId="Equation.3">
                  <p:embed/>
                  <p:pic>
                    <p:nvPicPr>
                      <p:cNvPr id="0" name="Picture 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1316038"/>
                        <a:ext cx="1101725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307259"/>
              </p:ext>
            </p:extLst>
          </p:nvPr>
        </p:nvGraphicFramePr>
        <p:xfrm>
          <a:off x="2762250" y="1892800"/>
          <a:ext cx="279400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676160" imgH="457200" progId="Equation.3">
                  <p:embed/>
                </p:oleObj>
              </mc:Choice>
              <mc:Fallback>
                <p:oleObj name="Równanie" r:id="rId6" imgW="1676160" imgH="457200" progId="Equation.3">
                  <p:embed/>
                  <p:pic>
                    <p:nvPicPr>
                      <p:cNvPr id="0" name="Picture 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0" y="1892800"/>
                        <a:ext cx="2794000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241421"/>
              </p:ext>
            </p:extLst>
          </p:nvPr>
        </p:nvGraphicFramePr>
        <p:xfrm>
          <a:off x="1241425" y="4081885"/>
          <a:ext cx="5835651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492360" imgH="228600" progId="Equation.3">
                  <p:embed/>
                </p:oleObj>
              </mc:Choice>
              <mc:Fallback>
                <p:oleObj name="Równanie" r:id="rId8" imgW="3492360" imgH="228600" progId="Equation.3">
                  <p:embed/>
                  <p:pic>
                    <p:nvPicPr>
                      <p:cNvPr id="0" name="Picture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1425" y="4081885"/>
                        <a:ext cx="5835651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467544" y="3313785"/>
            <a:ext cx="8352928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      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08804"/>
              </p:ext>
            </p:extLst>
          </p:nvPr>
        </p:nvGraphicFramePr>
        <p:xfrm>
          <a:off x="1467142" y="3313785"/>
          <a:ext cx="22240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33440" imgH="215640" progId="Equation.3">
                  <p:embed/>
                </p:oleObj>
              </mc:Choice>
              <mc:Fallback>
                <p:oleObj name="Równanie" r:id="rId10" imgW="1333440" imgH="215640" progId="Equation.3">
                  <p:embed/>
                  <p:pic>
                    <p:nvPicPr>
                      <p:cNvPr id="0" name="Picture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142" y="3313785"/>
                        <a:ext cx="222408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9828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c.d. PRZYKŁAD 2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543065"/>
              </p:ext>
            </p:extLst>
          </p:nvPr>
        </p:nvGraphicFramePr>
        <p:xfrm>
          <a:off x="3629752" y="5848390"/>
          <a:ext cx="16335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977760" imgH="228600" progId="Equation.3">
                  <p:embed/>
                </p:oleObj>
              </mc:Choice>
              <mc:Fallback>
                <p:oleObj name="Równanie" r:id="rId4" imgW="977760" imgH="228600" progId="Equation.3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752" y="5848390"/>
                        <a:ext cx="163353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1114425"/>
            <a:ext cx="6153150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1018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solidFill>
                  <a:srgbClr val="008D89"/>
                </a:solidFill>
              </a:rPr>
              <a:t>c.d. PRZYKŁADU (</a:t>
            </a:r>
            <a:r>
              <a:rPr lang="pl-PL" sz="2400" b="1" dirty="0" err="1">
                <a:solidFill>
                  <a:srgbClr val="008D89"/>
                </a:solidFill>
              </a:rPr>
              <a:t>sinx</a:t>
            </a:r>
            <a:r>
              <a:rPr lang="pl-PL" sz="2400" b="1" dirty="0">
                <a:solidFill>
                  <a:srgbClr val="008D89"/>
                </a:solidFill>
              </a:rPr>
              <a:t>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243300"/>
              </p:ext>
            </p:extLst>
          </p:nvPr>
        </p:nvGraphicFramePr>
        <p:xfrm>
          <a:off x="3330575" y="5464465"/>
          <a:ext cx="24828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485720" imgH="241200" progId="Equation.3">
                  <p:embed/>
                </p:oleObj>
              </mc:Choice>
              <mc:Fallback>
                <p:oleObj name="Równanie" r:id="rId4" imgW="1485720" imgH="241200" progId="Equation.3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0575" y="5464465"/>
                        <a:ext cx="2482850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62370"/>
            <a:ext cx="8731250" cy="3379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9617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1520" y="692696"/>
            <a:ext cx="85518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WYBRANE WŁASNOŚCI OBRAZÓW I PRZECIWOBRAZÓW WYZNACZANYCH PRZEZ FUNKCJE </a:t>
            </a:r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467544" y="1447422"/>
            <a:ext cx="8352928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JEŚLI                      JEST RÓŻNOWARTOŚCIOWA TO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endParaRPr lang="pl-PL" dirty="0"/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JEŚLI               TO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 NIECH                TO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JEŚLI „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RÓŻNOWARTOŚCIOWA” TO </a:t>
            </a: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342900" lvl="1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42296"/>
              </p:ext>
            </p:extLst>
          </p:nvPr>
        </p:nvGraphicFramePr>
        <p:xfrm>
          <a:off x="1345980" y="1474678"/>
          <a:ext cx="3979863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387520" imgH="203040" progId="Equation.3">
                  <p:embed/>
                </p:oleObj>
              </mc:Choice>
              <mc:Fallback>
                <p:oleObj name="Równanie" r:id="rId4" imgW="2387520" imgH="203040" progId="Equation.3">
                  <p:embed/>
                  <p:pic>
                    <p:nvPicPr>
                      <p:cNvPr id="0" name="Picture 9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1474678"/>
                        <a:ext cx="3979863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810048"/>
              </p:ext>
            </p:extLst>
          </p:nvPr>
        </p:nvGraphicFramePr>
        <p:xfrm>
          <a:off x="961930" y="1815990"/>
          <a:ext cx="2540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523880" imgH="215640" progId="Equation.3">
                  <p:embed/>
                </p:oleObj>
              </mc:Choice>
              <mc:Fallback>
                <p:oleObj name="Równanie" r:id="rId6" imgW="1523880" imgH="215640" progId="Equation.3">
                  <p:embed/>
                  <p:pic>
                    <p:nvPicPr>
                      <p:cNvPr id="0" name="Picture 9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1815990"/>
                        <a:ext cx="25400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477331"/>
              </p:ext>
            </p:extLst>
          </p:nvPr>
        </p:nvGraphicFramePr>
        <p:xfrm>
          <a:off x="961930" y="2161635"/>
          <a:ext cx="25828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549080" imgH="215640" progId="Equation.3">
                  <p:embed/>
                </p:oleObj>
              </mc:Choice>
              <mc:Fallback>
                <p:oleObj name="Równanie" r:id="rId8" imgW="1549080" imgH="215640" progId="Equation.3">
                  <p:embed/>
                  <p:pic>
                    <p:nvPicPr>
                      <p:cNvPr id="0" name="Picture 9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2161635"/>
                        <a:ext cx="2582863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044918"/>
              </p:ext>
            </p:extLst>
          </p:nvPr>
        </p:nvGraphicFramePr>
        <p:xfrm>
          <a:off x="961930" y="2507280"/>
          <a:ext cx="24987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498320" imgH="215640" progId="Equation.3">
                  <p:embed/>
                </p:oleObj>
              </mc:Choice>
              <mc:Fallback>
                <p:oleObj name="Równanie" r:id="rId10" imgW="1498320" imgH="215640" progId="Equation.3">
                  <p:embed/>
                  <p:pic>
                    <p:nvPicPr>
                      <p:cNvPr id="0" name="Picture 9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2507280"/>
                        <a:ext cx="249872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41629"/>
              </p:ext>
            </p:extLst>
          </p:nvPr>
        </p:nvGraphicFramePr>
        <p:xfrm>
          <a:off x="1614815" y="2891330"/>
          <a:ext cx="1144588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85800" imgH="203040" progId="Equation.3">
                  <p:embed/>
                </p:oleObj>
              </mc:Choice>
              <mc:Fallback>
                <p:oleObj name="Równanie" r:id="rId12" imgW="685800" imgH="203040" progId="Equation.3">
                  <p:embed/>
                  <p:pic>
                    <p:nvPicPr>
                      <p:cNvPr id="0" name="Picture 9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815" y="2891330"/>
                        <a:ext cx="1144588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481048"/>
              </p:ext>
            </p:extLst>
          </p:nvPr>
        </p:nvGraphicFramePr>
        <p:xfrm>
          <a:off x="961930" y="3505810"/>
          <a:ext cx="24558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473120" imgH="215640" progId="Equation.3">
                  <p:embed/>
                </p:oleObj>
              </mc:Choice>
              <mc:Fallback>
                <p:oleObj name="Równanie" r:id="rId14" imgW="1473120" imgH="215640" progId="Equation.3">
                  <p:embed/>
                  <p:pic>
                    <p:nvPicPr>
                      <p:cNvPr id="0" name="Picture 9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3505810"/>
                        <a:ext cx="2455863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389860"/>
              </p:ext>
            </p:extLst>
          </p:nvPr>
        </p:nvGraphicFramePr>
        <p:xfrm>
          <a:off x="961930" y="3160165"/>
          <a:ext cx="2540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523880" imgH="215640" progId="Equation.3">
                  <p:embed/>
                </p:oleObj>
              </mc:Choice>
              <mc:Fallback>
                <p:oleObj name="Równanie" r:id="rId16" imgW="1523880" imgH="215640" progId="Equation.3">
                  <p:embed/>
                  <p:pic>
                    <p:nvPicPr>
                      <p:cNvPr id="0" name="Picture 9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3160165"/>
                        <a:ext cx="25400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594566"/>
              </p:ext>
            </p:extLst>
          </p:nvPr>
        </p:nvGraphicFramePr>
        <p:xfrm>
          <a:off x="961930" y="3889860"/>
          <a:ext cx="3175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904760" imgH="228600" progId="Equation.3">
                  <p:embed/>
                </p:oleObj>
              </mc:Choice>
              <mc:Fallback>
                <p:oleObj name="Równanie" r:id="rId18" imgW="1904760" imgH="228600" progId="Equation.3">
                  <p:embed/>
                  <p:pic>
                    <p:nvPicPr>
                      <p:cNvPr id="0" name="Picture 9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3889860"/>
                        <a:ext cx="31750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779702"/>
              </p:ext>
            </p:extLst>
          </p:nvPr>
        </p:nvGraphicFramePr>
        <p:xfrm>
          <a:off x="961930" y="4235505"/>
          <a:ext cx="3175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1904760" imgH="228600" progId="Equation.3">
                  <p:embed/>
                </p:oleObj>
              </mc:Choice>
              <mc:Fallback>
                <p:oleObj name="Równanie" r:id="rId20" imgW="1904760" imgH="228600" progId="Equation.3">
                  <p:embed/>
                  <p:pic>
                    <p:nvPicPr>
                      <p:cNvPr id="0" name="Picture 9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4235505"/>
                        <a:ext cx="31750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873611"/>
              </p:ext>
            </p:extLst>
          </p:nvPr>
        </p:nvGraphicFramePr>
        <p:xfrm>
          <a:off x="961930" y="4581150"/>
          <a:ext cx="30686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1841400" imgH="228600" progId="Equation.3">
                  <p:embed/>
                </p:oleObj>
              </mc:Choice>
              <mc:Fallback>
                <p:oleObj name="Równanie" r:id="rId22" imgW="1841400" imgH="228600" progId="Equation.3">
                  <p:embed/>
                  <p:pic>
                    <p:nvPicPr>
                      <p:cNvPr id="0" name="Picture 9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4581150"/>
                        <a:ext cx="306863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37854"/>
              </p:ext>
            </p:extLst>
          </p:nvPr>
        </p:nvGraphicFramePr>
        <p:xfrm>
          <a:off x="1691625" y="4965200"/>
          <a:ext cx="741363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444240" imgH="177480" progId="Equation.3">
                  <p:embed/>
                </p:oleObj>
              </mc:Choice>
              <mc:Fallback>
                <p:oleObj name="Równanie" r:id="rId24" imgW="444240" imgH="177480" progId="Equation.3">
                  <p:embed/>
                  <p:pic>
                    <p:nvPicPr>
                      <p:cNvPr id="0" name="Picture 9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25" y="4965200"/>
                        <a:ext cx="741363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431926"/>
              </p:ext>
            </p:extLst>
          </p:nvPr>
        </p:nvGraphicFramePr>
        <p:xfrm>
          <a:off x="2866008" y="4926795"/>
          <a:ext cx="1778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1066680" imgH="228600" progId="Equation.3">
                  <p:embed/>
                </p:oleObj>
              </mc:Choice>
              <mc:Fallback>
                <p:oleObj name="Równanie" r:id="rId26" imgW="1066680" imgH="228600" progId="Equation.3">
                  <p:embed/>
                  <p:pic>
                    <p:nvPicPr>
                      <p:cNvPr id="0" name="Picture 9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6008" y="4926795"/>
                        <a:ext cx="17780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659990"/>
              </p:ext>
            </p:extLst>
          </p:nvPr>
        </p:nvGraphicFramePr>
        <p:xfrm>
          <a:off x="961930" y="5310720"/>
          <a:ext cx="1524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8" imgW="914400" imgH="228600" progId="Equation.3">
                  <p:embed/>
                </p:oleObj>
              </mc:Choice>
              <mc:Fallback>
                <p:oleObj name="Równanie" r:id="rId28" imgW="914400" imgH="228600" progId="Equation.3">
                  <p:embed/>
                  <p:pic>
                    <p:nvPicPr>
                      <p:cNvPr id="0" name="Picture 9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930" y="5310720"/>
                        <a:ext cx="15240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124371"/>
              </p:ext>
            </p:extLst>
          </p:nvPr>
        </p:nvGraphicFramePr>
        <p:xfrm>
          <a:off x="1768435" y="5656490"/>
          <a:ext cx="762000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30" imgW="457200" imgH="164880" progId="Equation.3">
                  <p:embed/>
                </p:oleObj>
              </mc:Choice>
              <mc:Fallback>
                <p:oleObj name="Równanie" r:id="rId30" imgW="457200" imgH="164880" progId="Equation.3">
                  <p:embed/>
                  <p:pic>
                    <p:nvPicPr>
                      <p:cNvPr id="0" name="Picture 9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8435" y="5656490"/>
                        <a:ext cx="762000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466815"/>
              </p:ext>
            </p:extLst>
          </p:nvPr>
        </p:nvGraphicFramePr>
        <p:xfrm>
          <a:off x="3112610" y="5617960"/>
          <a:ext cx="15430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32" imgW="927000" imgH="228600" progId="Equation.3">
                  <p:embed/>
                </p:oleObj>
              </mc:Choice>
              <mc:Fallback>
                <p:oleObj name="Równanie" r:id="rId32" imgW="927000" imgH="228600" progId="Equation.3">
                  <p:embed/>
                  <p:pic>
                    <p:nvPicPr>
                      <p:cNvPr id="0" name="Picture 9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610" y="5617960"/>
                        <a:ext cx="15430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86183"/>
              </p:ext>
            </p:extLst>
          </p:nvPr>
        </p:nvGraphicFramePr>
        <p:xfrm>
          <a:off x="4644008" y="5963730"/>
          <a:ext cx="15017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34" imgW="901309" imgH="228501" progId="Equation.3">
                  <p:embed/>
                </p:oleObj>
              </mc:Choice>
              <mc:Fallback>
                <p:oleObj name="Równanie" r:id="rId34" imgW="901309" imgH="228501" progId="Equation.3">
                  <p:embed/>
                  <p:pic>
                    <p:nvPicPr>
                      <p:cNvPr id="0" name="Picture 9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5963730"/>
                        <a:ext cx="15017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261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0" y="116632"/>
            <a:ext cx="9144000" cy="6741368"/>
            <a:chOff x="0" y="116632"/>
            <a:chExt cx="9144000" cy="6741368"/>
          </a:xfrm>
        </p:grpSpPr>
        <p:sp>
          <p:nvSpPr>
            <p:cNvPr id="1027" name="Rectangle 5"/>
            <p:cNvSpPr>
              <a:spLocks noChangeArrowheads="1"/>
            </p:cNvSpPr>
            <p:nvPr/>
          </p:nvSpPr>
          <p:spPr bwMode="auto">
            <a:xfrm>
              <a:off x="1042988" y="6443663"/>
              <a:ext cx="8101012" cy="414337"/>
            </a:xfrm>
            <a:prstGeom prst="rect">
              <a:avLst/>
            </a:prstGeom>
            <a:solidFill>
              <a:srgbClr val="008D8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28" name="Rectangle 6"/>
            <p:cNvSpPr>
              <a:spLocks noChangeArrowheads="1"/>
            </p:cNvSpPr>
            <p:nvPr/>
          </p:nvSpPr>
          <p:spPr bwMode="auto">
            <a:xfrm>
              <a:off x="0" y="6443663"/>
              <a:ext cx="1042988" cy="414337"/>
            </a:xfrm>
            <a:prstGeom prst="rect">
              <a:avLst/>
            </a:prstGeom>
            <a:solidFill>
              <a:srgbClr val="00B0A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pic>
          <p:nvPicPr>
            <p:cNvPr id="1030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91880" y="116632"/>
              <a:ext cx="371475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1" name="Text Box 22"/>
            <p:cNvSpPr txBox="1">
              <a:spLocks noChangeArrowheads="1"/>
            </p:cNvSpPr>
            <p:nvPr/>
          </p:nvSpPr>
          <p:spPr bwMode="auto">
            <a:xfrm>
              <a:off x="3851920" y="188640"/>
              <a:ext cx="2114550" cy="306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l-PL" sz="800" b="1" dirty="0"/>
                <a:t>WOJSKOWA AKADEMIA TECHNICZNA</a:t>
              </a:r>
            </a:p>
            <a:p>
              <a:r>
                <a:rPr lang="pl-PL" sz="600" dirty="0"/>
                <a:t>im. Jarosława Dąbrowskiego</a:t>
              </a:r>
            </a:p>
          </p:txBody>
        </p:sp>
        <p:sp>
          <p:nvSpPr>
            <p:cNvPr id="1032" name="Line 23"/>
            <p:cNvSpPr>
              <a:spLocks noChangeShapeType="1"/>
            </p:cNvSpPr>
            <p:nvPr/>
          </p:nvSpPr>
          <p:spPr bwMode="auto">
            <a:xfrm>
              <a:off x="0" y="620688"/>
              <a:ext cx="9144000" cy="0"/>
            </a:xfrm>
            <a:prstGeom prst="line">
              <a:avLst/>
            </a:prstGeom>
            <a:noFill/>
            <a:ln w="25400">
              <a:solidFill>
                <a:srgbClr val="008D89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3" name="Text Box 24"/>
            <p:cNvSpPr txBox="1">
              <a:spLocks noChangeArrowheads="1"/>
            </p:cNvSpPr>
            <p:nvPr/>
          </p:nvSpPr>
          <p:spPr bwMode="auto">
            <a:xfrm>
              <a:off x="1922056" y="692696"/>
              <a:ext cx="5299890" cy="40011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000" b="1" dirty="0">
                  <a:solidFill>
                    <a:srgbClr val="008D89"/>
                  </a:solidFill>
                </a:rPr>
                <a:t>FUNKCJE ZDANIOWE JEDNEJ ZMIENNEJ</a:t>
              </a:r>
            </a:p>
          </p:txBody>
        </p:sp>
        <p:sp>
          <p:nvSpPr>
            <p:cNvPr id="1036" name="Text Box 29"/>
            <p:cNvSpPr txBox="1">
              <a:spLocks noChangeArrowheads="1"/>
            </p:cNvSpPr>
            <p:nvPr/>
          </p:nvSpPr>
          <p:spPr bwMode="auto">
            <a:xfrm>
              <a:off x="206375" y="6491288"/>
              <a:ext cx="40481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fld id="{91603521-2942-4A9E-B759-A4E83FE0DDC6}" type="slidenum">
                <a:rPr lang="pl-PL" sz="1200">
                  <a:solidFill>
                    <a:schemeClr val="bg1"/>
                  </a:solidFill>
                </a:rPr>
                <a:pPr algn="ctr">
                  <a:spcBef>
                    <a:spcPct val="50000"/>
                  </a:spcBef>
                </a:pPr>
                <a:t>26</a:t>
              </a:fld>
              <a:endParaRPr lang="pl-PL" sz="1200">
                <a:solidFill>
                  <a:schemeClr val="bg1"/>
                </a:solidFill>
              </a:endParaRPr>
            </a:p>
          </p:txBody>
        </p:sp>
        <p:sp>
          <p:nvSpPr>
            <p:cNvPr id="1037" name="Text Box 30"/>
            <p:cNvSpPr txBox="1">
              <a:spLocks noChangeArrowheads="1"/>
            </p:cNvSpPr>
            <p:nvPr/>
          </p:nvSpPr>
          <p:spPr bwMode="auto">
            <a:xfrm>
              <a:off x="1241425" y="6491288"/>
              <a:ext cx="40957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bg1"/>
                  </a:solidFill>
                </a:rPr>
                <a:t>Wojskowa Akademia Techniczna</a:t>
              </a:r>
            </a:p>
          </p:txBody>
        </p:sp>
        <p:sp>
          <p:nvSpPr>
            <p:cNvPr id="1038" name="Text Box 32"/>
            <p:cNvSpPr txBox="1">
              <a:spLocks noChangeArrowheads="1"/>
            </p:cNvSpPr>
            <p:nvPr/>
          </p:nvSpPr>
          <p:spPr bwMode="auto">
            <a:xfrm>
              <a:off x="7902575" y="6534150"/>
              <a:ext cx="1035050" cy="182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fld id="{67C759D7-B396-41A2-9B04-4BF879528837}" type="datetime1">
                <a:rPr lang="pl-PL" sz="1200">
                  <a:solidFill>
                    <a:schemeClr val="bg1"/>
                  </a:solidFill>
                </a:rPr>
                <a:pPr/>
                <a:t>07.05.2025</a:t>
              </a:fld>
              <a:endParaRPr lang="pl-PL" sz="1200">
                <a:solidFill>
                  <a:schemeClr val="bg1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467544" y="1377859"/>
              <a:ext cx="8352928" cy="4585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pl-PL" dirty="0"/>
                <a:t>  Niech dana będzie przestrzeń</a:t>
              </a:r>
            </a:p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pl-PL" dirty="0"/>
                <a:t>   Wyrażenie          , w którym występuje zmienna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pl-PL" dirty="0"/>
                <a:t> 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pl-PL" dirty="0"/>
                <a:t>    i które staje się zdaniem prawdziwym lub fałszywym, gdy zamiast zmiennej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pl-PL" dirty="0"/>
                <a:t>   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pl-PL" dirty="0">
                  <a:latin typeface="+mn-lt"/>
                  <a:cs typeface="Times New Roman" pitchFamily="18" charset="0"/>
                </a:rPr>
                <a:t>podstawimy nazwę dowolnego elementu przestrzeni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pl-PL" dirty="0">
                  <a:latin typeface="+mn-lt"/>
                  <a:cs typeface="Times New Roman" pitchFamily="18" charset="0"/>
                </a:rPr>
                <a:t>nazywamy </a:t>
              </a:r>
            </a:p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pl-PL" dirty="0">
                  <a:latin typeface="+mn-lt"/>
                  <a:cs typeface="Times New Roman" pitchFamily="18" charset="0"/>
                </a:rPr>
                <a:t>  </a:t>
              </a:r>
            </a:p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pl-PL" dirty="0">
                  <a:latin typeface="+mn-lt"/>
                  <a:cs typeface="Times New Roman" pitchFamily="18" charset="0"/>
                </a:rPr>
                <a:t>    której zakresem zmienności jest przestrzeń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 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pl-PL" dirty="0">
                  <a:latin typeface="+mn-lt"/>
                  <a:cs typeface="Times New Roman" pitchFamily="18" charset="0"/>
                </a:rPr>
                <a:t>Funkcje zdaniowe odgrywają ogromną rolę w modelowaniu matematycznym</a:t>
              </a:r>
            </a:p>
            <a:p>
              <a:pPr marL="273050" indent="-273050">
                <a:spcBef>
                  <a:spcPts val="0"/>
                </a:spcBef>
                <a:spcAft>
                  <a:spcPts val="0"/>
                </a:spcAft>
                <a:tabLst>
                  <a:tab pos="273050" algn="l"/>
                </a:tabLst>
              </a:pPr>
              <a:r>
                <a:rPr lang="pl-PL" dirty="0">
                  <a:latin typeface="+mn-lt"/>
                  <a:cs typeface="Times New Roman" pitchFamily="18" charset="0"/>
                </a:rPr>
                <a:t>    jako „pomost” między opisem w języku etnicznym a opisem formalnym (modelem matematycznym)</a:t>
              </a:r>
            </a:p>
            <a:p>
              <a:pPr marL="273050" indent="-273050"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tabLst>
                  <a:tab pos="273050" algn="l"/>
                </a:tabLst>
              </a:pPr>
              <a:r>
                <a:rPr lang="pl-PL" dirty="0">
                  <a:latin typeface="+mn-lt"/>
                  <a:cs typeface="Times New Roman" pitchFamily="18" charset="0"/>
                </a:rPr>
                <a:t>Funkcje zdaniowe wielu zmiennych są bardzo często używane w definiowaniu relacji wieloczłonowych</a:t>
              </a:r>
            </a:p>
            <a:p>
              <a:pPr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Char char="•"/>
              </a:pPr>
              <a:endParaRPr lang="pl-PL" i="1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ts val="0"/>
                </a:spcBef>
                <a:spcAft>
                  <a:spcPts val="600"/>
                </a:spcAft>
              </a:pPr>
              <a:endParaRPr lang="pl-PL" dirty="0"/>
            </a:p>
            <a:p>
              <a:pPr>
                <a:spcBef>
                  <a:spcPts val="0"/>
                </a:spcBef>
                <a:spcAft>
                  <a:spcPts val="600"/>
                </a:spcAft>
              </a:pPr>
              <a:endParaRPr lang="pl-PL" dirty="0"/>
            </a:p>
          </p:txBody>
        </p: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5635819"/>
                </p:ext>
              </p:extLst>
            </p:nvPr>
          </p:nvGraphicFramePr>
          <p:xfrm>
            <a:off x="3810000" y="1440730"/>
            <a:ext cx="762000" cy="298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4" imgW="457200" imgH="177480" progId="Equation.3">
                    <p:embed/>
                  </p:oleObj>
                </mc:Choice>
                <mc:Fallback>
                  <p:oleObj name="Równanie" r:id="rId4" imgW="457200" imgH="177480" progId="Equation.3">
                    <p:embed/>
                    <p:pic>
                      <p:nvPicPr>
                        <p:cNvPr id="0" name="Picture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0" y="1440730"/>
                          <a:ext cx="762000" cy="298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10134126"/>
                </p:ext>
              </p:extLst>
            </p:nvPr>
          </p:nvGraphicFramePr>
          <p:xfrm>
            <a:off x="1883650" y="1743512"/>
            <a:ext cx="549275" cy="341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6" imgW="330120" imgH="203040" progId="Equation.3">
                    <p:embed/>
                  </p:oleObj>
                </mc:Choice>
                <mc:Fallback>
                  <p:oleObj name="Równanie" r:id="rId6" imgW="330120" imgH="203040" progId="Equation.3">
                    <p:embed/>
                    <p:pic>
                      <p:nvPicPr>
                        <p:cNvPr id="0" name="Picture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3650" y="1743512"/>
                          <a:ext cx="549275" cy="3413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Rectangle 3"/>
            <p:cNvSpPr/>
            <p:nvPr/>
          </p:nvSpPr>
          <p:spPr>
            <a:xfrm>
              <a:off x="654690" y="1757470"/>
              <a:ext cx="5064581" cy="3657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9819" y="2675618"/>
              <a:ext cx="4765496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pl-PL" dirty="0"/>
                <a:t>FUNKCJĄ ZDANIOWĄ JEDNEJ ZMIENNEJ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95029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9475" y="1201510"/>
            <a:ext cx="1943320" cy="70128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922056" y="692696"/>
            <a:ext cx="52998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ZBIÓR FUNKCJI ZDANIOWYCH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179522"/>
            <a:ext cx="8352928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                               - zbiór wszystkich funkcji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Zbiór   tych wszystkich wartości zmiennej          , przy których funkcja zdaniowa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                    staje się zdaniem prawdziwym oznaczamy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                              - jest to pewien podzbiór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, elementów, które mają własność 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pl-PL" dirty="0">
                <a:latin typeface="Arial" pitchFamily="34" charset="0"/>
                <a:cs typeface="Arial" pitchFamily="34" charset="0"/>
              </a:rPr>
              <a:t>(relacja jednoczłonowa w zbiorze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)</a:t>
            </a:r>
            <a:endParaRPr lang="pl-PL" i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Funkcja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wyznacza pewien podzbiór      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W skrócie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483019"/>
              </p:ext>
            </p:extLst>
          </p:nvPr>
        </p:nvGraphicFramePr>
        <p:xfrm>
          <a:off x="529889" y="1174952"/>
          <a:ext cx="1246187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749160" imgH="203040" progId="Equation.3">
                  <p:embed/>
                </p:oleObj>
              </mc:Choice>
              <mc:Fallback>
                <p:oleObj name="Równanie" r:id="rId4" imgW="749160" imgH="203040" progId="Equation.3">
                  <p:embed/>
                  <p:pic>
                    <p:nvPicPr>
                      <p:cNvPr id="0" name="Picture 5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889" y="1174952"/>
                        <a:ext cx="1246187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7650" y="1874520"/>
            <a:ext cx="73152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/>
              <a:t>Zbiór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431336"/>
              </p:ext>
            </p:extLst>
          </p:nvPr>
        </p:nvGraphicFramePr>
        <p:xfrm>
          <a:off x="529889" y="1547155"/>
          <a:ext cx="19843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193760" imgH="215640" progId="Equation.3">
                  <p:embed/>
                </p:oleObj>
              </mc:Choice>
              <mc:Fallback>
                <p:oleObj name="Równanie" r:id="rId6" imgW="1193760" imgH="215640" progId="Equation.3">
                  <p:embed/>
                  <p:pic>
                    <p:nvPicPr>
                      <p:cNvPr id="0" name="Picture 5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889" y="1547155"/>
                        <a:ext cx="198437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467846"/>
              </p:ext>
            </p:extLst>
          </p:nvPr>
        </p:nvGraphicFramePr>
        <p:xfrm>
          <a:off x="5186480" y="1547155"/>
          <a:ext cx="13731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825480" imgH="215640" progId="Equation.3">
                  <p:embed/>
                </p:oleObj>
              </mc:Choice>
              <mc:Fallback>
                <p:oleObj name="Równanie" r:id="rId8" imgW="825480" imgH="215640" progId="Equation.3">
                  <p:embed/>
                  <p:pic>
                    <p:nvPicPr>
                      <p:cNvPr id="0" name="Picture 5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6480" y="1547155"/>
                        <a:ext cx="137318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938841"/>
              </p:ext>
            </p:extLst>
          </p:nvPr>
        </p:nvGraphicFramePr>
        <p:xfrm>
          <a:off x="4755356" y="1909961"/>
          <a:ext cx="6762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06080" imgH="177480" progId="Equation.3">
                  <p:embed/>
                </p:oleObj>
              </mc:Choice>
              <mc:Fallback>
                <p:oleObj name="Równanie" r:id="rId10" imgW="406080" imgH="177480" progId="Equation.3">
                  <p:embed/>
                  <p:pic>
                    <p:nvPicPr>
                      <p:cNvPr id="0" name="Picture 5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5356" y="1909961"/>
                        <a:ext cx="67627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740392"/>
              </p:ext>
            </p:extLst>
          </p:nvPr>
        </p:nvGraphicFramePr>
        <p:xfrm>
          <a:off x="577880" y="2242777"/>
          <a:ext cx="1246188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749160" imgH="203040" progId="Equation.3">
                  <p:embed/>
                </p:oleObj>
              </mc:Choice>
              <mc:Fallback>
                <p:oleObj name="Równanie" r:id="rId4" imgW="749160" imgH="203040" progId="Equation.3">
                  <p:embed/>
                  <p:pic>
                    <p:nvPicPr>
                      <p:cNvPr id="0" name="Picture 5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80" y="2242777"/>
                        <a:ext cx="1246188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834969"/>
              </p:ext>
            </p:extLst>
          </p:nvPr>
        </p:nvGraphicFramePr>
        <p:xfrm>
          <a:off x="577880" y="2545685"/>
          <a:ext cx="18383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104840" imgH="253800" progId="Equation.3">
                  <p:embed/>
                </p:oleObj>
              </mc:Choice>
              <mc:Fallback>
                <p:oleObj name="Równanie" r:id="rId12" imgW="1104840" imgH="253800" progId="Equation.3">
                  <p:embed/>
                  <p:pic>
                    <p:nvPicPr>
                      <p:cNvPr id="0" name="Picture 5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80" y="2545685"/>
                        <a:ext cx="1838325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166521"/>
              </p:ext>
            </p:extLst>
          </p:nvPr>
        </p:nvGraphicFramePr>
        <p:xfrm>
          <a:off x="4387483" y="3214625"/>
          <a:ext cx="3381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203040" imgH="241200" progId="Equation.3">
                  <p:embed/>
                </p:oleObj>
              </mc:Choice>
              <mc:Fallback>
                <p:oleObj name="Równanie" r:id="rId14" imgW="203040" imgH="241200" progId="Equation.3">
                  <p:embed/>
                  <p:pic>
                    <p:nvPicPr>
                      <p:cNvPr id="0" name="Picture 5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483" y="3214625"/>
                        <a:ext cx="338137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061205"/>
              </p:ext>
            </p:extLst>
          </p:nvPr>
        </p:nvGraphicFramePr>
        <p:xfrm>
          <a:off x="1695512" y="3732213"/>
          <a:ext cx="26844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612800" imgH="253800" progId="Equation.3">
                  <p:embed/>
                </p:oleObj>
              </mc:Choice>
              <mc:Fallback>
                <p:oleObj name="Równanie" r:id="rId16" imgW="1612800" imgH="253800" progId="Equation.3">
                  <p:embed/>
                  <p:pic>
                    <p:nvPicPr>
                      <p:cNvPr id="0" name="Picture 5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512" y="3732213"/>
                        <a:ext cx="2684463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495877"/>
              </p:ext>
            </p:extLst>
          </p:nvPr>
        </p:nvGraphicFramePr>
        <p:xfrm>
          <a:off x="1695512" y="4235505"/>
          <a:ext cx="23463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409400" imgH="253800" progId="Equation.3">
                  <p:embed/>
                </p:oleObj>
              </mc:Choice>
              <mc:Fallback>
                <p:oleObj name="Równanie" r:id="rId18" imgW="1409400" imgH="253800" progId="Equation.3">
                  <p:embed/>
                  <p:pic>
                    <p:nvPicPr>
                      <p:cNvPr id="0" name="Picture 5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512" y="4235505"/>
                        <a:ext cx="2346325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789486"/>
              </p:ext>
            </p:extLst>
          </p:nvPr>
        </p:nvGraphicFramePr>
        <p:xfrm>
          <a:off x="1509713" y="4849813"/>
          <a:ext cx="41433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2489040" imgH="241200" progId="Equation.3">
                  <p:embed/>
                </p:oleObj>
              </mc:Choice>
              <mc:Fallback>
                <p:oleObj name="Równanie" r:id="rId20" imgW="2489040" imgH="241200" progId="Equation.3">
                  <p:embed/>
                  <p:pic>
                    <p:nvPicPr>
                      <p:cNvPr id="0" name="Picture 5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13" y="4849813"/>
                        <a:ext cx="4143375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87925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922056" y="692696"/>
            <a:ext cx="52998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PRZYKŁAD 1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pl-PL" dirty="0"/>
              <a:t> BĘDZIE ZBIOREM WSZYSTKICH LICZB CAŁKOWITYCH. WYRAŻENIE: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PRZYKŁADEM FUNKCJI ZDANIOWEJ ZMIENNEJ „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pl-PL" dirty="0"/>
              <a:t>” O ZAKRESIE ZMIENNOŚCI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np.: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DLA                                       JEST ZDANIEM </a:t>
            </a:r>
            <a:r>
              <a:rPr lang="pl-PL" u="sng" dirty="0"/>
              <a:t>FAŁSZYWYM</a:t>
            </a: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DLA                                       JEST ZDANIEM </a:t>
            </a:r>
            <a:r>
              <a:rPr lang="pl-PL" u="sng" dirty="0"/>
              <a:t>PRAWDZIWYM</a:t>
            </a: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011648"/>
              </p:ext>
            </p:extLst>
          </p:nvPr>
        </p:nvGraphicFramePr>
        <p:xfrm>
          <a:off x="4975225" y="1536700"/>
          <a:ext cx="17954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079280" imgH="228600" progId="Equation.3">
                  <p:embed/>
                </p:oleObj>
              </mc:Choice>
              <mc:Fallback>
                <p:oleObj name="Równanie" r:id="rId4" imgW="1079280" imgH="228600" progId="Equation.3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225" y="1536700"/>
                        <a:ext cx="1795463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46384"/>
              </p:ext>
            </p:extLst>
          </p:nvPr>
        </p:nvGraphicFramePr>
        <p:xfrm>
          <a:off x="1080852" y="3931010"/>
          <a:ext cx="22621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358640" imgH="203040" progId="Equation.3">
                  <p:embed/>
                </p:oleObj>
              </mc:Choice>
              <mc:Fallback>
                <p:oleObj name="Równanie" r:id="rId6" imgW="1358640" imgH="203040" progId="Equation.3">
                  <p:embed/>
                  <p:pic>
                    <p:nvPicPr>
                      <p:cNvPr id="0" name="Picture 2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0852" y="3931010"/>
                        <a:ext cx="2262188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500936"/>
              </p:ext>
            </p:extLst>
          </p:nvPr>
        </p:nvGraphicFramePr>
        <p:xfrm>
          <a:off x="2598738" y="2803525"/>
          <a:ext cx="215741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295280" imgH="215640" progId="Equation.3">
                  <p:embed/>
                </p:oleObj>
              </mc:Choice>
              <mc:Fallback>
                <p:oleObj name="Równanie" r:id="rId8" imgW="1295280" imgH="215640" progId="Equation.3">
                  <p:embed/>
                  <p:pic>
                    <p:nvPicPr>
                      <p:cNvPr id="0" name="Picture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738" y="2803525"/>
                        <a:ext cx="2157412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895904"/>
              </p:ext>
            </p:extLst>
          </p:nvPr>
        </p:nvGraphicFramePr>
        <p:xfrm>
          <a:off x="1080852" y="4276655"/>
          <a:ext cx="2198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20480" imgH="203040" progId="Equation.3">
                  <p:embed/>
                </p:oleObj>
              </mc:Choice>
              <mc:Fallback>
                <p:oleObj name="Równanie" r:id="rId10" imgW="1320480" imgH="203040" progId="Equation.3">
                  <p:embed/>
                  <p:pic>
                    <p:nvPicPr>
                      <p:cNvPr id="0" name="Picture 2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0852" y="4276655"/>
                        <a:ext cx="2198687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2577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922056" y="692696"/>
            <a:ext cx="52998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c.d. PRZYKŁAD 1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29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WYZNACZMY ZBIÓR              , CZYLI PODZBIÓR TYCH ELEMENTÓW ZE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pl-PL" dirty="0"/>
              <a:t>, KTÓRE „MAJĄ WŁASNOŚĆ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dirty="0">
                <a:latin typeface="+mn-lt"/>
                <a:cs typeface="Times New Roman" pitchFamily="18" charset="0"/>
              </a:rPr>
              <a:t>”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POWIEMY: „FUNKCJA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WYZNACZA ZBIÓR (PODZBIÓR) ELEMENTÓW O WŁASNOŚCI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dirty="0">
                <a:latin typeface="+mn-lt"/>
                <a:cs typeface="Times New Roman" pitchFamily="18" charset="0"/>
              </a:rPr>
              <a:t>”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LUB INACZEJ: „FUNKCJA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 </a:t>
            </a:r>
            <a:r>
              <a:rPr lang="pl-PL" dirty="0">
                <a:latin typeface="+mn-lt"/>
                <a:cs typeface="Times New Roman" pitchFamily="18" charset="0"/>
              </a:rPr>
              <a:t>WYZNACZA PEWNĄ WŁASNOŚĆ ELEMENTÓW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”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!"/>
            </a:pPr>
            <a:r>
              <a:rPr lang="pl-PL" dirty="0">
                <a:latin typeface="+mn-lt"/>
                <a:cs typeface="Times New Roman" pitchFamily="18" charset="0"/>
              </a:rPr>
              <a:t>PODZBIORY               NAZYWAMY TEŻ RELACJAMI JEDNOCZŁONOWYMI     W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535426"/>
              </p:ext>
            </p:extLst>
          </p:nvPr>
        </p:nvGraphicFramePr>
        <p:xfrm>
          <a:off x="2805370" y="1239915"/>
          <a:ext cx="823913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95000" imgH="241200" progId="Equation.3">
                  <p:embed/>
                </p:oleObj>
              </mc:Choice>
              <mc:Fallback>
                <p:oleObj name="Równanie" r:id="rId4" imgW="495000" imgH="241200" progId="Equation.3">
                  <p:embed/>
                  <p:pic>
                    <p:nvPicPr>
                      <p:cNvPr id="0" name="Picture 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370" y="1239915"/>
                        <a:ext cx="823913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681293"/>
              </p:ext>
            </p:extLst>
          </p:nvPr>
        </p:nvGraphicFramePr>
        <p:xfrm>
          <a:off x="1449920" y="1923753"/>
          <a:ext cx="53879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238200" imgH="279360" progId="Equation.3">
                  <p:embed/>
                </p:oleObj>
              </mc:Choice>
              <mc:Fallback>
                <p:oleObj name="Równanie" r:id="rId6" imgW="3238200" imgH="279360" progId="Equation.3">
                  <p:embed/>
                  <p:pic>
                    <p:nvPicPr>
                      <p:cNvPr id="0" name="Picture 1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9920" y="1923753"/>
                        <a:ext cx="538797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244280"/>
              </p:ext>
            </p:extLst>
          </p:nvPr>
        </p:nvGraphicFramePr>
        <p:xfrm>
          <a:off x="2209017" y="4521983"/>
          <a:ext cx="86518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520560" imgH="241200" progId="Equation.3">
                  <p:embed/>
                </p:oleObj>
              </mc:Choice>
              <mc:Fallback>
                <p:oleObj name="Równanie" r:id="rId8" imgW="520560" imgH="241200" progId="Equation.3">
                  <p:embed/>
                  <p:pic>
                    <p:nvPicPr>
                      <p:cNvPr id="0" name="Picture 1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017" y="4521983"/>
                        <a:ext cx="865188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3771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395536" y="83671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rgbClr val="008D89"/>
                </a:solidFill>
              </a:rPr>
              <a:t>WPROWADZENIE DO OPTYMALIZACJI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755576" y="1556792"/>
            <a:ext cx="80648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– PROCES DOSKONALENIA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– PROCES WYBORU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– MOTOR ROZWOJU CYWILIZACJI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INTUICYJNA – HEURYSTYCZNA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WSKAŹNIKOWA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WZGLĘDEM WZORCÓW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MATEMATYCZNY MODEL PROCESU OPTYMALIZACJI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OPTYMALIZACJA RZECZYWISTA I MODELOWA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TYPOWY SCHEMAT PROCEDURY OPTYMALIZACYJNEJ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MODEL PREFERENCJI JAKOŚCIOWYCH DECYDENTA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269170" y="915006"/>
            <a:ext cx="6682470" cy="132343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PRODUKTY (ILOCZYNY) KARTEZJAŃSKIE ZBIORÓW</a:t>
            </a:r>
          </a:p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</a:t>
            </a:r>
          </a:p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FUNKCJE JAKO RELACJE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347451" y="2656607"/>
            <a:ext cx="864112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POJĘCIE PRODUKTU (ILOCZYNU) KARTEZJAŃSKIEGO ODGRYWA OGROMNĄ ROLĘ W MATEMATYCE I W NAUKACH POKREWNYCH </a:t>
            </a:r>
          </a:p>
          <a:p>
            <a:pPr marL="273050" indent="-273050"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DEFINICJA TEGO POJĘCIA WYMAGA ZDEFINIOWANIA UPORZĄDKOWANIA ELEMENTÓW  W PARACH (OGÓLNIE: CIĄGÓW ELEMENTÓW)</a:t>
            </a:r>
          </a:p>
          <a:p>
            <a:pPr marL="273050" indent="-273050">
              <a:buFont typeface="Arial" pitchFamily="34" charset="0"/>
              <a:buChar char="•"/>
            </a:pPr>
            <a:r>
              <a:rPr lang="pl-PL" dirty="0"/>
              <a:t>ILOCZYN KARTEZJAŃSKI UMOŻLIWIA DEFINIOWANIE WIELU INNYCH BARDZO WAŻNYCH POJĘĆ TAKICH JAK:</a:t>
            </a:r>
          </a:p>
          <a:p>
            <a:pPr marL="273050" indent="-273050"/>
            <a:r>
              <a:rPr lang="pl-PL" dirty="0"/>
              <a:t> 		a)  RELACJA</a:t>
            </a:r>
          </a:p>
          <a:p>
            <a:pPr marL="273050" indent="-273050"/>
            <a:r>
              <a:rPr lang="pl-PL" dirty="0"/>
              <a:t>		b)  FUNKCJA</a:t>
            </a:r>
          </a:p>
        </p:txBody>
      </p:sp>
    </p:spTree>
    <p:extLst>
      <p:ext uri="{BB962C8B-B14F-4D97-AF65-F5344CB8AC3E}">
        <p14:creationId xmlns:p14="http://schemas.microsoft.com/office/powerpoint/2010/main" val="31924122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POJĘCIE PARY UPORZĄDKOWANEJ I N-</a:t>
            </a:r>
            <a:r>
              <a:rPr lang="pl-PL" sz="2000" b="1" dirty="0" err="1">
                <a:solidFill>
                  <a:srgbClr val="008D89"/>
                </a:solidFill>
              </a:rPr>
              <a:t>tki</a:t>
            </a:r>
            <a:r>
              <a:rPr lang="pl-PL" sz="2000" b="1" dirty="0">
                <a:solidFill>
                  <a:srgbClr val="008D89"/>
                </a:solidFill>
              </a:rPr>
              <a:t> UPORZĄDKOWANEJ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331156"/>
            <a:ext cx="8482626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MAJĄC DWA DOWOLNE PRZEDMIOTY (ELEMENTY)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a, b </a:t>
            </a:r>
            <a:r>
              <a:rPr lang="pl-PL" dirty="0"/>
              <a:t>MOŻEMY UTWORZYĆ Z NICH ”PARĘ UPORZĄDKOWANĄ” O </a:t>
            </a:r>
            <a:r>
              <a:rPr lang="pl-PL" u="sng" dirty="0"/>
              <a:t>POPRZEDNIKU</a:t>
            </a:r>
            <a:r>
              <a:rPr lang="pl-PL" dirty="0"/>
              <a:t> ”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/>
              <a:t>” I </a:t>
            </a:r>
            <a:r>
              <a:rPr lang="pl-PL" u="sng" dirty="0"/>
              <a:t>NASTĘPNIKU</a:t>
            </a:r>
            <a:r>
              <a:rPr lang="pl-PL" dirty="0"/>
              <a:t> ”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pl-PL" dirty="0"/>
              <a:t>”, KTÓRĄ OZNACZAĆ BĘDZIEMY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(a, b)</a:t>
            </a:r>
            <a:r>
              <a:rPr lang="pl-PL" dirty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PARĘ UPORZĄDKOWANĄ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(a, b) </a:t>
            </a:r>
            <a:r>
              <a:rPr lang="pl-PL" dirty="0"/>
              <a:t>UWAŻAMY ZA RÓŻNĄ OD PARY UPORZĄDKOWANEJ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(b, a) </a:t>
            </a:r>
            <a:r>
              <a:rPr lang="pl-PL" dirty="0"/>
              <a:t>JEŚLI TYLKO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 ≠ b </a:t>
            </a:r>
            <a:r>
              <a:rPr lang="pl-PL" dirty="0">
                <a:latin typeface="+mn-lt"/>
                <a:cs typeface="Times New Roman" pitchFamily="18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PARY UPORZĄDKOWANE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(a, b) </a:t>
            </a:r>
            <a:r>
              <a:rPr lang="pl-PL" dirty="0"/>
              <a:t>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(c, d) </a:t>
            </a:r>
            <a:r>
              <a:rPr lang="pl-PL" dirty="0"/>
              <a:t>UWAŻAMY ZA RÓWNE („TAKIE SAME”) </a:t>
            </a:r>
            <a:r>
              <a:rPr lang="pl-PL" dirty="0">
                <a:latin typeface="+mn-lt"/>
                <a:cs typeface="Times New Roman" pitchFamily="18" charset="0"/>
              </a:rPr>
              <a:t>(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(a, b) = (c, d)</a:t>
            </a:r>
            <a:r>
              <a:rPr lang="pl-PL" dirty="0">
                <a:latin typeface="+mn-lt"/>
                <a:cs typeface="Times New Roman" pitchFamily="18" charset="0"/>
              </a:rPr>
              <a:t>)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/>
              <a:t>WTEDY I TYLKO WTEDY GDY MAJĄ RÓWNE („TAKIE SAME”) POPRZEDNIKI I NASTĘPNIKI, CZYLI GDY</a:t>
            </a:r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pl-PL" i="1" dirty="0">
                <a:latin typeface="Times New Roman" pitchFamily="18" charset="0"/>
                <a:cs typeface="Times New Roman" pitchFamily="18" charset="0"/>
              </a:rPr>
              <a:t>a = c </a:t>
            </a:r>
            <a:r>
              <a:rPr lang="pl-PL" dirty="0"/>
              <a:t>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b = 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CZYLI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000460"/>
              </p:ext>
            </p:extLst>
          </p:nvPr>
        </p:nvGraphicFramePr>
        <p:xfrm>
          <a:off x="1345980" y="5179325"/>
          <a:ext cx="32924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981080" imgH="215640" progId="Equation.3">
                  <p:embed/>
                </p:oleObj>
              </mc:Choice>
              <mc:Fallback>
                <p:oleObj name="Równanie" r:id="rId4" imgW="1981080" imgH="21564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5179325"/>
                        <a:ext cx="329247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5356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POJĘCIE PARY UPORZĄDKOWANEJ I N-</a:t>
            </a:r>
            <a:r>
              <a:rPr lang="pl-PL" sz="2000" b="1" dirty="0" err="1">
                <a:solidFill>
                  <a:srgbClr val="008D89"/>
                </a:solidFill>
              </a:rPr>
              <a:t>tki</a:t>
            </a:r>
            <a:r>
              <a:rPr lang="pl-PL" sz="2000" b="1" dirty="0">
                <a:solidFill>
                  <a:srgbClr val="008D89"/>
                </a:solidFill>
              </a:rPr>
              <a:t> UPORZĄDKOWANEJ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RÓŻNE </a:t>
            </a:r>
            <a:r>
              <a:rPr lang="pl-PL" u="sng" dirty="0"/>
              <a:t>DEFINCJE PARY UPORZĄDKOWANEJ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u="sng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895785"/>
              </p:ext>
            </p:extLst>
          </p:nvPr>
        </p:nvGraphicFramePr>
        <p:xfrm>
          <a:off x="2874963" y="2536825"/>
          <a:ext cx="31654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904760" imgH="203040" progId="Equation.3">
                  <p:embed/>
                </p:oleObj>
              </mc:Choice>
              <mc:Fallback>
                <p:oleObj name="Równanie" r:id="rId4" imgW="1904760" imgH="203040" progId="Equation.3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4963" y="2536825"/>
                        <a:ext cx="3165475" cy="334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509969"/>
              </p:ext>
            </p:extLst>
          </p:nvPr>
        </p:nvGraphicFramePr>
        <p:xfrm>
          <a:off x="2958990" y="3889860"/>
          <a:ext cx="29543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777680" imgH="228600" progId="Equation.3">
                  <p:embed/>
                </p:oleObj>
              </mc:Choice>
              <mc:Fallback>
                <p:oleObj name="Równanie" r:id="rId6" imgW="1777680" imgH="228600" progId="Equation.3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8990" y="3889860"/>
                        <a:ext cx="2954338" cy="384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1070" y="2084825"/>
            <a:ext cx="307443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KURATOWSKI (ROK 1921):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1070" y="3467405"/>
            <a:ext cx="294606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N-tka UPORZĄDKOWANA</a:t>
            </a:r>
          </a:p>
        </p:txBody>
      </p:sp>
    </p:spTree>
    <p:extLst>
      <p:ext uri="{BB962C8B-B14F-4D97-AF65-F5344CB8AC3E}">
        <p14:creationId xmlns:p14="http://schemas.microsoft.com/office/powerpoint/2010/main" val="8329537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PRODUKT (ILOCZYN) KARTEZJAŃSKI ZBIORÓW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26"/>
              <p:cNvSpPr txBox="1">
                <a:spLocks noChangeArrowheads="1"/>
              </p:cNvSpPr>
              <p:nvPr/>
            </p:nvSpPr>
            <p:spPr bwMode="auto">
              <a:xfrm>
                <a:off x="467544" y="1248597"/>
                <a:ext cx="8352928" cy="5524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7338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dirty="0"/>
                  <a:t>ILOCZYNEM KARTEZJAŃSKIM  DWÓCH ZBIORÓW </a:t>
                </a:r>
                <a:r>
                  <a:rPr lang="pl-PL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pl-PL" dirty="0"/>
                  <a:t> i </a:t>
                </a:r>
                <a:r>
                  <a:rPr lang="pl-PL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pl-PL" dirty="0"/>
                  <a:t> NAZYWAMY ZBIÓR WSZYSTKICH PAR UPORZĄDKOWANYCH </a:t>
                </a:r>
                <a:r>
                  <a:rPr lang="pl-PL" i="1" dirty="0">
                    <a:latin typeface="Times New Roman" pitchFamily="18" charset="0"/>
                    <a:cs typeface="Times New Roman" pitchFamily="18" charset="0"/>
                  </a:rPr>
                  <a:t>(x, y), </a:t>
                </a:r>
                <a:r>
                  <a:rPr lang="pl-PL" dirty="0"/>
                  <a:t>TAKICH ŻE</a:t>
                </a:r>
              </a:p>
              <a:p>
                <a:pPr marL="287338">
                  <a:spcBef>
                    <a:spcPts val="0"/>
                  </a:spcBef>
                  <a:spcAft>
                    <a:spcPts val="600"/>
                  </a:spcAft>
                </a:pPr>
                <a:endParaRPr lang="pl-PL" dirty="0"/>
              </a:p>
              <a:p>
                <a:pPr marL="287338" indent="-285750">
                  <a:spcBef>
                    <a:spcPts val="0"/>
                  </a:spcBef>
                  <a:spcAft>
                    <a:spcPts val="600"/>
                  </a:spcAft>
                  <a:buFont typeface="Arial" pitchFamily="34" charset="0"/>
                  <a:buChar char="•"/>
                </a:pPr>
                <a:r>
                  <a:rPr lang="pl-PL" dirty="0"/>
                  <a:t>ILOCZYN KARTEZJAŃSKI DWÓCH ZBIORÓW </a:t>
                </a:r>
                <a:r>
                  <a:rPr lang="pl-PL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pl-PL" dirty="0"/>
                  <a:t> i </a:t>
                </a:r>
                <a:r>
                  <a:rPr lang="pl-PL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pl-PL" dirty="0"/>
                  <a:t>, OZNACZAĆ BĘDZIEMY </a:t>
                </a:r>
              </a:p>
              <a:p>
                <a:pPr marL="287338" indent="-285750">
                  <a:spcBef>
                    <a:spcPts val="0"/>
                  </a:spcBef>
                  <a:spcAft>
                    <a:spcPts val="600"/>
                  </a:spcAft>
                  <a:buFont typeface="Arial" pitchFamily="34" charset="0"/>
                  <a:buChar char="•"/>
                </a:pPr>
                <a:endParaRPr lang="pl-PL" dirty="0"/>
              </a:p>
              <a:p>
                <a:pPr marL="1588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u="sng" dirty="0"/>
                  <a:t>PRZYKŁADY:</a:t>
                </a: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rabicParenR"/>
                </a:pPr>
                <a:r>
                  <a:rPr lang="pl-PL" dirty="0"/>
                  <a:t> </a:t>
                </a: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rabicParenR"/>
                </a:pPr>
                <a:r>
                  <a:rPr lang="pl-PL" dirty="0"/>
                  <a:t>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⊕,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⊝</m:t>
                        </m:r>
                      </m:e>
                    </m:d>
                    <m:r>
                      <a:rPr lang="pl-PL" b="0" i="1" smtClean="0">
                        <a:latin typeface="Cambria Math"/>
                        <a:ea typeface="Cambria Math"/>
                      </a:rPr>
                      <m:t>,  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𝑌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△,</m:t>
                        </m:r>
                        <m:r>
                          <m:rPr>
                            <m:nor/>
                          </m:rPr>
                          <a:rPr lang="en-US">
                            <a:latin typeface="Times New Roman" pitchFamily="18" charset="0"/>
                            <a:cs typeface="Times New Roman" pitchFamily="18" charset="0"/>
                            <a:sym typeface="Wingdings"/>
                          </a:rPr>
                          <m:t></m:t>
                        </m:r>
                      </m:e>
                    </m:d>
                  </m:oMath>
                </a14:m>
                <a:endParaRPr lang="pl-PL" b="0" i="1" dirty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285750" indent="-285750">
                  <a:spcBef>
                    <a:spcPts val="0"/>
                  </a:spcBef>
                  <a:spcAft>
                    <a:spcPts val="600"/>
                  </a:spcAft>
                  <a:buClr>
                    <a:schemeClr val="bg1"/>
                  </a:buClr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  <a:ea typeface="Cambria Math"/>
                      </a:rPr>
                      <m:t>  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𝑌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𝑍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⊕</m:t>
                            </m:r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△</m:t>
                            </m:r>
                          </m:e>
                        </m:d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 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⊕</m:t>
                            </m:r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Times New Roman" pitchFamily="18" charset="0"/>
                                <a:cs typeface="Times New Roman" pitchFamily="18" charset="0"/>
                                <a:sym typeface="Wingdings"/>
                              </a:rPr>
                              <m:t></m:t>
                            </m:r>
                          </m:e>
                        </m:d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⊝</m:t>
                            </m:r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△</m:t>
                            </m:r>
                          </m:e>
                        </m:d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⊝</m:t>
                            </m:r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n-US">
                                <a:latin typeface="Times New Roman" pitchFamily="18" charset="0"/>
                                <a:cs typeface="Times New Roman" pitchFamily="18" charset="0"/>
                                <a:sym typeface="Wingdings"/>
                              </a:rPr>
                              <m:t></m:t>
                            </m:r>
                          </m:e>
                        </m:d>
                      </m:e>
                    </m:d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endParaRPr lang="pl-PL" b="0" dirty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  <a:buClr>
                    <a:schemeClr val="bg1"/>
                  </a:buClr>
                  <a:buFont typeface="Arial" pitchFamily="34" charset="0"/>
                  <a:buChar char="•"/>
                </a:pPr>
                <a:r>
                  <a:rPr lang="pl-PL" dirty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⊕,△</m:t>
                        </m:r>
                      </m:e>
                    </m:d>
                    <m:r>
                      <a:rPr lang="pl-PL" i="1"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i="1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⊕,</m:t>
                        </m:r>
                        <m:r>
                          <m:rPr>
                            <m:nor/>
                          </m:rPr>
                          <a:rPr lang="en-US">
                            <a:latin typeface="Times New Roman" pitchFamily="18" charset="0"/>
                            <a:cs typeface="Times New Roman" pitchFamily="18" charset="0"/>
                            <a:sym typeface="Wingdings"/>
                          </a:rPr>
                          <m:t></m:t>
                        </m:r>
                      </m:e>
                    </m:d>
                    <m:r>
                      <a:rPr lang="pl-PL" i="1"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pl-PL" i="1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⊝,△</m:t>
                        </m:r>
                      </m:e>
                    </m:d>
                    <m:r>
                      <a:rPr lang="pl-PL" i="1"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b>
                    </m:sSub>
                    <m:r>
                      <a:rPr lang="pl-PL" i="1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⊝,</m:t>
                        </m:r>
                        <m:r>
                          <m:rPr>
                            <m:nor/>
                          </m:rPr>
                          <a:rPr lang="en-US">
                            <a:latin typeface="Times New Roman" pitchFamily="18" charset="0"/>
                            <a:cs typeface="Times New Roman" pitchFamily="18" charset="0"/>
                            <a:sym typeface="Wingdings"/>
                          </a:rPr>
                          <m:t></m:t>
                        </m:r>
                      </m:e>
                    </m:d>
                  </m:oMath>
                </a14:m>
                <a:endParaRPr lang="pl-PL" b="0" dirty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287338">
                  <a:spcBef>
                    <a:spcPts val="0"/>
                  </a:spcBef>
                  <a:spcAft>
                    <a:spcPts val="600"/>
                  </a:spcAft>
                </a:pPr>
                <a:endParaRPr lang="pl-PL" dirty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pl-PL" u="sng" dirty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pl-PL" i="1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pl-PL" dirty="0">
                  <a:latin typeface="+mn-lt"/>
                  <a:cs typeface="Times New Roman" pitchFamily="18" charset="0"/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pl-PL" dirty="0">
                  <a:latin typeface="+mn-lt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1248597"/>
                <a:ext cx="8352928" cy="5524589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657" t="-55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623155"/>
              </p:ext>
            </p:extLst>
          </p:nvPr>
        </p:nvGraphicFramePr>
        <p:xfrm>
          <a:off x="2893160" y="1854395"/>
          <a:ext cx="13716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825480" imgH="203040" progId="Equation.3">
                  <p:embed/>
                </p:oleObj>
              </mc:Choice>
              <mc:Fallback>
                <p:oleObj name="Równanie" r:id="rId6" imgW="825480" imgH="203040" progId="Equation.3">
                  <p:embed/>
                  <p:pic>
                    <p:nvPicPr>
                      <p:cNvPr id="0" name="Pictur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3160" y="1854395"/>
                        <a:ext cx="13716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7544" y="1248597"/>
            <a:ext cx="379046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l-PL" dirty="0">
                <a:cs typeface="Times New Roman" pitchFamily="18" charset="0"/>
              </a:rPr>
              <a:t>ILOCZYNEM KARTEZJAŃSKIM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872832"/>
              </p:ext>
            </p:extLst>
          </p:nvPr>
        </p:nvGraphicFramePr>
        <p:xfrm>
          <a:off x="2112915" y="2536708"/>
          <a:ext cx="654050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93480" imgH="164880" progId="Equation.3">
                  <p:embed/>
                </p:oleObj>
              </mc:Choice>
              <mc:Fallback>
                <p:oleObj name="Równanie" r:id="rId8" imgW="393480" imgH="164880" progId="Equation.3">
                  <p:embed/>
                  <p:pic>
                    <p:nvPicPr>
                      <p:cNvPr id="0" name="Picture 1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2915" y="2536708"/>
                        <a:ext cx="654050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061985"/>
              </p:ext>
            </p:extLst>
          </p:nvPr>
        </p:nvGraphicFramePr>
        <p:xfrm>
          <a:off x="862013" y="3563938"/>
          <a:ext cx="22129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33440" imgH="203040" progId="Equation.3">
                  <p:embed/>
                </p:oleObj>
              </mc:Choice>
              <mc:Fallback>
                <p:oleObj name="Równanie" r:id="rId10" imgW="1333440" imgH="203040" progId="Equation.3">
                  <p:embed/>
                  <p:pic>
                    <p:nvPicPr>
                      <p:cNvPr id="0" name="Picture 1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3563938"/>
                        <a:ext cx="2212975" cy="338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01179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PRODUKT (ILOCZYN) KARTEZJAŃSKI ZBIORÓW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497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96875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 startAt="3"/>
            </a:pPr>
            <a:r>
              <a:rPr lang="pl-PL" u="sng" dirty="0"/>
              <a:t>OGÓLNIE:</a:t>
            </a:r>
          </a:p>
          <a:p>
            <a:pPr marL="53975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NIECH</a:t>
            </a:r>
          </a:p>
          <a:p>
            <a:pPr marL="796925" lvl="1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796925" lvl="1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796925" lvl="1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511175" lvl="1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	itd.</a:t>
            </a:r>
          </a:p>
          <a:p>
            <a:pPr marL="796925" lvl="1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796925" lvl="1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/>
          </a:p>
          <a:p>
            <a:pPr marL="339725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PRODUKTEM (ILOCZYNEM) KARTEZJAŃSKIM ZBIORÓW</a:t>
            </a:r>
          </a:p>
          <a:p>
            <a:pPr marL="341313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NAZYWAMY ZBIÓR ”N-tek” UPORZĄDKOWANYCH </a:t>
            </a:r>
          </a:p>
          <a:p>
            <a:pPr marL="341313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GDZIE </a:t>
            </a:r>
          </a:p>
          <a:p>
            <a:pPr marL="53975"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 marL="53975">
              <a:spcBef>
                <a:spcPts val="0"/>
              </a:spcBef>
              <a:spcAft>
                <a:spcPts val="600"/>
              </a:spcAft>
            </a:pPr>
            <a:endParaRPr lang="pl-PL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079158"/>
              </p:ext>
            </p:extLst>
          </p:nvPr>
        </p:nvGraphicFramePr>
        <p:xfrm>
          <a:off x="1384385" y="1623965"/>
          <a:ext cx="760413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57200" imgH="164880" progId="Equation.3">
                  <p:embed/>
                </p:oleObj>
              </mc:Choice>
              <mc:Fallback>
                <p:oleObj name="Równanie" r:id="rId4" imgW="457200" imgH="164880" progId="Equation.3">
                  <p:embed/>
                  <p:pic>
                    <p:nvPicPr>
                      <p:cNvPr id="0" name="Picture 4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85" y="1623965"/>
                        <a:ext cx="760413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607652"/>
              </p:ext>
            </p:extLst>
          </p:nvPr>
        </p:nvGraphicFramePr>
        <p:xfrm>
          <a:off x="1272580" y="1931205"/>
          <a:ext cx="84455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507960" imgH="203040" progId="Equation.3">
                  <p:embed/>
                </p:oleObj>
              </mc:Choice>
              <mc:Fallback>
                <p:oleObj name="Równanie" r:id="rId6" imgW="507960" imgH="203040" progId="Equation.3">
                  <p:embed/>
                  <p:pic>
                    <p:nvPicPr>
                      <p:cNvPr id="0" name="Picture 4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580" y="1931205"/>
                        <a:ext cx="84455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74715"/>
              </p:ext>
            </p:extLst>
          </p:nvPr>
        </p:nvGraphicFramePr>
        <p:xfrm>
          <a:off x="1272580" y="3387644"/>
          <a:ext cx="62658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771720" imgH="215640" progId="Equation.3">
                  <p:embed/>
                </p:oleObj>
              </mc:Choice>
              <mc:Fallback>
                <p:oleObj name="Równanie" r:id="rId8" imgW="3771720" imgH="215640" progId="Equation.3">
                  <p:embed/>
                  <p:pic>
                    <p:nvPicPr>
                      <p:cNvPr id="0" name="Picture 4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580" y="3387644"/>
                        <a:ext cx="6265863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803415"/>
              </p:ext>
            </p:extLst>
          </p:nvPr>
        </p:nvGraphicFramePr>
        <p:xfrm>
          <a:off x="1272580" y="2276850"/>
          <a:ext cx="122555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736560" imgH="203040" progId="Equation.3">
                  <p:embed/>
                </p:oleObj>
              </mc:Choice>
              <mc:Fallback>
                <p:oleObj name="Równanie" r:id="rId10" imgW="736560" imgH="203040" progId="Equation.3">
                  <p:embed/>
                  <p:pic>
                    <p:nvPicPr>
                      <p:cNvPr id="0" name="Picture 4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580" y="2276850"/>
                        <a:ext cx="1225550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772805"/>
              </p:ext>
            </p:extLst>
          </p:nvPr>
        </p:nvGraphicFramePr>
        <p:xfrm>
          <a:off x="1272580" y="2622495"/>
          <a:ext cx="158432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952200" imgH="203040" progId="Equation.3">
                  <p:embed/>
                </p:oleObj>
              </mc:Choice>
              <mc:Fallback>
                <p:oleObj name="Równanie" r:id="rId12" imgW="952200" imgH="203040" progId="Equation.3">
                  <p:embed/>
                  <p:pic>
                    <p:nvPicPr>
                      <p:cNvPr id="0" name="Picture 4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580" y="2622495"/>
                        <a:ext cx="1584325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124445"/>
              </p:ext>
            </p:extLst>
          </p:nvPr>
        </p:nvGraphicFramePr>
        <p:xfrm>
          <a:off x="7043089" y="4043355"/>
          <a:ext cx="19002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143000" imgH="228600" progId="Equation.3">
                  <p:embed/>
                </p:oleObj>
              </mc:Choice>
              <mc:Fallback>
                <p:oleObj name="Równanie" r:id="rId14" imgW="1143000" imgH="228600" progId="Equation.3">
                  <p:embed/>
                  <p:pic>
                    <p:nvPicPr>
                      <p:cNvPr id="0" name="Picture 4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3089" y="4043355"/>
                        <a:ext cx="190023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258339"/>
              </p:ext>
            </p:extLst>
          </p:nvPr>
        </p:nvGraphicFramePr>
        <p:xfrm>
          <a:off x="6280541" y="4389125"/>
          <a:ext cx="16256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977760" imgH="228600" progId="Equation.3">
                  <p:embed/>
                </p:oleObj>
              </mc:Choice>
              <mc:Fallback>
                <p:oleObj name="Równanie" r:id="rId16" imgW="977760" imgH="228600" progId="Equation.3">
                  <p:embed/>
                  <p:pic>
                    <p:nvPicPr>
                      <p:cNvPr id="0" name="Picture 4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0541" y="4389125"/>
                        <a:ext cx="16256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429" name="Object 413"/>
          <p:cNvGraphicFramePr>
            <a:graphicFrameLocks noChangeAspect="1"/>
          </p:cNvGraphicFramePr>
          <p:nvPr/>
        </p:nvGraphicFramePr>
        <p:xfrm>
          <a:off x="1687057" y="4762805"/>
          <a:ext cx="2923348" cy="394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600200" imgH="215640" progId="Equation.3">
                  <p:embed/>
                </p:oleObj>
              </mc:Choice>
              <mc:Fallback>
                <p:oleObj name="Równanie" r:id="rId18" imgW="1600200" imgH="215640" progId="Equation.3">
                  <p:embed/>
                  <p:pic>
                    <p:nvPicPr>
                      <p:cNvPr id="0" name="Picture 4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7057" y="4762805"/>
                        <a:ext cx="2923348" cy="3944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25123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PODZBIORY USTALONEJ PRZESTRZENI  ZBIÓR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 NAZYWAMY     JEDNOCZŁONOWYMI W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                          - FUNKCJA ZDANIOWA JEDNEJ ZMIENNEJ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PODZBIORY TE MOŻEMY UTOŻSAMIAĆ Z POJĘCIEM PEWNEJ WŁASNOŚCI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”WYBRANYCH ELEMENTÓW” TEJ PRZESTRZENI, MIANOWICIE PODZBIÓR               UTOŻSAMIANY Z WŁASNOŚCIĄ ”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 φ</a:t>
            </a:r>
            <a:r>
              <a:rPr lang="pl-PL" dirty="0">
                <a:latin typeface="+mn-lt"/>
                <a:cs typeface="Times New Roman" pitchFamily="18" charset="0"/>
              </a:rPr>
              <a:t>” TAKĄ, ŻE DLA KAŻDEGO              ”                                     ”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768996"/>
              </p:ext>
            </p:extLst>
          </p:nvPr>
        </p:nvGraphicFramePr>
        <p:xfrm>
          <a:off x="769905" y="1874908"/>
          <a:ext cx="137318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825480" imgH="215640" progId="Equation.3">
                  <p:embed/>
                </p:oleObj>
              </mc:Choice>
              <mc:Fallback>
                <p:oleObj name="Równanie" r:id="rId4" imgW="825480" imgH="215640" progId="Equation.3">
                  <p:embed/>
                  <p:pic>
                    <p:nvPicPr>
                      <p:cNvPr id="0" name="Picture 3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05" y="1874908"/>
                        <a:ext cx="1373188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480043"/>
              </p:ext>
            </p:extLst>
          </p:nvPr>
        </p:nvGraphicFramePr>
        <p:xfrm>
          <a:off x="2581275" y="3024188"/>
          <a:ext cx="78263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31640" imgH="190440" progId="Equation.3">
                  <p:embed/>
                </p:oleObj>
              </mc:Choice>
              <mc:Fallback>
                <p:oleObj name="Równanie" r:id="rId6" imgW="431640" imgH="190440" progId="Equation.3">
                  <p:embed/>
                  <p:pic>
                    <p:nvPicPr>
                      <p:cNvPr id="0" name="Picture 3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5" y="3024188"/>
                        <a:ext cx="782638" cy="33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7544" y="1248597"/>
            <a:ext cx="1463040" cy="32004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PODZBIORY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393468" y="1254633"/>
            <a:ext cx="147989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RELACJAMI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67544" y="2776115"/>
            <a:ext cx="1508760" cy="32004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MIANOWICIE</a:t>
            </a:r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393997"/>
              </p:ext>
            </p:extLst>
          </p:nvPr>
        </p:nvGraphicFramePr>
        <p:xfrm>
          <a:off x="3266230" y="2776115"/>
          <a:ext cx="8651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520560" imgH="241200" progId="Equation.3">
                  <p:embed/>
                </p:oleObj>
              </mc:Choice>
              <mc:Fallback>
                <p:oleObj name="Równanie" r:id="rId8" imgW="520560" imgH="241200" progId="Equation.3">
                  <p:embed/>
                  <p:pic>
                    <p:nvPicPr>
                      <p:cNvPr id="0" name="Picture 3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230" y="2776115"/>
                        <a:ext cx="865187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744214"/>
              </p:ext>
            </p:extLst>
          </p:nvPr>
        </p:nvGraphicFramePr>
        <p:xfrm>
          <a:off x="3515265" y="3044950"/>
          <a:ext cx="2324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96800" imgH="241200" progId="Equation.3">
                  <p:embed/>
                </p:oleObj>
              </mc:Choice>
              <mc:Fallback>
                <p:oleObj name="Równanie" r:id="rId10" imgW="1396800" imgH="241200" progId="Equation.3">
                  <p:embed/>
                  <p:pic>
                    <p:nvPicPr>
                      <p:cNvPr id="0" name="Picture 3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5265" y="3044950"/>
                        <a:ext cx="23241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3429000"/>
            <a:ext cx="6507102" cy="120032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WŁASNOŚCI MOŻEMY OZNACZAMY ZATEM JAKO ZBIORY</a:t>
            </a:r>
          </a:p>
          <a:p>
            <a:r>
              <a:rPr lang="pl-PL" dirty="0"/>
              <a:t>ZDANIA: ”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JEST ELEMENTEM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/>
              <a:t>”</a:t>
            </a:r>
          </a:p>
          <a:p>
            <a:pPr marL="968375"/>
            <a:r>
              <a:rPr lang="pl-PL" dirty="0"/>
              <a:t>”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MA WŁASNOŚĆ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/>
              <a:t>” </a:t>
            </a:r>
          </a:p>
          <a:p>
            <a:r>
              <a:rPr lang="pl-PL" dirty="0"/>
              <a:t>			- </a:t>
            </a:r>
            <a:r>
              <a:rPr lang="pl-PL" u="sng" dirty="0"/>
              <a:t>SĄ RÓWNOWAŻNE</a:t>
            </a:r>
            <a:endParaRPr lang="en-US" u="sng" dirty="0"/>
          </a:p>
        </p:txBody>
      </p:sp>
      <p:sp>
        <p:nvSpPr>
          <p:cNvPr id="16" name="TextBox 15"/>
          <p:cNvSpPr txBox="1"/>
          <p:nvPr/>
        </p:nvSpPr>
        <p:spPr>
          <a:xfrm>
            <a:off x="467544" y="5387655"/>
            <a:ext cx="4010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PODZBIORY                 NAZYWAMY </a:t>
            </a:r>
            <a:endParaRPr lang="en-US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538904"/>
              </p:ext>
            </p:extLst>
          </p:nvPr>
        </p:nvGraphicFramePr>
        <p:xfrm>
          <a:off x="1960460" y="5387655"/>
          <a:ext cx="8651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520560" imgH="241200" progId="Equation.3">
                  <p:embed/>
                </p:oleObj>
              </mc:Choice>
              <mc:Fallback>
                <p:oleObj name="Równanie" r:id="rId8" imgW="520560" imgH="241200" progId="Equation.3">
                  <p:embed/>
                  <p:pic>
                    <p:nvPicPr>
                      <p:cNvPr id="0" name="Picture 3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460" y="5387655"/>
                        <a:ext cx="865187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354375" y="5387655"/>
            <a:ext cx="440377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RELACJAMI JEDNOCZŁONOWYMI W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83100" y="5925325"/>
            <a:ext cx="426277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dirty="0">
                <a:latin typeface="+mn-lt"/>
                <a:cs typeface="Times New Roman" pitchFamily="18" charset="0"/>
              </a:rPr>
              <a:t>RELACJA ≡ PODZBIÓR ≡ WŁASNOŚĆ</a:t>
            </a:r>
            <a:endParaRPr lang="en-US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87363" name="Object 323"/>
          <p:cNvGraphicFramePr>
            <a:graphicFrameLocks noChangeAspect="1"/>
          </p:cNvGraphicFramePr>
          <p:nvPr/>
        </p:nvGraphicFramePr>
        <p:xfrm>
          <a:off x="2306104" y="4794485"/>
          <a:ext cx="3736168" cy="439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2158920" imgH="253800" progId="Equation.3">
                  <p:embed/>
                </p:oleObj>
              </mc:Choice>
              <mc:Fallback>
                <p:oleObj name="Równanie" r:id="rId12" imgW="2158920" imgH="253800" progId="Equation.3">
                  <p:embed/>
                  <p:pic>
                    <p:nvPicPr>
                      <p:cNvPr id="0" name="Picture 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6104" y="4794485"/>
                        <a:ext cx="3736168" cy="439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23389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 DWUCZŁONOWE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241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NIECH DANE BĘDĄ DWA ZBIORY X, 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ILOCZYN KARTEZJAŃSKI                    JEST TO ZBIÓR WSZYSTKICH PAR UPORZĄDKOWANYCH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(x, y) </a:t>
            </a:r>
            <a:r>
              <a:rPr lang="pl-PL" dirty="0">
                <a:latin typeface="+mn-lt"/>
                <a:cs typeface="Times New Roman" pitchFamily="18" charset="0"/>
              </a:rPr>
              <a:t>TAKICH ŻE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JEŚLI OZNACZYMY (NAZWIEMY)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(x, y) = z </a:t>
            </a:r>
            <a:r>
              <a:rPr lang="pl-PL" dirty="0">
                <a:latin typeface="+mn-lt"/>
                <a:cs typeface="Times New Roman" pitchFamily="18" charset="0"/>
              </a:rPr>
              <a:t>TO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034483"/>
              </p:ext>
            </p:extLst>
          </p:nvPr>
        </p:nvGraphicFramePr>
        <p:xfrm>
          <a:off x="3380460" y="1623965"/>
          <a:ext cx="10763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47640" imgH="164880" progId="Equation.3">
                  <p:embed/>
                </p:oleObj>
              </mc:Choice>
              <mc:Fallback>
                <p:oleObj name="Równanie" r:id="rId4" imgW="647640" imgH="164880" progId="Equation.3">
                  <p:embed/>
                  <p:pic>
                    <p:nvPicPr>
                      <p:cNvPr id="0" name="Picture 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0460" y="1623965"/>
                        <a:ext cx="1076325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743477"/>
              </p:ext>
            </p:extLst>
          </p:nvPr>
        </p:nvGraphicFramePr>
        <p:xfrm>
          <a:off x="4909195" y="1854395"/>
          <a:ext cx="14303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87320" imgH="203040" progId="Equation.3">
                  <p:embed/>
                </p:oleObj>
              </mc:Choice>
              <mc:Fallback>
                <p:oleObj name="Równanie" r:id="rId6" imgW="787320" imgH="203040" progId="Equation.3">
                  <p:embed/>
                  <p:pic>
                    <p:nvPicPr>
                      <p:cNvPr id="0" name="Picture 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195" y="1854395"/>
                        <a:ext cx="1430337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3505810"/>
            <a:ext cx="835292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/>
              <a:t>RELACJĄ DWUCZŁONOWĄ NAZYWAMY DOWOLNY PODZBIÓR ILOCZYN KARTEZJAŃSKIEGO </a:t>
            </a:r>
            <a:endParaRPr lang="en-US" u="sng" dirty="0"/>
          </a:p>
        </p:txBody>
      </p:sp>
      <p:sp>
        <p:nvSpPr>
          <p:cNvPr id="18" name="TextBox 17"/>
          <p:cNvSpPr txBox="1"/>
          <p:nvPr/>
        </p:nvSpPr>
        <p:spPr>
          <a:xfrm>
            <a:off x="467545" y="4926795"/>
            <a:ext cx="8352928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/>
              <a:t>R JEST TO PODZBIÓR PAR UPORZĄDKOWANYCH POSIADAJĄCYCH PEWNĄ „ZDEFINIOWANĄ” WŁASNOŚĆ (MÓWIMY WŁASNOŚĆ PODSTAWOWĄ, FIZYCZNĄ itp.)</a:t>
            </a:r>
            <a:endParaRPr lang="pl-PL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817359"/>
              </p:ext>
            </p:extLst>
          </p:nvPr>
        </p:nvGraphicFramePr>
        <p:xfrm>
          <a:off x="2466975" y="2276850"/>
          <a:ext cx="28289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701720" imgH="253800" progId="Equation.3">
                  <p:embed/>
                </p:oleObj>
              </mc:Choice>
              <mc:Fallback>
                <p:oleObj name="Równanie" r:id="rId8" imgW="1701720" imgH="253800" progId="Equation.3">
                  <p:embed/>
                  <p:pic>
                    <p:nvPicPr>
                      <p:cNvPr id="0" name="Picture 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975" y="2276850"/>
                        <a:ext cx="2828925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817779"/>
              </p:ext>
            </p:extLst>
          </p:nvPr>
        </p:nvGraphicFramePr>
        <p:xfrm>
          <a:off x="5432825" y="2929735"/>
          <a:ext cx="27876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676160" imgH="215640" progId="Equation.3">
                  <p:embed/>
                </p:oleObj>
              </mc:Choice>
              <mc:Fallback>
                <p:oleObj name="Równanie" r:id="rId10" imgW="1676160" imgH="215640" progId="Equation.3">
                  <p:embed/>
                  <p:pic>
                    <p:nvPicPr>
                      <p:cNvPr id="0" name="Picture 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2825" y="2929735"/>
                        <a:ext cx="27876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203812"/>
              </p:ext>
            </p:extLst>
          </p:nvPr>
        </p:nvGraphicFramePr>
        <p:xfrm>
          <a:off x="2882180" y="3813050"/>
          <a:ext cx="6540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393480" imgH="164880" progId="Equation.3">
                  <p:embed/>
                </p:oleObj>
              </mc:Choice>
              <mc:Fallback>
                <p:oleObj name="Równanie" r:id="rId12" imgW="393480" imgH="164880" progId="Equation.3">
                  <p:embed/>
                  <p:pic>
                    <p:nvPicPr>
                      <p:cNvPr id="0" name="Picture 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2180" y="3813050"/>
                        <a:ext cx="654050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709575"/>
              </p:ext>
            </p:extLst>
          </p:nvPr>
        </p:nvGraphicFramePr>
        <p:xfrm>
          <a:off x="3419850" y="4264932"/>
          <a:ext cx="11176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72840" imgH="164880" progId="Equation.3">
                  <p:embed/>
                </p:oleObj>
              </mc:Choice>
              <mc:Fallback>
                <p:oleObj name="Równanie" r:id="rId14" imgW="672840" imgH="164880" progId="Equation.3">
                  <p:embed/>
                  <p:pic>
                    <p:nvPicPr>
                      <p:cNvPr id="0" name="Picture 2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50" y="4264932"/>
                        <a:ext cx="1117600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32630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 DWUCZŁONOWE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444221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NIECH FUNKCJA ZDANIOWA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 </a:t>
            </a:r>
            <a:r>
              <a:rPr lang="pl-PL" dirty="0">
                <a:latin typeface="+mn-lt"/>
                <a:cs typeface="Times New Roman" pitchFamily="18" charset="0"/>
              </a:rPr>
              <a:t>DWÓCH ZMIENNYCH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 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>
                <a:latin typeface="+mn-lt"/>
                <a:cs typeface="Times New Roman" pitchFamily="18" charset="0"/>
              </a:rPr>
              <a:t> OZNACZA PEWNĄ WŁASNOŚĆ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 </a:t>
            </a:r>
            <a:r>
              <a:rPr lang="pl-PL" dirty="0">
                <a:latin typeface="+mn-lt"/>
                <a:cs typeface="Times New Roman" pitchFamily="18" charset="0"/>
              </a:rPr>
              <a:t>PARY UPORZĄDKOWANEJ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(x, y)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POWIEMY, ŻE FUNKCJA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dirty="0">
                <a:latin typeface="+mn-lt"/>
                <a:cs typeface="Times New Roman" pitchFamily="18" charset="0"/>
              </a:rPr>
              <a:t> WYZNACZA PEWNĄ RELACJĘ DWUCZŁONOWĄ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JEST TO </a:t>
            </a:r>
            <a:r>
              <a:rPr lang="pl-PL" u="sng" dirty="0">
                <a:latin typeface="+mn-lt"/>
                <a:cs typeface="Times New Roman" pitchFamily="18" charset="0"/>
              </a:rPr>
              <a:t>ZBIÓR TYCH PAR </a:t>
            </a:r>
            <a:r>
              <a:rPr lang="pl-PL" i="1" u="sng" dirty="0">
                <a:latin typeface="Times New Roman" pitchFamily="18" charset="0"/>
                <a:cs typeface="Times New Roman" pitchFamily="18" charset="0"/>
              </a:rPr>
              <a:t>(x, y)</a:t>
            </a:r>
            <a:r>
              <a:rPr lang="pl-PL" u="sng" dirty="0">
                <a:latin typeface="+mn-lt"/>
                <a:cs typeface="Times New Roman" pitchFamily="18" charset="0"/>
              </a:rPr>
              <a:t>, KTÓRE MAJĄ WŁASNOŚĆ </a:t>
            </a:r>
            <a:r>
              <a:rPr lang="el-GR" i="1" u="sng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pl-PL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            ZAMIAST PISAĆ                    MOŻEMY PISAĆ, ŻE </a:t>
            </a:r>
            <a:r>
              <a:rPr lang="pl-PL" i="1" dirty="0" err="1">
                <a:latin typeface="Times New Roman" pitchFamily="18" charset="0"/>
                <a:cs typeface="Times New Roman" pitchFamily="18" charset="0"/>
              </a:rPr>
              <a:t>xRy</a:t>
            </a:r>
            <a:r>
              <a:rPr lang="pl-PL" dirty="0">
                <a:latin typeface="+mn-lt"/>
                <a:cs typeface="Times New Roman" pitchFamily="18" charset="0"/>
              </a:rPr>
              <a:t> I CZYTAĆ: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>
                <a:latin typeface="+mn-lt"/>
                <a:cs typeface="Times New Roman" pitchFamily="18" charset="0"/>
              </a:rPr>
              <a:t>„para uporządkowana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(x, y) </a:t>
            </a:r>
            <a:r>
              <a:rPr lang="pl-PL" dirty="0">
                <a:latin typeface="+mn-lt"/>
                <a:cs typeface="Times New Roman" pitchFamily="18" charset="0"/>
              </a:rPr>
              <a:t>należy do relacji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>
                <a:latin typeface="+mn-lt"/>
                <a:cs typeface="Times New Roman" pitchFamily="18" charset="0"/>
              </a:rPr>
              <a:t>” lub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pl-PL" dirty="0">
                <a:latin typeface="+mn-lt"/>
                <a:cs typeface="Times New Roman" pitchFamily="18" charset="0"/>
              </a:rPr>
              <a:t>„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 pozostaje w relacji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>
                <a:latin typeface="+mn-lt"/>
                <a:cs typeface="Times New Roman" pitchFamily="18" charset="0"/>
              </a:rPr>
              <a:t> z elementem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>
                <a:latin typeface="+mn-lt"/>
                <a:cs typeface="Times New Roman" pitchFamily="18" charset="0"/>
              </a:rPr>
              <a:t>”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DZIEDZINĄ RELACJI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>
                <a:latin typeface="+mn-lt"/>
                <a:cs typeface="Times New Roman" pitchFamily="18" charset="0"/>
              </a:rPr>
              <a:t> NAZYWAMY ZBIÓR POPRZEDNIKÓW PAR UPORZĄDKOWANYCH NALEŻĄCYCH DO RELACJI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>
                <a:latin typeface="+mn-lt"/>
                <a:cs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PRZECIWDZIEDZINĄ RELACJI                     NAZYWAMY ZBIÓR NASTĘPNIKÓW PAR UPORZĄDKOWANYCH NALEŻĄCYCH DO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247616"/>
              </p:ext>
            </p:extLst>
          </p:nvPr>
        </p:nvGraphicFramePr>
        <p:xfrm>
          <a:off x="8613620" y="2238445"/>
          <a:ext cx="336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03040" imgH="241200" progId="Equation.3">
                  <p:embed/>
                </p:oleObj>
              </mc:Choice>
              <mc:Fallback>
                <p:oleObj name="Równanie" r:id="rId4" imgW="203040" imgH="241200" progId="Equation.3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13620" y="2238445"/>
                        <a:ext cx="33655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697324"/>
              </p:ext>
            </p:extLst>
          </p:nvPr>
        </p:nvGraphicFramePr>
        <p:xfrm>
          <a:off x="2757629" y="1854395"/>
          <a:ext cx="17319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041120" imgH="215640" progId="Equation.3">
                  <p:embed/>
                </p:oleObj>
              </mc:Choice>
              <mc:Fallback>
                <p:oleObj name="Równanie" r:id="rId6" imgW="1041120" imgH="215640" progId="Equation.3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7629" y="1854395"/>
                        <a:ext cx="1731963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970925"/>
              </p:ext>
            </p:extLst>
          </p:nvPr>
        </p:nvGraphicFramePr>
        <p:xfrm>
          <a:off x="2281238" y="2535238"/>
          <a:ext cx="3132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892160" imgH="253800" progId="Equation.3">
                  <p:embed/>
                </p:oleObj>
              </mc:Choice>
              <mc:Fallback>
                <p:oleObj name="Równanie" r:id="rId8" imgW="1892160" imgH="253800" progId="Equation.3">
                  <p:embed/>
                  <p:pic>
                    <p:nvPicPr>
                      <p:cNvPr id="0" name="Picture 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238" y="2535238"/>
                        <a:ext cx="3132137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500493"/>
              </p:ext>
            </p:extLst>
          </p:nvPr>
        </p:nvGraphicFramePr>
        <p:xfrm>
          <a:off x="2410200" y="3198570"/>
          <a:ext cx="10096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09480" imgH="215640" progId="Equation.3">
                  <p:embed/>
                </p:oleObj>
              </mc:Choice>
              <mc:Fallback>
                <p:oleObj name="Równanie" r:id="rId10" imgW="609480" imgH="215640" progId="Equation.3">
                  <p:embed/>
                  <p:pic>
                    <p:nvPicPr>
                      <p:cNvPr id="0" name="Picture 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0200" y="3198570"/>
                        <a:ext cx="1009650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71234"/>
              </p:ext>
            </p:extLst>
          </p:nvPr>
        </p:nvGraphicFramePr>
        <p:xfrm>
          <a:off x="2498130" y="4926795"/>
          <a:ext cx="458311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2768400" imgH="215640" progId="Equation.3">
                  <p:embed/>
                </p:oleObj>
              </mc:Choice>
              <mc:Fallback>
                <p:oleObj name="Równanie" r:id="rId12" imgW="2768400" imgH="215640" progId="Equation.3">
                  <p:embed/>
                  <p:pic>
                    <p:nvPicPr>
                      <p:cNvPr id="0" name="Picture 3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130" y="4926795"/>
                        <a:ext cx="4583113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981642"/>
              </p:ext>
            </p:extLst>
          </p:nvPr>
        </p:nvGraphicFramePr>
        <p:xfrm>
          <a:off x="3962293" y="5272440"/>
          <a:ext cx="11144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72840" imgH="164880" progId="Equation.3">
                  <p:embed/>
                </p:oleObj>
              </mc:Choice>
              <mc:Fallback>
                <p:oleObj name="Równanie" r:id="rId14" imgW="672840" imgH="164880" progId="Equation.3">
                  <p:embed/>
                  <p:pic>
                    <p:nvPicPr>
                      <p:cNvPr id="0" name="Picture 3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293" y="5272440"/>
                        <a:ext cx="1114425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60558"/>
              </p:ext>
            </p:extLst>
          </p:nvPr>
        </p:nvGraphicFramePr>
        <p:xfrm>
          <a:off x="2498130" y="5886920"/>
          <a:ext cx="46878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2831760" imgH="228600" progId="Equation.3">
                  <p:embed/>
                </p:oleObj>
              </mc:Choice>
              <mc:Fallback>
                <p:oleObj name="Równanie" r:id="rId16" imgW="2831760" imgH="228600" progId="Equation.3">
                  <p:embed/>
                  <p:pic>
                    <p:nvPicPr>
                      <p:cNvPr id="0" name="Picture 3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130" y="5886920"/>
                        <a:ext cx="4687887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08374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 DWUCZŁONOWE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270640" y="1248597"/>
            <a:ext cx="860272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CZĘSTO BĘDZIEMY ZAKŁADAĆ, ŻE </a:t>
            </a:r>
            <a:r>
              <a:rPr lang="pl-PL" i="1" dirty="0" err="1">
                <a:latin typeface="Times New Roman" pitchFamily="18" charset="0"/>
                <a:cs typeface="Times New Roman" pitchFamily="18" charset="0"/>
              </a:rPr>
              <a:t>X=Y</a:t>
            </a:r>
            <a:r>
              <a:rPr lang="pl-PL" dirty="0">
                <a:latin typeface="+mn-lt"/>
                <a:cs typeface="Times New Roman" pitchFamily="18" charset="0"/>
              </a:rPr>
              <a:t>  WTEDY                                LUB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sz="2000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ZBIÓR WSZYSTKICH RELACJI DWUCZŁONOWYCH W ILOCZNIE            OZNACZAĆ BĘDZIEMY  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757286"/>
              </p:ext>
            </p:extLst>
          </p:nvPr>
        </p:nvGraphicFramePr>
        <p:xfrm>
          <a:off x="6031390" y="1278320"/>
          <a:ext cx="1766630" cy="29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155600" imgH="190440" progId="Equation.3">
                  <p:embed/>
                </p:oleObj>
              </mc:Choice>
              <mc:Fallback>
                <p:oleObj name="Równanie" r:id="rId4" imgW="1155600" imgH="190440" progId="Equation.3">
                  <p:embed/>
                  <p:pic>
                    <p:nvPicPr>
                      <p:cNvPr id="0" name="Picture 5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1390" y="1278320"/>
                        <a:ext cx="1766630" cy="294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112917"/>
              </p:ext>
            </p:extLst>
          </p:nvPr>
        </p:nvGraphicFramePr>
        <p:xfrm>
          <a:off x="3598639" y="1965027"/>
          <a:ext cx="20907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257120" imgH="253800" progId="Equation.3">
                  <p:embed/>
                </p:oleObj>
              </mc:Choice>
              <mc:Fallback>
                <p:oleObj name="Równanie" r:id="rId6" imgW="1257120" imgH="253800" progId="Equation.3">
                  <p:embed/>
                  <p:pic>
                    <p:nvPicPr>
                      <p:cNvPr id="0" name="Picture 5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639" y="1965027"/>
                        <a:ext cx="2090737" cy="4270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628060"/>
              </p:ext>
            </p:extLst>
          </p:nvPr>
        </p:nvGraphicFramePr>
        <p:xfrm>
          <a:off x="3655789" y="4366775"/>
          <a:ext cx="19764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193760" imgH="241200" progId="Equation.3">
                  <p:embed/>
                </p:oleObj>
              </mc:Choice>
              <mc:Fallback>
                <p:oleObj name="Równanie" r:id="rId8" imgW="1193760" imgH="241200" progId="Equation.3">
                  <p:embed/>
                  <p:pic>
                    <p:nvPicPr>
                      <p:cNvPr id="0" name="Picture 5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5789" y="4366775"/>
                        <a:ext cx="1976437" cy="4064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036888"/>
              </p:ext>
            </p:extLst>
          </p:nvPr>
        </p:nvGraphicFramePr>
        <p:xfrm>
          <a:off x="2741389" y="4965200"/>
          <a:ext cx="38052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2298600" imgH="253800" progId="Equation.3">
                  <p:embed/>
                </p:oleObj>
              </mc:Choice>
              <mc:Fallback>
                <p:oleObj name="Równanie" r:id="rId10" imgW="2298600" imgH="253800" progId="Equation.3">
                  <p:embed/>
                  <p:pic>
                    <p:nvPicPr>
                      <p:cNvPr id="0" name="Picture 5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1389" y="4965200"/>
                        <a:ext cx="3805237" cy="4270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486369"/>
              </p:ext>
            </p:extLst>
          </p:nvPr>
        </p:nvGraphicFramePr>
        <p:xfrm>
          <a:off x="4063776" y="5518925"/>
          <a:ext cx="11604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98400" imgH="241200" progId="Equation.3">
                  <p:embed/>
                </p:oleObj>
              </mc:Choice>
              <mc:Fallback>
                <p:oleObj name="Równanie" r:id="rId12" imgW="698400" imgH="241200" progId="Equation.3">
                  <p:embed/>
                  <p:pic>
                    <p:nvPicPr>
                      <p:cNvPr id="0" name="Picture 5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3776" y="5518925"/>
                        <a:ext cx="1160463" cy="4064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270640" y="2468875"/>
            <a:ext cx="8352928" cy="17081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ZAPISZEMY WTEDY  </a:t>
            </a:r>
          </a:p>
          <a:p>
            <a:pPr marL="287338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FORMALNIE MOŻE BYĆ TEŻ              LUB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KAŻDA FUNKCJA ZDANIOWA                                   WYZNACZA PEWNĄ RELACJĘ    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63907" y="1585560"/>
            <a:ext cx="1402948" cy="3657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l-PL" dirty="0"/>
              <a:t>ILOCZYNIE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885711"/>
              </p:ext>
            </p:extLst>
          </p:nvPr>
        </p:nvGraphicFramePr>
        <p:xfrm>
          <a:off x="8054350" y="1623965"/>
          <a:ext cx="5905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355320" imgH="164880" progId="Equation.3">
                  <p:embed/>
                </p:oleObj>
              </mc:Choice>
              <mc:Fallback>
                <p:oleObj name="Równanie" r:id="rId14" imgW="355320" imgH="164880" progId="Equation.3">
                  <p:embed/>
                  <p:pic>
                    <p:nvPicPr>
                      <p:cNvPr id="0" name="Picture 5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4350" y="1623965"/>
                        <a:ext cx="590550" cy="2794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021409"/>
              </p:ext>
            </p:extLst>
          </p:nvPr>
        </p:nvGraphicFramePr>
        <p:xfrm>
          <a:off x="3189420" y="2455440"/>
          <a:ext cx="9080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545760" imgH="190440" progId="Equation.3">
                  <p:embed/>
                </p:oleObj>
              </mc:Choice>
              <mc:Fallback>
                <p:oleObj name="Równanie" r:id="rId16" imgW="545760" imgH="190440" progId="Equation.3">
                  <p:embed/>
                  <p:pic>
                    <p:nvPicPr>
                      <p:cNvPr id="0" name="Picture 5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9420" y="2455440"/>
                        <a:ext cx="908050" cy="3206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761401"/>
              </p:ext>
            </p:extLst>
          </p:nvPr>
        </p:nvGraphicFramePr>
        <p:xfrm>
          <a:off x="3803900" y="2860127"/>
          <a:ext cx="7175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431640" imgH="177480" progId="Equation.3">
                  <p:embed/>
                </p:oleObj>
              </mc:Choice>
              <mc:Fallback>
                <p:oleObj name="Równanie" r:id="rId18" imgW="431640" imgH="177480" progId="Equation.3">
                  <p:embed/>
                  <p:pic>
                    <p:nvPicPr>
                      <p:cNvPr id="0" name="Picture 5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3900" y="2860127"/>
                        <a:ext cx="717550" cy="3000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512417"/>
              </p:ext>
            </p:extLst>
          </p:nvPr>
        </p:nvGraphicFramePr>
        <p:xfrm>
          <a:off x="5186480" y="2860127"/>
          <a:ext cx="10128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609480" imgH="164880" progId="Equation.3">
                  <p:embed/>
                </p:oleObj>
              </mc:Choice>
              <mc:Fallback>
                <p:oleObj name="Równanie" r:id="rId20" imgW="609480" imgH="164880" progId="Equation.3">
                  <p:embed/>
                  <p:pic>
                    <p:nvPicPr>
                      <p:cNvPr id="0" name="Picture 5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6480" y="2860127"/>
                        <a:ext cx="1012825" cy="2778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422705"/>
              </p:ext>
            </p:extLst>
          </p:nvPr>
        </p:nvGraphicFramePr>
        <p:xfrm>
          <a:off x="3880710" y="3526323"/>
          <a:ext cx="206851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1244520" imgH="215640" progId="Equation.3">
                  <p:embed/>
                </p:oleObj>
              </mc:Choice>
              <mc:Fallback>
                <p:oleObj name="Równanie" r:id="rId22" imgW="1244520" imgH="215640" progId="Equation.3">
                  <p:embed/>
                  <p:pic>
                    <p:nvPicPr>
                      <p:cNvPr id="0" name="Picture 5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710" y="3526323"/>
                        <a:ext cx="2068513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092268"/>
              </p:ext>
            </p:extLst>
          </p:nvPr>
        </p:nvGraphicFramePr>
        <p:xfrm>
          <a:off x="1922055" y="3790700"/>
          <a:ext cx="336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203040" imgH="241200" progId="Equation.3">
                  <p:embed/>
                </p:oleObj>
              </mc:Choice>
              <mc:Fallback>
                <p:oleObj name="Równanie" r:id="rId24" imgW="203040" imgH="241200" progId="Equation.3">
                  <p:embed/>
                  <p:pic>
                    <p:nvPicPr>
                      <p:cNvPr id="0" name="Picture 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055" y="3790700"/>
                        <a:ext cx="33655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pole tekstowe 24"/>
          <p:cNvSpPr txBox="1"/>
          <p:nvPr/>
        </p:nvSpPr>
        <p:spPr>
          <a:xfrm>
            <a:off x="270640" y="4365438"/>
            <a:ext cx="3033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MOŻEMY WIĘC ZAPISAĆ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347450" y="4926795"/>
            <a:ext cx="1267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LUB</a:t>
            </a:r>
          </a:p>
        </p:txBody>
      </p:sp>
    </p:spTree>
    <p:extLst>
      <p:ext uri="{BB962C8B-B14F-4D97-AF65-F5344CB8AC3E}">
        <p14:creationId xmlns:p14="http://schemas.microsoft.com/office/powerpoint/2010/main" val="35290598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 M-CZŁONOWE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39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NIECH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NIECH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              - ILOCZYN KARTEZJAŃSKI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RELACJĄ ”M-CZŁONOWĄ” W PRODUKCIE             JEST DOWOLNY PODZBIÓR REGO PRODUKTU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287338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JEŚLI        JEST RELACJĄ M-CZŁONOWĄ TO ZAMIAST</a:t>
            </a:r>
          </a:p>
          <a:p>
            <a:pPr marL="287338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MOŻEMY PISAĆ                                    I CZYTAĆ ”RELACJA        ZACHODZI POMIĘDZY                        ” LUB ”M-tka                             MA WŁASNOŚĆ        ”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373947"/>
              </p:ext>
            </p:extLst>
          </p:nvPr>
        </p:nvGraphicFramePr>
        <p:xfrm>
          <a:off x="1345980" y="1263708"/>
          <a:ext cx="28082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688760" imgH="215640" progId="Equation.3">
                  <p:embed/>
                </p:oleObj>
              </mc:Choice>
              <mc:Fallback>
                <p:oleObj name="Równanie" r:id="rId4" imgW="1688760" imgH="215640" progId="Equation.3">
                  <p:embed/>
                  <p:pic>
                    <p:nvPicPr>
                      <p:cNvPr id="0" name="Picture 6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1263708"/>
                        <a:ext cx="2808287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03033"/>
              </p:ext>
            </p:extLst>
          </p:nvPr>
        </p:nvGraphicFramePr>
        <p:xfrm>
          <a:off x="542705" y="1931018"/>
          <a:ext cx="8032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82400" imgH="342720" progId="Equation.3">
                  <p:embed/>
                </p:oleObj>
              </mc:Choice>
              <mc:Fallback>
                <p:oleObj name="Równanie" r:id="rId6" imgW="482400" imgH="342720" progId="Equation.3">
                  <p:embed/>
                  <p:pic>
                    <p:nvPicPr>
                      <p:cNvPr id="0" name="Picture 6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705" y="1931018"/>
                        <a:ext cx="803275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324426"/>
              </p:ext>
            </p:extLst>
          </p:nvPr>
        </p:nvGraphicFramePr>
        <p:xfrm>
          <a:off x="1345980" y="1622253"/>
          <a:ext cx="26828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612800" imgH="228600" progId="Equation.3">
                  <p:embed/>
                </p:oleObj>
              </mc:Choice>
              <mc:Fallback>
                <p:oleObj name="Równanie" r:id="rId8" imgW="1612800" imgH="228600" progId="Equation.3">
                  <p:embed/>
                  <p:pic>
                    <p:nvPicPr>
                      <p:cNvPr id="0" name="Picture 6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5980" y="1622253"/>
                        <a:ext cx="2682875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260291"/>
              </p:ext>
            </p:extLst>
          </p:nvPr>
        </p:nvGraphicFramePr>
        <p:xfrm>
          <a:off x="4385450" y="1967897"/>
          <a:ext cx="26828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612800" imgH="228600" progId="Equation.3">
                  <p:embed/>
                </p:oleObj>
              </mc:Choice>
              <mc:Fallback>
                <p:oleObj name="Równanie" r:id="rId10" imgW="1612800" imgH="228600" progId="Equation.3">
                  <p:embed/>
                  <p:pic>
                    <p:nvPicPr>
                      <p:cNvPr id="0" name="Picture 6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5450" y="1967897"/>
                        <a:ext cx="2682875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403384"/>
              </p:ext>
            </p:extLst>
          </p:nvPr>
        </p:nvGraphicFramePr>
        <p:xfrm>
          <a:off x="5381735" y="2622308"/>
          <a:ext cx="8032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482391" imgH="342751" progId="Equation.3">
                  <p:embed/>
                </p:oleObj>
              </mc:Choice>
              <mc:Fallback>
                <p:oleObj name="Równanie" r:id="rId12" imgW="482391" imgH="342751" progId="Equation.3">
                  <p:embed/>
                  <p:pic>
                    <p:nvPicPr>
                      <p:cNvPr id="0" name="Picture 6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735" y="2622308"/>
                        <a:ext cx="803275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872571"/>
              </p:ext>
            </p:extLst>
          </p:nvPr>
        </p:nvGraphicFramePr>
        <p:xfrm>
          <a:off x="2788080" y="3275380"/>
          <a:ext cx="14382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863280" imgH="342720" progId="Equation.3">
                  <p:embed/>
                </p:oleObj>
              </mc:Choice>
              <mc:Fallback>
                <p:oleObj name="Równanie" r:id="rId14" imgW="863280" imgH="342720" progId="Equation.3">
                  <p:embed/>
                  <p:pic>
                    <p:nvPicPr>
                      <p:cNvPr id="0" name="Picture 6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080" y="3275380"/>
                        <a:ext cx="1438275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248713"/>
              </p:ext>
            </p:extLst>
          </p:nvPr>
        </p:nvGraphicFramePr>
        <p:xfrm>
          <a:off x="1538005" y="3966670"/>
          <a:ext cx="4016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241200" imgH="215640" progId="Equation.3">
                  <p:embed/>
                </p:oleObj>
              </mc:Choice>
              <mc:Fallback>
                <p:oleObj name="Równanie" r:id="rId16" imgW="241200" imgH="215640" progId="Equation.3">
                  <p:embed/>
                  <p:pic>
                    <p:nvPicPr>
                      <p:cNvPr id="0" name="Picture 6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8005" y="3966670"/>
                        <a:ext cx="40163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007501"/>
              </p:ext>
            </p:extLst>
          </p:nvPr>
        </p:nvGraphicFramePr>
        <p:xfrm>
          <a:off x="6751483" y="3966545"/>
          <a:ext cx="21986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320480" imgH="228600" progId="Equation.3">
                  <p:embed/>
                </p:oleObj>
              </mc:Choice>
              <mc:Fallback>
                <p:oleObj name="Równanie" r:id="rId18" imgW="1320480" imgH="228600" progId="Equation.3">
                  <p:embed/>
                  <p:pic>
                    <p:nvPicPr>
                      <p:cNvPr id="0" name="Picture 6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1483" y="3966545"/>
                        <a:ext cx="2198687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571068"/>
              </p:ext>
            </p:extLst>
          </p:nvPr>
        </p:nvGraphicFramePr>
        <p:xfrm>
          <a:off x="2690155" y="4311650"/>
          <a:ext cx="20304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1218960" imgH="228600" progId="Equation.3">
                  <p:embed/>
                </p:oleObj>
              </mc:Choice>
              <mc:Fallback>
                <p:oleObj name="Równanie" r:id="rId20" imgW="1218960" imgH="228600" progId="Equation.3">
                  <p:embed/>
                  <p:pic>
                    <p:nvPicPr>
                      <p:cNvPr id="0" name="Picture 6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155" y="4311650"/>
                        <a:ext cx="2030412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671456"/>
              </p:ext>
            </p:extLst>
          </p:nvPr>
        </p:nvGraphicFramePr>
        <p:xfrm>
          <a:off x="7127548" y="4334415"/>
          <a:ext cx="4016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241091" imgH="215713" progId="Equation.3">
                  <p:embed/>
                </p:oleObj>
              </mc:Choice>
              <mc:Fallback>
                <p:oleObj name="Równanie" r:id="rId22" imgW="241091" imgH="215713" progId="Equation.3">
                  <p:embed/>
                  <p:pic>
                    <p:nvPicPr>
                      <p:cNvPr id="0" name="Picture 6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548" y="4334415"/>
                        <a:ext cx="40163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739995"/>
              </p:ext>
            </p:extLst>
          </p:nvPr>
        </p:nvGraphicFramePr>
        <p:xfrm>
          <a:off x="3241612" y="4581150"/>
          <a:ext cx="15224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914400" imgH="228600" progId="Equation.3">
                  <p:embed/>
                </p:oleObj>
              </mc:Choice>
              <mc:Fallback>
                <p:oleObj name="Równanie" r:id="rId24" imgW="914400" imgH="228600" progId="Equation.3">
                  <p:embed/>
                  <p:pic>
                    <p:nvPicPr>
                      <p:cNvPr id="0" name="Picture 6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12" y="4581150"/>
                        <a:ext cx="1522413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650467"/>
              </p:ext>
            </p:extLst>
          </p:nvPr>
        </p:nvGraphicFramePr>
        <p:xfrm>
          <a:off x="6107332" y="4619555"/>
          <a:ext cx="16906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1015920" imgH="228600" progId="Equation.3">
                  <p:embed/>
                </p:oleObj>
              </mc:Choice>
              <mc:Fallback>
                <p:oleObj name="Równanie" r:id="rId26" imgW="1015920" imgH="228600" progId="Equation.3">
                  <p:embed/>
                  <p:pic>
                    <p:nvPicPr>
                      <p:cNvPr id="0" name="Picture 6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7332" y="4619555"/>
                        <a:ext cx="169068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949791"/>
              </p:ext>
            </p:extLst>
          </p:nvPr>
        </p:nvGraphicFramePr>
        <p:xfrm>
          <a:off x="2267700" y="4872085"/>
          <a:ext cx="4016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241091" imgH="215713" progId="Equation.3">
                  <p:embed/>
                </p:oleObj>
              </mc:Choice>
              <mc:Fallback>
                <p:oleObj name="Równanie" r:id="rId22" imgW="241091" imgH="215713" progId="Equation.3">
                  <p:embed/>
                  <p:pic>
                    <p:nvPicPr>
                      <p:cNvPr id="0" name="Picture 6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00" y="4872085"/>
                        <a:ext cx="40163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8600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KLASYCZNE SFORMUŁOWANIE ZADANIA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83568" y="1124744"/>
          <a:ext cx="36004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64885" imgH="164885" progId="Equation.3">
                  <p:embed/>
                </p:oleObj>
              </mc:Choice>
              <mc:Fallback>
                <p:oleObj name="Równanie" r:id="rId4" imgW="164885" imgH="164885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124744"/>
                        <a:ext cx="360040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pole tekstowe 12"/>
          <p:cNvSpPr txBox="1"/>
          <p:nvPr/>
        </p:nvSpPr>
        <p:spPr>
          <a:xfrm>
            <a:off x="467544" y="1124744"/>
            <a:ext cx="835292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u="sng" dirty="0"/>
              <a:t>	-  PRZESTRZEŃ ROZWIĄZAŃ</a:t>
            </a:r>
          </a:p>
          <a:p>
            <a:pPr>
              <a:spcBef>
                <a:spcPts val="1200"/>
              </a:spcBef>
            </a:pPr>
            <a:r>
              <a:rPr lang="pl-PL" dirty="0"/>
              <a:t>	-  MODEL MATEMATYCZNY ROZWIĄZANIA</a:t>
            </a:r>
          </a:p>
          <a:p>
            <a:pPr lvl="3">
              <a:buFont typeface="Arial" pitchFamily="34" charset="0"/>
              <a:buChar char="•"/>
            </a:pPr>
            <a:r>
              <a:rPr lang="pl-PL" dirty="0"/>
              <a:t>   LICZBA </a:t>
            </a:r>
          </a:p>
          <a:p>
            <a:pPr lvl="3">
              <a:buFont typeface="Arial" pitchFamily="34" charset="0"/>
              <a:buChar char="•"/>
            </a:pPr>
            <a:r>
              <a:rPr lang="pl-PL" dirty="0"/>
              <a:t>   CIĄG LICZB</a:t>
            </a:r>
          </a:p>
          <a:p>
            <a:pPr lvl="3">
              <a:buFont typeface="Arial" pitchFamily="34" charset="0"/>
              <a:buChar char="•"/>
            </a:pPr>
            <a:r>
              <a:rPr lang="pl-PL" dirty="0"/>
              <a:t>   MACIERZ</a:t>
            </a:r>
          </a:p>
          <a:p>
            <a:pPr lvl="3">
              <a:buFont typeface="Arial" pitchFamily="34" charset="0"/>
              <a:buChar char="•"/>
            </a:pPr>
            <a:r>
              <a:rPr lang="pl-PL" dirty="0"/>
              <a:t>   FUNKCJA</a:t>
            </a:r>
          </a:p>
          <a:p>
            <a:pPr lvl="3">
              <a:buFont typeface="Arial" pitchFamily="34" charset="0"/>
              <a:buChar char="•"/>
            </a:pPr>
            <a:r>
              <a:rPr lang="pl-PL" dirty="0"/>
              <a:t>   MODEL GRAFICZNY</a:t>
            </a:r>
          </a:p>
          <a:p>
            <a:pPr lvl="3">
              <a:buFont typeface="Arial" pitchFamily="34" charset="0"/>
              <a:buChar char="•"/>
            </a:pPr>
            <a:r>
              <a:rPr lang="pl-PL" dirty="0"/>
              <a:t>   itp..</a:t>
            </a:r>
          </a:p>
          <a:p>
            <a:pPr>
              <a:spcBef>
                <a:spcPts val="600"/>
              </a:spcBef>
            </a:pPr>
            <a:r>
              <a:rPr lang="pl-PL" dirty="0"/>
              <a:t>	-  ZBIÓR ROZWIĄZAŃ DOPUSZCZALNYCH</a:t>
            </a:r>
          </a:p>
          <a:p>
            <a:pPr lvl="3">
              <a:spcBef>
                <a:spcPts val="0"/>
              </a:spcBef>
              <a:buFont typeface="Arial" pitchFamily="34" charset="0"/>
              <a:buChar char="•"/>
            </a:pPr>
            <a:r>
              <a:rPr lang="pl-PL" dirty="0"/>
              <a:t>   MODELOWANIE OGRANICZEŃ FIZYCZNYCH</a:t>
            </a:r>
          </a:p>
          <a:p>
            <a:pPr lvl="3">
              <a:spcBef>
                <a:spcPts val="0"/>
              </a:spcBef>
              <a:buFont typeface="Arial" pitchFamily="34" charset="0"/>
              <a:buChar char="•"/>
            </a:pPr>
            <a:r>
              <a:rPr lang="pl-PL" dirty="0"/>
              <a:t>   MODELOWANIE OGRANICZEŃ ORGANIZACYJNYCH</a:t>
            </a:r>
          </a:p>
          <a:p>
            <a:pPr lvl="3">
              <a:spcBef>
                <a:spcPts val="0"/>
              </a:spcBef>
              <a:buFont typeface="Arial" pitchFamily="34" charset="0"/>
              <a:buChar char="•"/>
            </a:pPr>
            <a:r>
              <a:rPr lang="pl-PL" dirty="0"/>
              <a:t>   MODELOWANIE OGRANICZEŃ PRAWNYCH</a:t>
            </a:r>
          </a:p>
          <a:p>
            <a:pPr lvl="3">
              <a:spcBef>
                <a:spcPts val="0"/>
              </a:spcBef>
              <a:buFont typeface="Arial" pitchFamily="34" charset="0"/>
              <a:buChar char="•"/>
            </a:pPr>
            <a:r>
              <a:rPr lang="pl-PL" dirty="0"/>
              <a:t>   MODELOWANIE OGRANICZEŃ TECHNICZNYCH</a:t>
            </a:r>
          </a:p>
          <a:p>
            <a:pPr lvl="3">
              <a:spcBef>
                <a:spcPts val="0"/>
              </a:spcBef>
              <a:buFont typeface="Arial" pitchFamily="34" charset="0"/>
              <a:buChar char="•"/>
            </a:pPr>
            <a:r>
              <a:rPr lang="pl-PL" dirty="0"/>
              <a:t>   MODELOWANIE WARUNKÓW  BRZEGOWYCH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   MODELOWANIE WARUNKÓW  FORMALNYCH</a:t>
            </a:r>
          </a:p>
          <a:p>
            <a:pPr marL="0" lvl="3">
              <a:spcBef>
                <a:spcPts val="0"/>
              </a:spcBef>
            </a:pPr>
            <a:r>
              <a:rPr lang="pl-PL" dirty="0"/>
              <a:t> 	-  ROZWIĄZANIE DOPUSZCZALNE (REALIZOWALNE, 	 	    AKCEPTOWALNE,  itp..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11560" y="1484784"/>
          <a:ext cx="755576" cy="368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68140" imgH="177723" progId="Equation.3">
                  <p:embed/>
                </p:oleObj>
              </mc:Choice>
              <mc:Fallback>
                <p:oleObj name="Równanie" r:id="rId6" imgW="368140" imgH="177723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484784"/>
                        <a:ext cx="755576" cy="3681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467544" y="3529512"/>
          <a:ext cx="936103" cy="331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57002" imgH="165028" progId="Equation.3">
                  <p:embed/>
                </p:oleObj>
              </mc:Choice>
              <mc:Fallback>
                <p:oleObj name="Równanie" r:id="rId8" imgW="457002" imgH="165028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529512"/>
                        <a:ext cx="936103" cy="3315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539552" y="5445224"/>
          <a:ext cx="951266" cy="451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380670" imgH="177646" progId="Equation.3">
                  <p:embed/>
                </p:oleObj>
              </mc:Choice>
              <mc:Fallback>
                <p:oleObj name="Równanie" r:id="rId10" imgW="380670" imgH="17764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445224"/>
                        <a:ext cx="951266" cy="4518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RELACJE M-CZŁONOWE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467544" y="1248597"/>
            <a:ext cx="835292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NIECH BĘDZIE DANY PRODUKT                                    ZBIORÓW         </a:t>
            </a:r>
          </a:p>
          <a:p>
            <a:pPr marL="273050" indent="-273050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     O LICZNOŚCIACH                     </a:t>
            </a:r>
          </a:p>
          <a:p>
            <a:pPr marL="287338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W PRODUKCIE TYM ISTNIEJE DOKŁADNIE                   RELACJI              M-CZŁONOWYCH </a:t>
            </a:r>
          </a:p>
          <a:p>
            <a:pPr marL="287338"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u="sng" dirty="0">
                <a:latin typeface="+mn-lt"/>
                <a:cs typeface="Times New Roman" pitchFamily="18" charset="0"/>
              </a:rPr>
              <a:t>PRZYKŁAD: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„WZÓR”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 &lt; y &lt; z  </a:t>
            </a:r>
            <a:r>
              <a:rPr lang="pl-PL" dirty="0">
                <a:latin typeface="+mn-lt"/>
                <a:cs typeface="Times New Roman" pitchFamily="18" charset="0"/>
              </a:rPr>
              <a:t>dla                    WYRAŻA PEWNĄ RELACJĘ TRÓJCZŁONOWĄ W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                             </a:t>
            </a:r>
          </a:p>
          <a:p>
            <a:pPr marL="2006600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WŁASNOŚĆ CIĄGÓW TRÓJELEMENTOWYCH</a:t>
            </a:r>
          </a:p>
          <a:p>
            <a:pPr marL="2006600">
              <a:spcBef>
                <a:spcPts val="0"/>
              </a:spcBef>
              <a:spcAft>
                <a:spcPts val="600"/>
              </a:spcAft>
            </a:pPr>
            <a:r>
              <a:rPr lang="pl-PL" dirty="0">
                <a:latin typeface="+mn-lt"/>
                <a:cs typeface="Times New Roman" pitchFamily="18" charset="0"/>
              </a:rPr>
              <a:t>WŁASNOŚĆ „TRÓJEK UPORZĄDKOWANYCH”                                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27325"/>
              </p:ext>
            </p:extLst>
          </p:nvPr>
        </p:nvGraphicFramePr>
        <p:xfrm>
          <a:off x="4341570" y="1239915"/>
          <a:ext cx="21764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307880" imgH="228600" progId="Equation.3">
                  <p:embed/>
                </p:oleObj>
              </mc:Choice>
              <mc:Fallback>
                <p:oleObj name="Równanie" r:id="rId4" imgW="1307880" imgH="228600" progId="Equation.3">
                  <p:embed/>
                  <p:pic>
                    <p:nvPicPr>
                      <p:cNvPr id="0" name="Picture 4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1570" y="1239915"/>
                        <a:ext cx="2176463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215352"/>
              </p:ext>
            </p:extLst>
          </p:nvPr>
        </p:nvGraphicFramePr>
        <p:xfrm>
          <a:off x="2872280" y="1623965"/>
          <a:ext cx="11620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98400" imgH="228600" progId="Equation.3">
                  <p:embed/>
                </p:oleObj>
              </mc:Choice>
              <mc:Fallback>
                <p:oleObj name="Równanie" r:id="rId6" imgW="698400" imgH="228600" progId="Equation.3">
                  <p:embed/>
                  <p:pic>
                    <p:nvPicPr>
                      <p:cNvPr id="0" name="Picture 4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2280" y="1623965"/>
                        <a:ext cx="116205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068007"/>
              </p:ext>
            </p:extLst>
          </p:nvPr>
        </p:nvGraphicFramePr>
        <p:xfrm>
          <a:off x="5550190" y="1956175"/>
          <a:ext cx="10572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34680" imgH="190440" progId="Equation.3">
                  <p:embed/>
                </p:oleObj>
              </mc:Choice>
              <mc:Fallback>
                <p:oleObj name="Równanie" r:id="rId8" imgW="634680" imgH="190440" progId="Equation.3">
                  <p:embed/>
                  <p:pic>
                    <p:nvPicPr>
                      <p:cNvPr id="0" name="Picture 4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190" y="1956175"/>
                        <a:ext cx="1057275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799232"/>
              </p:ext>
            </p:extLst>
          </p:nvPr>
        </p:nvGraphicFramePr>
        <p:xfrm>
          <a:off x="2838693" y="2236733"/>
          <a:ext cx="196373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180800" imgH="228600" progId="Equation.3">
                  <p:embed/>
                </p:oleObj>
              </mc:Choice>
              <mc:Fallback>
                <p:oleObj name="Równanie" r:id="rId10" imgW="1180800" imgH="228600" progId="Equation.3">
                  <p:embed/>
                  <p:pic>
                    <p:nvPicPr>
                      <p:cNvPr id="0" name="Picture 4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693" y="2236733"/>
                        <a:ext cx="1963737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133269"/>
              </p:ext>
            </p:extLst>
          </p:nvPr>
        </p:nvGraphicFramePr>
        <p:xfrm>
          <a:off x="2818978" y="3316530"/>
          <a:ext cx="11001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60240" imgH="203040" progId="Equation.3">
                  <p:embed/>
                </p:oleObj>
              </mc:Choice>
              <mc:Fallback>
                <p:oleObj name="Równanie" r:id="rId12" imgW="660240" imgH="203040" progId="Equation.3">
                  <p:embed/>
                  <p:pic>
                    <p:nvPicPr>
                      <p:cNvPr id="0" name="Picture 4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8978" y="3316530"/>
                        <a:ext cx="1100137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206782"/>
              </p:ext>
            </p:extLst>
          </p:nvPr>
        </p:nvGraphicFramePr>
        <p:xfrm>
          <a:off x="2860252" y="3589823"/>
          <a:ext cx="1058863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34680" imgH="177480" progId="Equation.3">
                  <p:embed/>
                </p:oleObj>
              </mc:Choice>
              <mc:Fallback>
                <p:oleObj name="Równanie" r:id="rId14" imgW="634680" imgH="177480" progId="Equation.3">
                  <p:embed/>
                  <p:pic>
                    <p:nvPicPr>
                      <p:cNvPr id="0" name="Picture 4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0252" y="3589823"/>
                        <a:ext cx="1058863" cy="300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083611"/>
              </p:ext>
            </p:extLst>
          </p:nvPr>
        </p:nvGraphicFramePr>
        <p:xfrm>
          <a:off x="2344510" y="3904328"/>
          <a:ext cx="21399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282680" imgH="241200" progId="Equation.3">
                  <p:embed/>
                </p:oleObj>
              </mc:Choice>
              <mc:Fallback>
                <p:oleObj name="Równanie" r:id="rId16" imgW="1282680" imgH="241200" progId="Equation.3">
                  <p:embed/>
                  <p:pic>
                    <p:nvPicPr>
                      <p:cNvPr id="0" name="Picture 4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510" y="3904328"/>
                        <a:ext cx="2139950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03272"/>
              </p:ext>
            </p:extLst>
          </p:nvPr>
        </p:nvGraphicFramePr>
        <p:xfrm>
          <a:off x="616285" y="4465935"/>
          <a:ext cx="133508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799920" imgH="253800" progId="Equation.3">
                  <p:embed/>
                </p:oleObj>
              </mc:Choice>
              <mc:Fallback>
                <p:oleObj name="Równanie" r:id="rId18" imgW="799920" imgH="253800" progId="Equation.3">
                  <p:embed/>
                  <p:pic>
                    <p:nvPicPr>
                      <p:cNvPr id="0" name="Picture 4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85" y="4465935"/>
                        <a:ext cx="1335087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030878"/>
              </p:ext>
            </p:extLst>
          </p:nvPr>
        </p:nvGraphicFramePr>
        <p:xfrm>
          <a:off x="592428" y="4811580"/>
          <a:ext cx="15684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939600" imgH="241200" progId="Equation.3">
                  <p:embed/>
                </p:oleObj>
              </mc:Choice>
              <mc:Fallback>
                <p:oleObj name="Równanie" r:id="rId20" imgW="939600" imgH="241200" progId="Equation.3">
                  <p:embed/>
                  <p:pic>
                    <p:nvPicPr>
                      <p:cNvPr id="0" name="Picture 4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428" y="4811580"/>
                        <a:ext cx="156845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Left Brace 17"/>
          <p:cNvSpPr/>
          <p:nvPr/>
        </p:nvSpPr>
        <p:spPr>
          <a:xfrm>
            <a:off x="2267699" y="4542745"/>
            <a:ext cx="268835" cy="69129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598" name="Rectangle 4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92597" name="Object 437"/>
          <p:cNvGraphicFramePr>
            <a:graphicFrameLocks noChangeAspect="1"/>
          </p:cNvGraphicFramePr>
          <p:nvPr/>
        </p:nvGraphicFramePr>
        <p:xfrm>
          <a:off x="7874830" y="1239915"/>
          <a:ext cx="806505" cy="345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469696" imgH="203112" progId="Equation.3">
                  <p:embed/>
                </p:oleObj>
              </mc:Choice>
              <mc:Fallback>
                <p:oleObj name="Równanie" r:id="rId22" imgW="469696" imgH="203112" progId="Equation.3">
                  <p:embed/>
                  <p:pic>
                    <p:nvPicPr>
                      <p:cNvPr id="0" name="Picture 4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830" y="1239915"/>
                        <a:ext cx="806505" cy="3456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2482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485592" y="692696"/>
            <a:ext cx="81189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FUNKCJE ZDANIOWE M-ZMIENNYCH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769923"/>
              </p:ext>
            </p:extLst>
          </p:nvPr>
        </p:nvGraphicFramePr>
        <p:xfrm>
          <a:off x="2866940" y="1239838"/>
          <a:ext cx="34448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070000" imgH="228600" progId="Equation.3">
                  <p:embed/>
                </p:oleObj>
              </mc:Choice>
              <mc:Fallback>
                <p:oleObj name="Równanie" r:id="rId4" imgW="2070000" imgH="228600" progId="Equation.3">
                  <p:embed/>
                  <p:pic>
                    <p:nvPicPr>
                      <p:cNvPr id="0" name="Picture 3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6940" y="1239838"/>
                        <a:ext cx="3444875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175248"/>
              </p:ext>
            </p:extLst>
          </p:nvPr>
        </p:nvGraphicFramePr>
        <p:xfrm>
          <a:off x="3607509" y="3091068"/>
          <a:ext cx="196373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180800" imgH="228600" progId="Equation.3">
                  <p:embed/>
                </p:oleObj>
              </mc:Choice>
              <mc:Fallback>
                <p:oleObj name="Równanie" r:id="rId6" imgW="1180800" imgH="228600" progId="Equation.3">
                  <p:embed/>
                  <p:pic>
                    <p:nvPicPr>
                      <p:cNvPr id="0" name="Picture 3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7509" y="3091068"/>
                        <a:ext cx="1963737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001068"/>
              </p:ext>
            </p:extLst>
          </p:nvPr>
        </p:nvGraphicFramePr>
        <p:xfrm>
          <a:off x="3332077" y="1728327"/>
          <a:ext cx="25146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511280" imgH="457200" progId="Equation.3">
                  <p:embed/>
                </p:oleObj>
              </mc:Choice>
              <mc:Fallback>
                <p:oleObj name="Równanie" r:id="rId8" imgW="1511280" imgH="457200" progId="Equation.3">
                  <p:embed/>
                  <p:pic>
                    <p:nvPicPr>
                      <p:cNvPr id="0" name="Picture 3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2077" y="1728327"/>
                        <a:ext cx="251460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396840"/>
              </p:ext>
            </p:extLst>
          </p:nvPr>
        </p:nvGraphicFramePr>
        <p:xfrm>
          <a:off x="2846302" y="2602579"/>
          <a:ext cx="34861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2095200" imgH="228600" progId="Equation.3">
                  <p:embed/>
                </p:oleObj>
              </mc:Choice>
              <mc:Fallback>
                <p:oleObj name="Równanie" r:id="rId10" imgW="2095200" imgH="228600" progId="Equation.3">
                  <p:embed/>
                  <p:pic>
                    <p:nvPicPr>
                      <p:cNvPr id="0" name="Picture 3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02" y="2602579"/>
                        <a:ext cx="348615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440643"/>
              </p:ext>
            </p:extLst>
          </p:nvPr>
        </p:nvGraphicFramePr>
        <p:xfrm>
          <a:off x="3396371" y="3694772"/>
          <a:ext cx="238601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434960" imgH="215640" progId="Equation.3">
                  <p:embed/>
                </p:oleObj>
              </mc:Choice>
              <mc:Fallback>
                <p:oleObj name="Równanie" r:id="rId12" imgW="1434960" imgH="215640" progId="Equation.3">
                  <p:embed/>
                  <p:pic>
                    <p:nvPicPr>
                      <p:cNvPr id="0" name="Picture 3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6371" y="3694772"/>
                        <a:ext cx="2386012" cy="363537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401984"/>
              </p:ext>
            </p:extLst>
          </p:nvPr>
        </p:nvGraphicFramePr>
        <p:xfrm>
          <a:off x="1419140" y="4161036"/>
          <a:ext cx="63404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3809880" imgH="253800" progId="Equation.3">
                  <p:embed/>
                </p:oleObj>
              </mc:Choice>
              <mc:Fallback>
                <p:oleObj name="Równanie" r:id="rId14" imgW="3809880" imgH="253800" progId="Equation.3">
                  <p:embed/>
                  <p:pic>
                    <p:nvPicPr>
                      <p:cNvPr id="0" name="Picture 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140" y="4161036"/>
                        <a:ext cx="63404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038667"/>
              </p:ext>
            </p:extLst>
          </p:nvPr>
        </p:nvGraphicFramePr>
        <p:xfrm>
          <a:off x="3352715" y="4692388"/>
          <a:ext cx="24733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485720" imgH="228600" progId="Equation.3">
                  <p:embed/>
                </p:oleObj>
              </mc:Choice>
              <mc:Fallback>
                <p:oleObj name="Równanie" r:id="rId16" imgW="1485720" imgH="228600" progId="Equation.3">
                  <p:embed/>
                  <p:pic>
                    <p:nvPicPr>
                      <p:cNvPr id="0" name="Picture 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715" y="4692388"/>
                        <a:ext cx="2473325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647536"/>
              </p:ext>
            </p:extLst>
          </p:nvPr>
        </p:nvGraphicFramePr>
        <p:xfrm>
          <a:off x="3923421" y="5180878"/>
          <a:ext cx="13319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799920" imgH="215640" progId="Equation.3">
                  <p:embed/>
                </p:oleObj>
              </mc:Choice>
              <mc:Fallback>
                <p:oleObj name="Równanie" r:id="rId18" imgW="799920" imgH="215640" progId="Equation.3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421" y="5180878"/>
                        <a:ext cx="1331912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90280"/>
              </p:ext>
            </p:extLst>
          </p:nvPr>
        </p:nvGraphicFramePr>
        <p:xfrm>
          <a:off x="2782009" y="5648732"/>
          <a:ext cx="3614737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2171520" imgH="253800" progId="Equation.3">
                  <p:embed/>
                </p:oleObj>
              </mc:Choice>
              <mc:Fallback>
                <p:oleObj name="Równanie" r:id="rId20" imgW="2171520" imgH="253800" progId="Equation.3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009" y="5648732"/>
                        <a:ext cx="3614737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77777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355130"/>
            <a:ext cx="81920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NIECH X i Y DOWOLNE ZBIORY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                                                                               SPEŁNIA NASTĘPUJĄCY WARUNEK:</a:t>
            </a:r>
          </a:p>
          <a:p>
            <a:pPr marL="287338"/>
            <a:r>
              <a:rPr lang="pl-PL" dirty="0"/>
              <a:t>„DLA KAŻDEGO            ISTNIEJE DOKŁADNIE JEDEN ELEMENT            TAKI ŻE                  TO RELACJĘ TĘ NAZYWAMY FUNKCJĄ”   </a:t>
            </a:r>
          </a:p>
          <a:p>
            <a:pPr marL="287338"/>
            <a:endParaRPr lang="pl-PL" dirty="0"/>
          </a:p>
          <a:p>
            <a:pPr marL="287338"/>
            <a:endParaRPr lang="pl-PL" dirty="0"/>
          </a:p>
          <a:p>
            <a:pPr marL="285750" indent="-285750">
              <a:buFont typeface="Arial" pitchFamily="34" charset="0"/>
              <a:buChar char="•"/>
            </a:pPr>
            <a:endParaRPr lang="pl-PL" dirty="0"/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endParaRPr lang="pl-PL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pl-PL" dirty="0"/>
              <a:t>DLA KAŻDEGO             ISTNIEJE            , ŻE 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pl-PL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pl-PL" dirty="0"/>
              <a:t>DLA KAŻDEGO             I DLA KAŻDEGO</a:t>
            </a:r>
          </a:p>
          <a:p>
            <a:pPr marL="742950" lvl="1"/>
            <a:r>
              <a:rPr lang="pl-PL" dirty="0"/>
              <a:t>JEŻELI                   ORAZ                     TO</a:t>
            </a:r>
            <a:endParaRPr lang="en-US" dirty="0"/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805371" y="692696"/>
            <a:ext cx="3456449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FUNKCJE JAKO RELACJE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636423"/>
              </p:ext>
            </p:extLst>
          </p:nvPr>
        </p:nvGraphicFramePr>
        <p:xfrm>
          <a:off x="4756995" y="1662370"/>
          <a:ext cx="11207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72840" imgH="164880" progId="Equation.3">
                  <p:embed/>
                </p:oleObj>
              </mc:Choice>
              <mc:Fallback>
                <p:oleObj name="Równanie" r:id="rId4" imgW="672840" imgH="164880" progId="Equation.3">
                  <p:embed/>
                  <p:pic>
                    <p:nvPicPr>
                      <p:cNvPr id="0" name="Picture 4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6995" y="1662370"/>
                        <a:ext cx="1120775" cy="2778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68460"/>
              </p:ext>
            </p:extLst>
          </p:nvPr>
        </p:nvGraphicFramePr>
        <p:xfrm>
          <a:off x="2666765" y="2200040"/>
          <a:ext cx="67627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06080" imgH="177480" progId="Equation.3">
                  <p:embed/>
                </p:oleObj>
              </mc:Choice>
              <mc:Fallback>
                <p:oleObj name="Równanie" r:id="rId6" imgW="406080" imgH="177480" progId="Equation.3">
                  <p:embed/>
                  <p:pic>
                    <p:nvPicPr>
                      <p:cNvPr id="0" name="Picture 4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6765" y="2200040"/>
                        <a:ext cx="676275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55831" y="1662370"/>
            <a:ext cx="3931920" cy="2743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JEŻELI RELACJA DWUCZŁONOWA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033758"/>
              </p:ext>
            </p:extLst>
          </p:nvPr>
        </p:nvGraphicFramePr>
        <p:xfrm>
          <a:off x="7817493" y="2200040"/>
          <a:ext cx="63341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80880" imgH="203040" progId="Equation.3">
                  <p:embed/>
                </p:oleObj>
              </mc:Choice>
              <mc:Fallback>
                <p:oleObj name="Równanie" r:id="rId8" imgW="380880" imgH="203040" progId="Equation.3">
                  <p:embed/>
                  <p:pic>
                    <p:nvPicPr>
                      <p:cNvPr id="0" name="Picture 4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7493" y="2200040"/>
                        <a:ext cx="633412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987559"/>
              </p:ext>
            </p:extLst>
          </p:nvPr>
        </p:nvGraphicFramePr>
        <p:xfrm>
          <a:off x="1867767" y="2450982"/>
          <a:ext cx="10144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09480" imgH="215640" progId="Equation.3">
                  <p:embed/>
                </p:oleObj>
              </mc:Choice>
              <mc:Fallback>
                <p:oleObj name="Równanie" r:id="rId10" imgW="609480" imgH="215640" progId="Equation.3">
                  <p:embed/>
                  <p:pic>
                    <p:nvPicPr>
                      <p:cNvPr id="0" name="Picture 4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7767" y="2450982"/>
                        <a:ext cx="1014413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55831" y="2847880"/>
            <a:ext cx="797912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/>
              <a:t>ZATEM FUNKCJA JEST SZCZEGÓLNEGO RODZAJU RELACJĄ</a:t>
            </a:r>
          </a:p>
          <a:p>
            <a:r>
              <a:rPr lang="pl-PL" dirty="0"/>
              <a:t>(SZCZRGÓLNEGO PODZAJU ZBIOREM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55831" y="3635743"/>
            <a:ext cx="717818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POWYŻSZY WARUNEK MOŻNA ZASTĄPIĆ DWOMA WARUNKAMI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976352"/>
              </p:ext>
            </p:extLst>
          </p:nvPr>
        </p:nvGraphicFramePr>
        <p:xfrm>
          <a:off x="3112610" y="4127492"/>
          <a:ext cx="67627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06080" imgH="177480" progId="Equation.3">
                  <p:embed/>
                </p:oleObj>
              </mc:Choice>
              <mc:Fallback>
                <p:oleObj name="Równanie" r:id="rId6" imgW="406080" imgH="177480" progId="Equation.3">
                  <p:embed/>
                  <p:pic>
                    <p:nvPicPr>
                      <p:cNvPr id="0" name="Picture 4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610" y="4127492"/>
                        <a:ext cx="676275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801729"/>
              </p:ext>
            </p:extLst>
          </p:nvPr>
        </p:nvGraphicFramePr>
        <p:xfrm>
          <a:off x="4917645" y="4127492"/>
          <a:ext cx="6334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80880" imgH="203040" progId="Equation.3">
                  <p:embed/>
                </p:oleObj>
              </mc:Choice>
              <mc:Fallback>
                <p:oleObj name="Równanie" r:id="rId8" imgW="380880" imgH="203040" progId="Equation.3">
                  <p:embed/>
                  <p:pic>
                    <p:nvPicPr>
                      <p:cNvPr id="0" name="Picture 4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7645" y="4127492"/>
                        <a:ext cx="633413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560965"/>
              </p:ext>
            </p:extLst>
          </p:nvPr>
        </p:nvGraphicFramePr>
        <p:xfrm>
          <a:off x="6053913" y="4081885"/>
          <a:ext cx="101441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09480" imgH="215640" progId="Equation.3">
                  <p:embed/>
                </p:oleObj>
              </mc:Choice>
              <mc:Fallback>
                <p:oleObj name="Równanie" r:id="rId10" imgW="609480" imgH="215640" progId="Equation.3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3913" y="4081885"/>
                        <a:ext cx="1014412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012629"/>
              </p:ext>
            </p:extLst>
          </p:nvPr>
        </p:nvGraphicFramePr>
        <p:xfrm>
          <a:off x="3112610" y="4665162"/>
          <a:ext cx="67627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06080" imgH="177480" progId="Equation.3">
                  <p:embed/>
                </p:oleObj>
              </mc:Choice>
              <mc:Fallback>
                <p:oleObj name="Równanie" r:id="rId6" imgW="406080" imgH="177480" progId="Equation.3">
                  <p:embed/>
                  <p:pic>
                    <p:nvPicPr>
                      <p:cNvPr id="0" name="Picture 4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610" y="4665162"/>
                        <a:ext cx="676275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908341"/>
              </p:ext>
            </p:extLst>
          </p:nvPr>
        </p:nvGraphicFramePr>
        <p:xfrm>
          <a:off x="5608935" y="4619555"/>
          <a:ext cx="10350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22080" imgH="215640" progId="Equation.3">
                  <p:embed/>
                </p:oleObj>
              </mc:Choice>
              <mc:Fallback>
                <p:oleObj name="Równanie" r:id="rId12" imgW="622080" imgH="215640" progId="Equation.3">
                  <p:embed/>
                  <p:pic>
                    <p:nvPicPr>
                      <p:cNvPr id="0" name="Picture 4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8935" y="4619555"/>
                        <a:ext cx="103505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117568"/>
              </p:ext>
            </p:extLst>
          </p:nvPr>
        </p:nvGraphicFramePr>
        <p:xfrm>
          <a:off x="2226723" y="4947308"/>
          <a:ext cx="107791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47640" imgH="215640" progId="Equation.3">
                  <p:embed/>
                </p:oleObj>
              </mc:Choice>
              <mc:Fallback>
                <p:oleObj name="Równanie" r:id="rId14" imgW="647640" imgH="215640" progId="Equation.3">
                  <p:embed/>
                  <p:pic>
                    <p:nvPicPr>
                      <p:cNvPr id="0" name="Picture 4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6723" y="4947308"/>
                        <a:ext cx="1077912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511085"/>
              </p:ext>
            </p:extLst>
          </p:nvPr>
        </p:nvGraphicFramePr>
        <p:xfrm>
          <a:off x="4087930" y="4947308"/>
          <a:ext cx="10985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60240" imgH="215640" progId="Equation.3">
                  <p:embed/>
                </p:oleObj>
              </mc:Choice>
              <mc:Fallback>
                <p:oleObj name="Równanie" r:id="rId16" imgW="660240" imgH="215640" progId="Equation.3">
                  <p:embed/>
                  <p:pic>
                    <p:nvPicPr>
                      <p:cNvPr id="0" name="Picture 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7930" y="4947308"/>
                        <a:ext cx="109855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032724"/>
              </p:ext>
            </p:extLst>
          </p:nvPr>
        </p:nvGraphicFramePr>
        <p:xfrm>
          <a:off x="5685745" y="4908903"/>
          <a:ext cx="76041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457200" imgH="215640" progId="Equation.3">
                  <p:embed/>
                </p:oleObj>
              </mc:Choice>
              <mc:Fallback>
                <p:oleObj name="Równanie" r:id="rId18" imgW="457200" imgH="215640" progId="Equation.3">
                  <p:embed/>
                  <p:pic>
                    <p:nvPicPr>
                      <p:cNvPr id="0" name="Picture 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5745" y="4908903"/>
                        <a:ext cx="760412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694" name="Rectangle 4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94693" name="Object 485"/>
          <p:cNvGraphicFramePr>
            <a:graphicFrameLocks noChangeAspect="1"/>
          </p:cNvGraphicFramePr>
          <p:nvPr/>
        </p:nvGraphicFramePr>
        <p:xfrm>
          <a:off x="5263290" y="3160165"/>
          <a:ext cx="1152150" cy="28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660113" imgH="165028" progId="Equation.3">
                  <p:embed/>
                </p:oleObj>
              </mc:Choice>
              <mc:Fallback>
                <p:oleObj name="Równanie" r:id="rId20" imgW="660113" imgH="165028" progId="Equation.3">
                  <p:embed/>
                  <p:pic>
                    <p:nvPicPr>
                      <p:cNvPr id="0" name="Picture 4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3290" y="3160165"/>
                        <a:ext cx="1152150" cy="283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86086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355130"/>
            <a:ext cx="81920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pl-PL" u="sng" dirty="0"/>
              <a:t>ZBIÓR</a:t>
            </a:r>
            <a:r>
              <a:rPr lang="pl-PL" dirty="0"/>
              <a:t>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- POJĘCIE PIERWOTNE</a:t>
            </a:r>
          </a:p>
          <a:p>
            <a:endParaRPr lang="pl-PL" dirty="0"/>
          </a:p>
          <a:p>
            <a:pPr marL="342900" indent="-342900">
              <a:buFont typeface="+mj-lt"/>
              <a:buAutoNum type="arabicParenR" startAt="2"/>
            </a:pPr>
            <a:r>
              <a:rPr lang="pl-PL" u="sng" dirty="0"/>
              <a:t>PARA UPORZĄDKOWAN</a:t>
            </a:r>
            <a:r>
              <a:rPr lang="pl-PL" dirty="0"/>
              <a:t>A – ZBIÓR</a:t>
            </a:r>
          </a:p>
          <a:p>
            <a:pPr marL="342900" indent="-342900">
              <a:buFont typeface="+mj-lt"/>
              <a:buAutoNum type="arabicParenR" startAt="2"/>
            </a:pPr>
            <a:endParaRPr lang="pl-PL" dirty="0"/>
          </a:p>
          <a:p>
            <a:pPr marL="342900" indent="-342900">
              <a:buFont typeface="+mj-lt"/>
              <a:buAutoNum type="arabicParenR" startAt="2"/>
            </a:pPr>
            <a:endParaRPr lang="pl-PL" dirty="0"/>
          </a:p>
          <a:p>
            <a:pPr marL="342900" indent="-342900">
              <a:buFont typeface="+mj-lt"/>
              <a:buAutoNum type="arabicParenR" startAt="2"/>
            </a:pPr>
            <a:r>
              <a:rPr lang="pl-PL" u="sng" dirty="0"/>
              <a:t>RELACJA</a:t>
            </a:r>
            <a:r>
              <a:rPr lang="pl-PL" dirty="0"/>
              <a:t> – ZBIÓR (PODZBIÓR ILOCZYNU KARTEZJAŃSKIEGO)</a:t>
            </a:r>
          </a:p>
          <a:p>
            <a:pPr marL="342900" indent="-342900">
              <a:buFont typeface="+mj-lt"/>
              <a:buAutoNum type="arabicParenR" startAt="2"/>
            </a:pPr>
            <a:endParaRPr lang="pl-PL" dirty="0"/>
          </a:p>
          <a:p>
            <a:pPr marL="342900" indent="-342900">
              <a:buFont typeface="+mj-lt"/>
              <a:buAutoNum type="arabicParenR" startAt="2"/>
            </a:pPr>
            <a:endParaRPr lang="pl-PL" dirty="0"/>
          </a:p>
          <a:p>
            <a:pPr marL="342900" indent="-342900">
              <a:buFont typeface="+mj-lt"/>
              <a:buAutoNum type="arabicParenR" startAt="2"/>
            </a:pPr>
            <a:r>
              <a:rPr lang="pl-PL" u="sng" dirty="0"/>
              <a:t>FUNKCJA</a:t>
            </a:r>
            <a:r>
              <a:rPr lang="pl-PL" dirty="0"/>
              <a:t> – RELACJA „SZCZEGÓLNEGO RODZAJU”                                 	SZCZEGÓLNEGO RODZAJU ZBIÓR</a:t>
            </a:r>
          </a:p>
          <a:p>
            <a:pPr marL="342900" indent="-342900">
              <a:buFont typeface="+mj-lt"/>
              <a:buAutoNum type="arabicParenR" startAt="2"/>
            </a:pPr>
            <a:endParaRPr lang="pl-PL" dirty="0"/>
          </a:p>
          <a:p>
            <a:pPr marL="342900" indent="-342900">
              <a:buFont typeface="+mj-lt"/>
              <a:buAutoNum type="arabicParenR" startAt="2"/>
            </a:pPr>
            <a:endParaRPr lang="pl-PL" u="sng" dirty="0"/>
          </a:p>
          <a:p>
            <a:pPr marL="342900" indent="-342900">
              <a:buFont typeface="+mj-lt"/>
              <a:buAutoNum type="arabicParenR" startAt="2"/>
            </a:pPr>
            <a:r>
              <a:rPr lang="pl-PL" u="sng" dirty="0"/>
              <a:t>FUNKCJA ZDANIOWA</a:t>
            </a:r>
            <a:r>
              <a:rPr lang="pl-PL" dirty="0"/>
              <a:t>                          WŁASNOŚĆ          RELACJA               </a:t>
            </a:r>
          </a:p>
          <a:p>
            <a:pPr marL="341313"/>
            <a:r>
              <a:rPr lang="pl-PL" dirty="0"/>
              <a:t>	ZBIÓR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350227" y="692696"/>
            <a:ext cx="6370983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FUNDAMENTALNE ZNACZENIE POJĘCIA „ZBIÓR”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055915"/>
              </p:ext>
            </p:extLst>
          </p:nvPr>
        </p:nvGraphicFramePr>
        <p:xfrm>
          <a:off x="3118023" y="3111195"/>
          <a:ext cx="1119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72840" imgH="164880" progId="Equation.3">
                  <p:embed/>
                </p:oleObj>
              </mc:Choice>
              <mc:Fallback>
                <p:oleObj name="Równanie" r:id="rId4" imgW="672840" imgH="16488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8023" y="3111195"/>
                        <a:ext cx="11191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880838"/>
              </p:ext>
            </p:extLst>
          </p:nvPr>
        </p:nvGraphicFramePr>
        <p:xfrm>
          <a:off x="3533775" y="2298950"/>
          <a:ext cx="18573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117440" imgH="215640" progId="Equation.3">
                  <p:embed/>
                </p:oleObj>
              </mc:Choice>
              <mc:Fallback>
                <p:oleObj name="Równanie" r:id="rId6" imgW="1117440" imgH="21564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3775" y="2298950"/>
                        <a:ext cx="185737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6684275" y="3736240"/>
            <a:ext cx="42245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419850" y="4849985"/>
            <a:ext cx="14509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91880" y="4542745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wyznacza</a:t>
            </a:r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6377035" y="4849985"/>
            <a:ext cx="42245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000335" y="4005075"/>
            <a:ext cx="42245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8028450" y="4849985"/>
            <a:ext cx="42245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000335" y="5118820"/>
            <a:ext cx="42245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317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95316" name="Object 84"/>
          <p:cNvGraphicFramePr>
            <a:graphicFrameLocks noChangeAspect="1"/>
          </p:cNvGraphicFramePr>
          <p:nvPr/>
        </p:nvGraphicFramePr>
        <p:xfrm>
          <a:off x="5493720" y="3851455"/>
          <a:ext cx="1091154" cy="268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60113" imgH="165028" progId="Equation.3">
                  <p:embed/>
                </p:oleObj>
              </mc:Choice>
              <mc:Fallback>
                <p:oleObj name="Równanie" r:id="rId8" imgW="660113" imgH="165028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3720" y="3851455"/>
                        <a:ext cx="1091154" cy="2688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82828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235" y="1086295"/>
            <a:ext cx="8525910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RELACJA OPRÓCZ WŁASNOŚCI PODSTAWOWEJ </a:t>
            </a:r>
            <a:r>
              <a:rPr lang="pl-PL" dirty="0">
                <a:sym typeface="Symbol"/>
              </a:rPr>
              <a:t> (DEFINICYJNEJ) MOŻE POSIADAĆ WIELE DODATKOWYCH, FORMALNYCH (ABSTRAKCYJNYCH) WŁASNOŚCI (PEWNE PRAWIDŁOWOŚCI W ZBIORZE  </a:t>
            </a:r>
            <a:r>
              <a:rPr lang="pl-PL" i="1" dirty="0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pl-PL" dirty="0">
                <a:sym typeface="Symbol"/>
              </a:rPr>
              <a:t>)</a:t>
            </a:r>
            <a:endParaRPr lang="pl-PL" dirty="0"/>
          </a:p>
          <a:p>
            <a:r>
              <a:rPr lang="pl-PL" dirty="0"/>
              <a:t>NIECH                   ,  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– PRZESTRZEŃ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 </a:t>
            </a:r>
          </a:p>
          <a:p>
            <a:pPr marL="287338"/>
            <a:r>
              <a:rPr lang="pl-PL" dirty="0"/>
              <a:t>RELACJĘ                    NAZYWAMY </a:t>
            </a:r>
            <a:r>
              <a:rPr lang="pl-PL" u="sng" dirty="0"/>
              <a:t>ZWROTNĄ</a:t>
            </a:r>
            <a:r>
              <a:rPr lang="pl-PL" dirty="0"/>
              <a:t>, JEŚLI DLA KAŻDEGO</a:t>
            </a:r>
          </a:p>
          <a:p>
            <a:pPr marL="287338"/>
            <a:endParaRPr lang="pl-PL" u="sng" dirty="0"/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 </a:t>
            </a:r>
          </a:p>
          <a:p>
            <a:pPr marL="287338"/>
            <a:r>
              <a:rPr lang="pl-PL" dirty="0"/>
              <a:t>RELACJĘ                     NAZYWAMY </a:t>
            </a:r>
            <a:r>
              <a:rPr lang="pl-PL" u="sng" dirty="0"/>
              <a:t>PRZECIWZWROTNĄ</a:t>
            </a:r>
            <a:r>
              <a:rPr lang="pl-PL" dirty="0"/>
              <a:t>, JEŚLI DLA KAŻDEGO </a:t>
            </a:r>
          </a:p>
          <a:p>
            <a:pPr marL="287338"/>
            <a:endParaRPr lang="pl-PL" u="sng" dirty="0"/>
          </a:p>
          <a:p>
            <a:pPr marL="287338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pl-PL" u="sng" dirty="0"/>
              <a:t> </a:t>
            </a:r>
          </a:p>
          <a:p>
            <a:pPr marL="1163638" indent="-874713"/>
            <a:r>
              <a:rPr lang="pl-PL" dirty="0"/>
              <a:t>RELACJĘ                     NAZYWAMY </a:t>
            </a:r>
            <a:r>
              <a:rPr lang="pl-PL" u="sng" dirty="0"/>
              <a:t>SYMETRYCZNĄ</a:t>
            </a:r>
            <a:r>
              <a:rPr lang="pl-PL" dirty="0"/>
              <a:t>, JEŚLI DLA KAŻDYCH                      ,  Z TEGO ŻE                  WYNIKA, ŻE </a:t>
            </a:r>
            <a:endParaRPr lang="pl-PL" u="sng" dirty="0"/>
          </a:p>
          <a:p>
            <a:pPr marL="287338" indent="-285750">
              <a:buFont typeface="Arial" pitchFamily="34" charset="0"/>
              <a:buChar char="•"/>
            </a:pPr>
            <a:endParaRPr lang="pl-PL" u="sng" dirty="0"/>
          </a:p>
          <a:p>
            <a:pPr marL="287338" indent="-285750">
              <a:buFont typeface="Arial" pitchFamily="34" charset="0"/>
              <a:buChar char="•"/>
            </a:pPr>
            <a:r>
              <a:rPr lang="pl-PL" u="sng" dirty="0"/>
              <a:t> </a:t>
            </a:r>
          </a:p>
          <a:p>
            <a:pPr marL="288925"/>
            <a:r>
              <a:rPr lang="pl-PL" dirty="0"/>
              <a:t>RELACJĘ                      NAZYWAMY </a:t>
            </a:r>
            <a:r>
              <a:rPr lang="pl-PL" u="sng" dirty="0"/>
              <a:t>PRZECIWSYMETRYCZNĄ</a:t>
            </a:r>
            <a:r>
              <a:rPr lang="pl-PL" dirty="0"/>
              <a:t>, JEŚLI DLA KAŻDYCH               , Z TEGO ŻE                    WYNIKA, ŻE </a:t>
            </a:r>
          </a:p>
          <a:p>
            <a:pPr marL="287338" indent="-285750">
              <a:buFont typeface="Arial" pitchFamily="34" charset="0"/>
              <a:buChar char="•"/>
            </a:pPr>
            <a:endParaRPr lang="pl-PL" u="sng" dirty="0"/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768434" y="692696"/>
            <a:ext cx="5491916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WŁASNOŚCI RELACJI DWUCZŁONOWYCH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102350"/>
              </p:ext>
            </p:extLst>
          </p:nvPr>
        </p:nvGraphicFramePr>
        <p:xfrm>
          <a:off x="1115550" y="1959045"/>
          <a:ext cx="11826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711000" imgH="164880" progId="Equation.3">
                  <p:embed/>
                </p:oleObj>
              </mc:Choice>
              <mc:Fallback>
                <p:oleObj name="Równanie" r:id="rId4" imgW="711000" imgH="164880" progId="Equation.3">
                  <p:embed/>
                  <p:pic>
                    <p:nvPicPr>
                      <p:cNvPr id="0" name="Picture 5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550" y="1959045"/>
                        <a:ext cx="11826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5679" y="2214758"/>
            <a:ext cx="176202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ZWROTNOŚĆ:</a:t>
            </a:r>
            <a:endParaRPr lang="en-US" u="sng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355666"/>
              </p:ext>
            </p:extLst>
          </p:nvPr>
        </p:nvGraphicFramePr>
        <p:xfrm>
          <a:off x="1730030" y="2573525"/>
          <a:ext cx="1182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11000" imgH="164880" progId="Equation.3">
                  <p:embed/>
                </p:oleObj>
              </mc:Choice>
              <mc:Fallback>
                <p:oleObj name="Równanie" r:id="rId6" imgW="711000" imgH="164880" progId="Equation.3">
                  <p:embed/>
                  <p:pic>
                    <p:nvPicPr>
                      <p:cNvPr id="0" name="Picture 5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030" y="2573525"/>
                        <a:ext cx="11826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79077"/>
              </p:ext>
            </p:extLst>
          </p:nvPr>
        </p:nvGraphicFramePr>
        <p:xfrm>
          <a:off x="4040672" y="2814520"/>
          <a:ext cx="9921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596880" imgH="215640" progId="Equation.3">
                  <p:embed/>
                </p:oleObj>
              </mc:Choice>
              <mc:Fallback>
                <p:oleObj name="Równanie" r:id="rId8" imgW="596880" imgH="215640" progId="Equation.3">
                  <p:embed/>
                  <p:pic>
                    <p:nvPicPr>
                      <p:cNvPr id="0" name="Picture 5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672" y="2814520"/>
                        <a:ext cx="99218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183253"/>
              </p:ext>
            </p:extLst>
          </p:nvPr>
        </p:nvGraphicFramePr>
        <p:xfrm>
          <a:off x="7951640" y="2551300"/>
          <a:ext cx="6746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06080" imgH="177480" progId="Equation.3">
                  <p:embed/>
                </p:oleObj>
              </mc:Choice>
              <mc:Fallback>
                <p:oleObj name="Równanie" r:id="rId10" imgW="406080" imgH="177480" progId="Equation.3">
                  <p:embed/>
                  <p:pic>
                    <p:nvPicPr>
                      <p:cNvPr id="0" name="Picture 5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1640" y="2551300"/>
                        <a:ext cx="674687" cy="301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16625" y="3098073"/>
            <a:ext cx="282641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PRZECIWZWROTNOŚĆ:</a:t>
            </a:r>
            <a:endParaRPr lang="en-US" u="sng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757731"/>
              </p:ext>
            </p:extLst>
          </p:nvPr>
        </p:nvGraphicFramePr>
        <p:xfrm>
          <a:off x="1768435" y="3467405"/>
          <a:ext cx="1182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711000" imgH="164880" progId="Equation.3">
                  <p:embed/>
                </p:oleObj>
              </mc:Choice>
              <mc:Fallback>
                <p:oleObj name="Równanie" r:id="rId12" imgW="711000" imgH="164880" progId="Equation.3">
                  <p:embed/>
                  <p:pic>
                    <p:nvPicPr>
                      <p:cNvPr id="0" name="Picture 5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8435" y="3467405"/>
                        <a:ext cx="11826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947461"/>
              </p:ext>
            </p:extLst>
          </p:nvPr>
        </p:nvGraphicFramePr>
        <p:xfrm>
          <a:off x="1883650" y="3697835"/>
          <a:ext cx="6746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06080" imgH="177480" progId="Equation.3">
                  <p:embed/>
                </p:oleObj>
              </mc:Choice>
              <mc:Fallback>
                <p:oleObj name="Równanie" r:id="rId10" imgW="406080" imgH="177480" progId="Equation.3">
                  <p:embed/>
                  <p:pic>
                    <p:nvPicPr>
                      <p:cNvPr id="0" name="Picture 5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3650" y="3697835"/>
                        <a:ext cx="674687" cy="301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071535"/>
              </p:ext>
            </p:extLst>
          </p:nvPr>
        </p:nvGraphicFramePr>
        <p:xfrm>
          <a:off x="4034330" y="3870380"/>
          <a:ext cx="9921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596880" imgH="215640" progId="Equation.3">
                  <p:embed/>
                </p:oleObj>
              </mc:Choice>
              <mc:Fallback>
                <p:oleObj name="Równanie" r:id="rId14" imgW="596880" imgH="215640" progId="Equation.3">
                  <p:embed/>
                  <p:pic>
                    <p:nvPicPr>
                      <p:cNvPr id="0" name="Picture 5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4330" y="3870380"/>
                        <a:ext cx="99218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01070" y="4235505"/>
            <a:ext cx="233493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SYMETRYCZNOŚĆ:</a:t>
            </a:r>
            <a:endParaRPr lang="en-US" u="sng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485952"/>
              </p:ext>
            </p:extLst>
          </p:nvPr>
        </p:nvGraphicFramePr>
        <p:xfrm>
          <a:off x="1768435" y="4619555"/>
          <a:ext cx="1182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711000" imgH="164880" progId="Equation.3">
                  <p:embed/>
                </p:oleObj>
              </mc:Choice>
              <mc:Fallback>
                <p:oleObj name="Równanie" r:id="rId16" imgW="711000" imgH="164880" progId="Equation.3">
                  <p:embed/>
                  <p:pic>
                    <p:nvPicPr>
                      <p:cNvPr id="0" name="Picture 5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8435" y="4619555"/>
                        <a:ext cx="11826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721360"/>
              </p:ext>
            </p:extLst>
          </p:nvPr>
        </p:nvGraphicFramePr>
        <p:xfrm>
          <a:off x="616285" y="4926795"/>
          <a:ext cx="9064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545760" imgH="203040" progId="Equation.3">
                  <p:embed/>
                </p:oleObj>
              </mc:Choice>
              <mc:Fallback>
                <p:oleObj name="Równanie" r:id="rId18" imgW="545760" imgH="203040" progId="Equation.3">
                  <p:embed/>
                  <p:pic>
                    <p:nvPicPr>
                      <p:cNvPr id="0" name="Picture 5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85" y="4926795"/>
                        <a:ext cx="906462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547354"/>
              </p:ext>
            </p:extLst>
          </p:nvPr>
        </p:nvGraphicFramePr>
        <p:xfrm>
          <a:off x="2944695" y="488839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609480" imgH="215640" progId="Equation.3">
                  <p:embed/>
                </p:oleObj>
              </mc:Choice>
              <mc:Fallback>
                <p:oleObj name="Równanie" r:id="rId20" imgW="609480" imgH="215640" progId="Equation.3">
                  <p:embed/>
                  <p:pic>
                    <p:nvPicPr>
                      <p:cNvPr id="0" name="Picture 5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695" y="488839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162239"/>
              </p:ext>
            </p:extLst>
          </p:nvPr>
        </p:nvGraphicFramePr>
        <p:xfrm>
          <a:off x="5378505" y="488839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609480" imgH="215640" progId="Equation.3">
                  <p:embed/>
                </p:oleObj>
              </mc:Choice>
              <mc:Fallback>
                <p:oleObj name="Równanie" r:id="rId22" imgW="609480" imgH="215640" progId="Equation.3">
                  <p:embed/>
                  <p:pic>
                    <p:nvPicPr>
                      <p:cNvPr id="0" name="Picture 5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505" y="488839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501070" y="5426060"/>
            <a:ext cx="585737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PRZECIWSYMETRYCZNOŚĆ (ASYMETRYCZNOŚĆ):</a:t>
            </a:r>
            <a:endParaRPr lang="en-US" u="sng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872859"/>
              </p:ext>
            </p:extLst>
          </p:nvPr>
        </p:nvGraphicFramePr>
        <p:xfrm>
          <a:off x="1776303" y="5761038"/>
          <a:ext cx="1182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711000" imgH="164880" progId="Equation.3">
                  <p:embed/>
                </p:oleObj>
              </mc:Choice>
              <mc:Fallback>
                <p:oleObj name="Równanie" r:id="rId24" imgW="711000" imgH="164880" progId="Equation.3">
                  <p:embed/>
                  <p:pic>
                    <p:nvPicPr>
                      <p:cNvPr id="0" name="Picture 5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303" y="5761038"/>
                        <a:ext cx="11826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037649"/>
              </p:ext>
            </p:extLst>
          </p:nvPr>
        </p:nvGraphicFramePr>
        <p:xfrm>
          <a:off x="1768435" y="6002135"/>
          <a:ext cx="9064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545760" imgH="203040" progId="Equation.3">
                  <p:embed/>
                </p:oleObj>
              </mc:Choice>
              <mc:Fallback>
                <p:oleObj name="Równanie" r:id="rId18" imgW="545760" imgH="203040" progId="Equation.3">
                  <p:embed/>
                  <p:pic>
                    <p:nvPicPr>
                      <p:cNvPr id="0" name="Picture 5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8435" y="6002135"/>
                        <a:ext cx="906463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28901"/>
              </p:ext>
            </p:extLst>
          </p:nvPr>
        </p:nvGraphicFramePr>
        <p:xfrm>
          <a:off x="4096845" y="596373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609480" imgH="215640" progId="Equation.3">
                  <p:embed/>
                </p:oleObj>
              </mc:Choice>
              <mc:Fallback>
                <p:oleObj name="Równanie" r:id="rId20" imgW="609480" imgH="215640" progId="Equation.3">
                  <p:embed/>
                  <p:pic>
                    <p:nvPicPr>
                      <p:cNvPr id="0" name="Picture 5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6845" y="596373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581631"/>
              </p:ext>
            </p:extLst>
          </p:nvPr>
        </p:nvGraphicFramePr>
        <p:xfrm>
          <a:off x="6684275" y="6002135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609480" imgH="215640" progId="Equation.3">
                  <p:embed/>
                </p:oleObj>
              </mc:Choice>
              <mc:Fallback>
                <p:oleObj name="Równanie" r:id="rId26" imgW="609480" imgH="215640" progId="Equation.3">
                  <p:embed/>
                  <p:pic>
                    <p:nvPicPr>
                      <p:cNvPr id="0" name="Picture 5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4275" y="6002135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38703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355130"/>
            <a:ext cx="81920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l-PL" u="sng" dirty="0"/>
              <a:t>A</a:t>
            </a:r>
          </a:p>
          <a:p>
            <a:pPr marL="287338"/>
            <a:r>
              <a:rPr lang="pl-PL" dirty="0"/>
              <a:t>RELACJĘ                    NAZYWAMY </a:t>
            </a:r>
            <a:r>
              <a:rPr lang="pl-PL" u="sng" dirty="0"/>
              <a:t>ANTYSYMETRYCZNĄ</a:t>
            </a:r>
            <a:r>
              <a:rPr lang="pl-PL" dirty="0"/>
              <a:t>, JEŚLI DLA KAŻDYCH                , Z TEGO ŻE                  I                   WYNIKA, ŻE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x=y</a:t>
            </a:r>
            <a:endParaRPr lang="pl-PL" i="1" u="sng" dirty="0">
              <a:latin typeface="Times New Roman" pitchFamily="18" charset="0"/>
              <a:cs typeface="Times New Roman" pitchFamily="18" charset="0"/>
            </a:endParaRPr>
          </a:p>
          <a:p>
            <a:pPr marL="287338"/>
            <a:endParaRPr lang="pl-PL" u="sng" dirty="0"/>
          </a:p>
          <a:p>
            <a:pPr marL="285750" indent="-285750">
              <a:buFont typeface="Arial" pitchFamily="34" charset="0"/>
              <a:buChar char="•"/>
            </a:pPr>
            <a:r>
              <a:rPr lang="pl-PL" u="sng" dirty="0"/>
              <a:t>P</a:t>
            </a:r>
          </a:p>
          <a:p>
            <a:pPr marL="287338"/>
            <a:r>
              <a:rPr lang="pl-PL" dirty="0"/>
              <a:t>RELACJĘ                    NAZYWAMY </a:t>
            </a:r>
            <a:r>
              <a:rPr lang="pl-PL" u="sng" dirty="0"/>
              <a:t>PRZECHODNIĄ</a:t>
            </a:r>
            <a:r>
              <a:rPr lang="pl-PL" dirty="0"/>
              <a:t>, JEŚLI DLA KAŻDYCH TRZECH ELEMENTÓW                    Z TEGO ŻE </a:t>
            </a:r>
          </a:p>
          <a:p>
            <a:pPr marL="287338"/>
            <a:r>
              <a:rPr lang="pl-PL" dirty="0"/>
              <a:t>I                   WYNIKA ŻE  </a:t>
            </a:r>
          </a:p>
          <a:p>
            <a:pPr marL="287338"/>
            <a:endParaRPr lang="pl-PL" u="sng" dirty="0"/>
          </a:p>
          <a:p>
            <a:pPr marL="287338" indent="-285750">
              <a:buFont typeface="Arial" pitchFamily="34" charset="0"/>
              <a:buChar char="•"/>
            </a:pPr>
            <a:r>
              <a:rPr lang="pl-PL" u="sng" dirty="0"/>
              <a:t>S</a:t>
            </a:r>
          </a:p>
          <a:p>
            <a:pPr marL="288925"/>
            <a:r>
              <a:rPr lang="pl-PL" dirty="0"/>
              <a:t>RELACJĘ                    NAZYWAMY </a:t>
            </a:r>
            <a:r>
              <a:rPr lang="pl-PL" u="sng" dirty="0"/>
              <a:t>SPÓJNĄ</a:t>
            </a:r>
            <a:r>
              <a:rPr lang="pl-PL" dirty="0"/>
              <a:t>, JEŚLI DLA KAŻDYCH               ZACHODZI                  LUB </a:t>
            </a:r>
            <a:endParaRPr lang="pl-PL" u="sng" dirty="0"/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576409" y="692696"/>
            <a:ext cx="6029585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c.d. WŁASNOŚCI RELACJI DWUCZŁONOWYCH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6715" y="1316725"/>
            <a:ext cx="295048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ANTYSYMETRYCZNOŚĆ:</a:t>
            </a:r>
            <a:endParaRPr lang="en-US" u="sng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057179"/>
              </p:ext>
            </p:extLst>
          </p:nvPr>
        </p:nvGraphicFramePr>
        <p:xfrm>
          <a:off x="2005013" y="1662113"/>
          <a:ext cx="1182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711000" imgH="164880" progId="Equation.3">
                  <p:embed/>
                </p:oleObj>
              </mc:Choice>
              <mc:Fallback>
                <p:oleObj name="Równanie" r:id="rId4" imgW="711000" imgH="164880" progId="Equation.3">
                  <p:embed/>
                  <p:pic>
                    <p:nvPicPr>
                      <p:cNvPr id="0" name="Picture 4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013" y="1662113"/>
                        <a:ext cx="11826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846715" y="2430470"/>
            <a:ext cx="22749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PRZECHODNIOŚĆ:</a:t>
            </a:r>
            <a:endParaRPr lang="en-US" u="sng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521878"/>
              </p:ext>
            </p:extLst>
          </p:nvPr>
        </p:nvGraphicFramePr>
        <p:xfrm>
          <a:off x="2005013" y="2738438"/>
          <a:ext cx="1182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11000" imgH="164880" progId="Equation.3">
                  <p:embed/>
                </p:oleObj>
              </mc:Choice>
              <mc:Fallback>
                <p:oleObj name="Równanie" r:id="rId6" imgW="711000" imgH="164880" progId="Equation.3">
                  <p:embed/>
                  <p:pic>
                    <p:nvPicPr>
                      <p:cNvPr id="0" name="Picture 4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013" y="2738438"/>
                        <a:ext cx="11826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846715" y="3813050"/>
            <a:ext cx="151836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/>
              <a:t>SPÓJNOŚĆ:</a:t>
            </a:r>
            <a:endParaRPr lang="en-US" u="sng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053585"/>
              </p:ext>
            </p:extLst>
          </p:nvPr>
        </p:nvGraphicFramePr>
        <p:xfrm>
          <a:off x="2038350" y="4119563"/>
          <a:ext cx="11826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711000" imgH="164880" progId="Equation.3">
                  <p:embed/>
                </p:oleObj>
              </mc:Choice>
              <mc:Fallback>
                <p:oleObj name="Równanie" r:id="rId8" imgW="711000" imgH="164880" progId="Equation.3">
                  <p:embed/>
                  <p:pic>
                    <p:nvPicPr>
                      <p:cNvPr id="0" name="Picture 5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50" y="4119563"/>
                        <a:ext cx="11826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177658"/>
              </p:ext>
            </p:extLst>
          </p:nvPr>
        </p:nvGraphicFramePr>
        <p:xfrm>
          <a:off x="2114080" y="1932363"/>
          <a:ext cx="9064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545760" imgH="203040" progId="Equation.3">
                  <p:embed/>
                </p:oleObj>
              </mc:Choice>
              <mc:Fallback>
                <p:oleObj name="Równanie" r:id="rId10" imgW="545760" imgH="203040" progId="Equation.3">
                  <p:embed/>
                  <p:pic>
                    <p:nvPicPr>
                      <p:cNvPr id="0" name="Picture 5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080" y="1932363"/>
                        <a:ext cx="906462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751644"/>
              </p:ext>
            </p:extLst>
          </p:nvPr>
        </p:nvGraphicFramePr>
        <p:xfrm>
          <a:off x="7130840" y="3006545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09480" imgH="215640" progId="Equation.3">
                  <p:embed/>
                </p:oleObj>
              </mc:Choice>
              <mc:Fallback>
                <p:oleObj name="Równanie" r:id="rId12" imgW="609480" imgH="215640" progId="Equation.3">
                  <p:embed/>
                  <p:pic>
                    <p:nvPicPr>
                      <p:cNvPr id="0" name="Picture 5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0840" y="3006545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935471"/>
              </p:ext>
            </p:extLst>
          </p:nvPr>
        </p:nvGraphicFramePr>
        <p:xfrm>
          <a:off x="5685745" y="189280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609480" imgH="215640" progId="Equation.3">
                  <p:embed/>
                </p:oleObj>
              </mc:Choice>
              <mc:Fallback>
                <p:oleObj name="Równanie" r:id="rId14" imgW="609480" imgH="215640" progId="Equation.3">
                  <p:embed/>
                  <p:pic>
                    <p:nvPicPr>
                      <p:cNvPr id="0" name="Picture 5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5745" y="189280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281061"/>
              </p:ext>
            </p:extLst>
          </p:nvPr>
        </p:nvGraphicFramePr>
        <p:xfrm>
          <a:off x="7966897" y="4120290"/>
          <a:ext cx="9064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545760" imgH="203040" progId="Equation.3">
                  <p:embed/>
                </p:oleObj>
              </mc:Choice>
              <mc:Fallback>
                <p:oleObj name="Równanie" r:id="rId10" imgW="545760" imgH="203040" progId="Equation.3">
                  <p:embed/>
                  <p:pic>
                    <p:nvPicPr>
                      <p:cNvPr id="0" name="Picture 5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6897" y="4120290"/>
                        <a:ext cx="906463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946487"/>
              </p:ext>
            </p:extLst>
          </p:nvPr>
        </p:nvGraphicFramePr>
        <p:xfrm>
          <a:off x="2152485" y="435072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09480" imgH="215640" progId="Equation.3">
                  <p:embed/>
                </p:oleObj>
              </mc:Choice>
              <mc:Fallback>
                <p:oleObj name="Równanie" r:id="rId12" imgW="609480" imgH="215640" progId="Equation.3">
                  <p:embed/>
                  <p:pic>
                    <p:nvPicPr>
                      <p:cNvPr id="0" name="Picture 5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2485" y="435072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245700"/>
              </p:ext>
            </p:extLst>
          </p:nvPr>
        </p:nvGraphicFramePr>
        <p:xfrm>
          <a:off x="4456785" y="189280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609480" imgH="215640" progId="Equation.3">
                  <p:embed/>
                </p:oleObj>
              </mc:Choice>
              <mc:Fallback>
                <p:oleObj name="Równanie" r:id="rId12" imgW="609480" imgH="215640" progId="Equation.3">
                  <p:embed/>
                  <p:pic>
                    <p:nvPicPr>
                      <p:cNvPr id="0" name="Picture 5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785" y="189280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566253"/>
              </p:ext>
            </p:extLst>
          </p:nvPr>
        </p:nvGraphicFramePr>
        <p:xfrm>
          <a:off x="4610405" y="3006545"/>
          <a:ext cx="11176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72840" imgH="203040" progId="Equation.3">
                  <p:embed/>
                </p:oleObj>
              </mc:Choice>
              <mc:Fallback>
                <p:oleObj name="Równanie" r:id="rId16" imgW="672840" imgH="203040" progId="Equation.3">
                  <p:embed/>
                  <p:pic>
                    <p:nvPicPr>
                      <p:cNvPr id="0" name="Picture 5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405" y="3006545"/>
                        <a:ext cx="1117600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859049"/>
              </p:ext>
            </p:extLst>
          </p:nvPr>
        </p:nvGraphicFramePr>
        <p:xfrm>
          <a:off x="1115550" y="3275380"/>
          <a:ext cx="9921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596880" imgH="215640" progId="Equation.3">
                  <p:embed/>
                </p:oleObj>
              </mc:Choice>
              <mc:Fallback>
                <p:oleObj name="Równanie" r:id="rId18" imgW="596880" imgH="215640" progId="Equation.3">
                  <p:embed/>
                  <p:pic>
                    <p:nvPicPr>
                      <p:cNvPr id="0" name="Picture 5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550" y="3275380"/>
                        <a:ext cx="99218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731207"/>
              </p:ext>
            </p:extLst>
          </p:nvPr>
        </p:nvGraphicFramePr>
        <p:xfrm>
          <a:off x="3535065" y="3275380"/>
          <a:ext cx="9921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596880" imgH="215640" progId="Equation.3">
                  <p:embed/>
                </p:oleObj>
              </mc:Choice>
              <mc:Fallback>
                <p:oleObj name="Równanie" r:id="rId20" imgW="596880" imgH="215640" progId="Equation.3">
                  <p:embed/>
                  <p:pic>
                    <p:nvPicPr>
                      <p:cNvPr id="0" name="Picture 5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5065" y="3275380"/>
                        <a:ext cx="99218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164801"/>
              </p:ext>
            </p:extLst>
          </p:nvPr>
        </p:nvGraphicFramePr>
        <p:xfrm>
          <a:off x="3789605" y="4350720"/>
          <a:ext cx="1012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609480" imgH="215640" progId="Equation.3">
                  <p:embed/>
                </p:oleObj>
              </mc:Choice>
              <mc:Fallback>
                <p:oleObj name="Równanie" r:id="rId22" imgW="609480" imgH="215640" progId="Equation.3">
                  <p:embed/>
                  <p:pic>
                    <p:nvPicPr>
                      <p:cNvPr id="0" name="Picture 5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9605" y="4350720"/>
                        <a:ext cx="1012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30365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009486"/>
            <a:ext cx="819202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u="sng" dirty="0"/>
          </a:p>
          <a:p>
            <a:r>
              <a:rPr lang="pl-PL" dirty="0"/>
              <a:t>RODZINA ZBIORÓW </a:t>
            </a:r>
            <a:r>
              <a:rPr lang="pl-PL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/>
              <a:t> ≡ ZBIÓR ZBIORÓW </a:t>
            </a:r>
          </a:p>
          <a:p>
            <a:r>
              <a:rPr lang="pl-PL" dirty="0"/>
              <a:t>CIAŁO ZBIORÓW TO TAKA RODZINA </a:t>
            </a:r>
            <a:r>
              <a:rPr lang="pl-PL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/>
              <a:t>, ŻE </a:t>
            </a:r>
          </a:p>
          <a:p>
            <a:r>
              <a:rPr lang="pl-PL" dirty="0"/>
              <a:t> </a:t>
            </a:r>
          </a:p>
          <a:p>
            <a:pPr marL="287338"/>
            <a:endParaRPr lang="pl-PL" dirty="0"/>
          </a:p>
          <a:p>
            <a:pPr marL="342900" indent="-342900">
              <a:spcAft>
                <a:spcPts val="600"/>
              </a:spcAft>
            </a:pPr>
            <a:r>
              <a:rPr lang="pl-PL" u="sng" dirty="0"/>
              <a:t>PRZYKŁADY</a:t>
            </a:r>
            <a:endParaRPr lang="pl-PL" dirty="0"/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„RELACJA MNIEJSZOŚCI” W ZBIORZE </a:t>
            </a:r>
            <a:r>
              <a:rPr lang="pl-PL" dirty="0">
                <a:latin typeface="Lucida Calligraphy" pitchFamily="66" charset="0"/>
              </a:rPr>
              <a:t>R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JEST PRZECIWZWROTNA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JEST PRZECHODNIA</a:t>
            </a:r>
          </a:p>
          <a:p>
            <a:pPr marL="341313">
              <a:spcAft>
                <a:spcPts val="600"/>
              </a:spcAft>
            </a:pPr>
            <a:r>
              <a:rPr lang="pl-PL" dirty="0"/>
              <a:t>BO WARUNEK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x&lt;x</a:t>
            </a:r>
            <a:r>
              <a:rPr lang="pl-PL" dirty="0"/>
              <a:t>                     NIE JEST SPEŁNIONY DLA ŻADNEJ LICZBY RZECZYWISTEJ</a:t>
            </a:r>
            <a:endParaRPr lang="pl-PL" u="sng" dirty="0"/>
          </a:p>
          <a:p>
            <a:pPr marL="342900" indent="-342900">
              <a:buFont typeface="+mj-lt"/>
              <a:buAutoNum type="arabicParenR" startAt="2"/>
            </a:pPr>
            <a:r>
              <a:rPr lang="pl-PL" dirty="0"/>
              <a:t>„RELACJA RÓWNOLEGŁOŚCI PROSTYCH” W ZBIORZE WSZYSTKICH PROSTYCH NA PŁASZCZYŹNIE </a:t>
            </a:r>
          </a:p>
          <a:p>
            <a:pPr marL="341313"/>
            <a:r>
              <a:rPr lang="pl-PL" dirty="0"/>
              <a:t>JEŚLI PROSTA L JEST RÓWNOLEGŁA DO PROSTEJ Q TO PROSTA Q JEST RÓWNOLEGŁA DO PROSTEJ L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NIE JEST SPÓJNA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JEST SYMETRYCZNA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JEST ZWROTNA?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48946" y="1583950"/>
            <a:ext cx="26128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pl-PL" dirty="0"/>
              <a:t> 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JEŚLI              TO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JEŚLI                  TO</a:t>
            </a:r>
            <a:endParaRPr lang="en-US" dirty="0"/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576409" y="692696"/>
            <a:ext cx="60295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PRZYKŁADY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042808"/>
              </p:ext>
            </p:extLst>
          </p:nvPr>
        </p:nvGraphicFramePr>
        <p:xfrm>
          <a:off x="3158945" y="3563140"/>
          <a:ext cx="9906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596880" imgH="215640" progId="Equation.3">
                  <p:embed/>
                </p:oleObj>
              </mc:Choice>
              <mc:Fallback>
                <p:oleObj name="Równanie" r:id="rId4" imgW="596880" imgH="215640" progId="Equation.3">
                  <p:embed/>
                  <p:pic>
                    <p:nvPicPr>
                      <p:cNvPr id="0" name="Picture 2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8945" y="3563140"/>
                        <a:ext cx="990600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38490"/>
              </p:ext>
            </p:extLst>
          </p:nvPr>
        </p:nvGraphicFramePr>
        <p:xfrm>
          <a:off x="642280" y="1009485"/>
          <a:ext cx="20478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231560" imgH="228600" progId="Equation.3">
                  <p:embed/>
                </p:oleObj>
              </mc:Choice>
              <mc:Fallback>
                <p:oleObj name="Równanie" r:id="rId6" imgW="1231560" imgH="228600" progId="Equation.3">
                  <p:embed/>
                  <p:pic>
                    <p:nvPicPr>
                      <p:cNvPr id="0" name="Picture 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280" y="1009485"/>
                        <a:ext cx="2047875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208557"/>
              </p:ext>
            </p:extLst>
          </p:nvPr>
        </p:nvGraphicFramePr>
        <p:xfrm>
          <a:off x="5762555" y="1632755"/>
          <a:ext cx="7397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44240" imgH="177480" progId="Equation.3">
                  <p:embed/>
                </p:oleObj>
              </mc:Choice>
              <mc:Fallback>
                <p:oleObj name="Równanie" r:id="rId8" imgW="444240" imgH="177480" progId="Equation.3">
                  <p:embed/>
                  <p:pic>
                    <p:nvPicPr>
                      <p:cNvPr id="0" name="Picture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555" y="1632755"/>
                        <a:ext cx="73977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299402"/>
              </p:ext>
            </p:extLst>
          </p:nvPr>
        </p:nvGraphicFramePr>
        <p:xfrm>
          <a:off x="6492250" y="1883823"/>
          <a:ext cx="676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06080" imgH="164880" progId="Equation.3">
                  <p:embed/>
                </p:oleObj>
              </mc:Choice>
              <mc:Fallback>
                <p:oleObj name="Równanie" r:id="rId10" imgW="406080" imgH="164880" progId="Equation.3">
                  <p:embed/>
                  <p:pic>
                    <p:nvPicPr>
                      <p:cNvPr id="0" name="Picture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2250" y="1883823"/>
                        <a:ext cx="676275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178383"/>
              </p:ext>
            </p:extLst>
          </p:nvPr>
        </p:nvGraphicFramePr>
        <p:xfrm>
          <a:off x="7682805" y="1892800"/>
          <a:ext cx="8667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520560" imgH="164880" progId="Equation.3">
                  <p:embed/>
                </p:oleObj>
              </mc:Choice>
              <mc:Fallback>
                <p:oleObj name="Równanie" r:id="rId12" imgW="520560" imgH="164880" progId="Equation.3">
                  <p:embed/>
                  <p:pic>
                    <p:nvPicPr>
                      <p:cNvPr id="0" name="Picture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2805" y="1892800"/>
                        <a:ext cx="866775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523505"/>
              </p:ext>
            </p:extLst>
          </p:nvPr>
        </p:nvGraphicFramePr>
        <p:xfrm>
          <a:off x="6492250" y="2161635"/>
          <a:ext cx="95091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571320" imgH="203040" progId="Equation.3">
                  <p:embed/>
                </p:oleObj>
              </mc:Choice>
              <mc:Fallback>
                <p:oleObj name="Równanie" r:id="rId14" imgW="571320" imgH="203040" progId="Equation.3">
                  <p:embed/>
                  <p:pic>
                    <p:nvPicPr>
                      <p:cNvPr id="0" name="Picture 2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2250" y="2161635"/>
                        <a:ext cx="950912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231654"/>
              </p:ext>
            </p:extLst>
          </p:nvPr>
        </p:nvGraphicFramePr>
        <p:xfrm>
          <a:off x="7867800" y="2161635"/>
          <a:ext cx="11207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72840" imgH="164880" progId="Equation.3">
                  <p:embed/>
                </p:oleObj>
              </mc:Choice>
              <mc:Fallback>
                <p:oleObj name="Równanie" r:id="rId16" imgW="672840" imgH="164880" progId="Equation.3">
                  <p:embed/>
                  <p:pic>
                    <p:nvPicPr>
                      <p:cNvPr id="0" name="Picture 2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7800" y="2161635"/>
                        <a:ext cx="1120775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77452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355130"/>
            <a:ext cx="81920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pl-PL" dirty="0"/>
              <a:t>RELACJA „≤” W ZBIORZE LICZB RZECZYWISTYCH JEST ANTYSYMETRYCZNA, BOWIEM WARUNKI </a:t>
            </a:r>
            <a:r>
              <a:rPr lang="pl-PL" i="1" dirty="0" err="1">
                <a:latin typeface="Times New Roman" pitchFamily="18" charset="0"/>
                <a:cs typeface="Times New Roman" pitchFamily="18" charset="0"/>
              </a:rPr>
              <a:t>x≤y</a:t>
            </a:r>
            <a:r>
              <a:rPr lang="pl-PL" dirty="0"/>
              <a:t> I </a:t>
            </a:r>
            <a:r>
              <a:rPr lang="pl-PL" i="1" dirty="0" err="1">
                <a:latin typeface="Times New Roman" pitchFamily="18" charset="0"/>
                <a:cs typeface="Times New Roman" pitchFamily="18" charset="0"/>
              </a:rPr>
              <a:t>y≤x</a:t>
            </a:r>
            <a:r>
              <a:rPr lang="pl-PL" dirty="0"/>
              <a:t> POCIĄGAJĄ WARUNEK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x=y</a:t>
            </a:r>
          </a:p>
          <a:p>
            <a:pPr marL="342900" indent="-342900">
              <a:buFont typeface="+mj-lt"/>
              <a:buAutoNum type="arabicParenR" startAt="3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 startAt="3"/>
            </a:pPr>
            <a:r>
              <a:rPr lang="pl-PL" dirty="0">
                <a:latin typeface="+mn-lt"/>
                <a:cs typeface="Times New Roman" pitchFamily="18" charset="0"/>
              </a:rPr>
              <a:t>RELACJA INKLUZJI „    ” W DOWOLNEJ DZIEDZINIE ZBIORÓW JEST ANTYSYMETRYCZNA </a:t>
            </a:r>
          </a:p>
          <a:p>
            <a:pPr marL="342900" indent="-342900">
              <a:buFont typeface="+mj-lt"/>
              <a:buAutoNum type="arabicParenR" startAt="3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 startAt="3"/>
            </a:pPr>
            <a:r>
              <a:rPr lang="pl-PL" dirty="0">
                <a:latin typeface="+mn-lt"/>
                <a:cs typeface="Times New Roman" pitchFamily="18" charset="0"/>
              </a:rPr>
              <a:t>„RELACJA PODZIELNOŚCI” W ZBIORZE LICZBA NATURALNYCH </a:t>
            </a:r>
            <a:r>
              <a:rPr lang="pl-PL" u="sng" dirty="0">
                <a:latin typeface="+mn-lt"/>
                <a:cs typeface="Times New Roman" pitchFamily="18" charset="0"/>
              </a:rPr>
              <a:t>JEST PRZECHODNIA</a:t>
            </a:r>
            <a:r>
              <a:rPr lang="pl-PL" dirty="0">
                <a:latin typeface="+mn-lt"/>
                <a:cs typeface="Times New Roman" pitchFamily="18" charset="0"/>
              </a:rPr>
              <a:t>, JEŚLI BOWIEM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 JEST DZIELNIKIEM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>
                <a:latin typeface="+mn-lt"/>
                <a:cs typeface="Times New Roman" pitchFamily="18" charset="0"/>
              </a:rPr>
              <a:t>, A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>
                <a:latin typeface="+mn-lt"/>
                <a:cs typeface="Times New Roman" pitchFamily="18" charset="0"/>
              </a:rPr>
              <a:t> JEST DZIELNIKIEM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pl-PL" dirty="0">
                <a:latin typeface="+mn-lt"/>
                <a:cs typeface="Times New Roman" pitchFamily="18" charset="0"/>
              </a:rPr>
              <a:t>, TO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>
                <a:latin typeface="+mn-lt"/>
                <a:cs typeface="Times New Roman" pitchFamily="18" charset="0"/>
              </a:rPr>
              <a:t> JEST DZIELNIKIEM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z</a:t>
            </a:r>
          </a:p>
          <a:p>
            <a:pPr marL="342900" indent="-342900">
              <a:buFont typeface="+mj-lt"/>
              <a:buAutoNum type="arabicParenR" startAt="3"/>
            </a:pPr>
            <a:endParaRPr lang="pl-PL" i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 startAt="3"/>
            </a:pPr>
            <a:r>
              <a:rPr lang="pl-PL" dirty="0">
                <a:latin typeface="+mn-lt"/>
                <a:cs typeface="Times New Roman" pitchFamily="18" charset="0"/>
              </a:rPr>
              <a:t>RELACJA INKLUZJI ZBIORÓW W DOWOLNEJ RODZINIE ZBIORÓW </a:t>
            </a:r>
            <a:r>
              <a:rPr lang="pl-PL" u="sng" dirty="0">
                <a:latin typeface="+mn-lt"/>
                <a:cs typeface="Times New Roman" pitchFamily="18" charset="0"/>
              </a:rPr>
              <a:t>JEST PRZECHODNIA</a:t>
            </a:r>
            <a:r>
              <a:rPr lang="pl-PL" dirty="0">
                <a:latin typeface="+mn-lt"/>
                <a:cs typeface="Times New Roman" pitchFamily="18" charset="0"/>
              </a:rPr>
              <a:t> </a:t>
            </a:r>
          </a:p>
          <a:p>
            <a:pPr marL="341313"/>
            <a:r>
              <a:rPr lang="pl-PL" dirty="0">
                <a:latin typeface="+mn-lt"/>
                <a:cs typeface="Times New Roman" pitchFamily="18" charset="0"/>
              </a:rPr>
              <a:t>„JEŚLI               I               TO             ” DLA DOWOLNYCH TRZECH ZBIORÓW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>
                <a:latin typeface="+mn-lt"/>
                <a:cs typeface="Times New Roman" pitchFamily="18" charset="0"/>
              </a:rPr>
              <a:t>,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pl-PL" dirty="0">
                <a:latin typeface="+mn-lt"/>
                <a:cs typeface="Times New Roman" pitchFamily="18" charset="0"/>
              </a:rPr>
              <a:t>,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576409" y="692696"/>
            <a:ext cx="60295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PRZYKŁADY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727126"/>
              </p:ext>
            </p:extLst>
          </p:nvPr>
        </p:nvGraphicFramePr>
        <p:xfrm>
          <a:off x="3189420" y="2545685"/>
          <a:ext cx="2540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52280" imgH="126720" progId="Equation.3">
                  <p:embed/>
                </p:oleObj>
              </mc:Choice>
              <mc:Fallback>
                <p:oleObj name="Równanie" r:id="rId4" imgW="152280" imgH="126720" progId="Equation.3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9420" y="2545685"/>
                        <a:ext cx="254000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765673"/>
              </p:ext>
            </p:extLst>
          </p:nvPr>
        </p:nvGraphicFramePr>
        <p:xfrm>
          <a:off x="1768435" y="4956223"/>
          <a:ext cx="72072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31640" imgH="164880" progId="Equation.3">
                  <p:embed/>
                </p:oleObj>
              </mc:Choice>
              <mc:Fallback>
                <p:oleObj name="Równanie" r:id="rId6" imgW="431640" imgH="164880" progId="Equation.3">
                  <p:embed/>
                  <p:pic>
                    <p:nvPicPr>
                      <p:cNvPr id="0" name="Picture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8435" y="4956223"/>
                        <a:ext cx="720725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56526"/>
              </p:ext>
            </p:extLst>
          </p:nvPr>
        </p:nvGraphicFramePr>
        <p:xfrm>
          <a:off x="4004895" y="4956223"/>
          <a:ext cx="7207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31640" imgH="177480" progId="Equation.3">
                  <p:embed/>
                </p:oleObj>
              </mc:Choice>
              <mc:Fallback>
                <p:oleObj name="Równanie" r:id="rId8" imgW="431640" imgH="177480" progId="Equation.3">
                  <p:embed/>
                  <p:pic>
                    <p:nvPicPr>
                      <p:cNvPr id="0" name="Picture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4895" y="4956223"/>
                        <a:ext cx="72072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634317"/>
              </p:ext>
            </p:extLst>
          </p:nvPr>
        </p:nvGraphicFramePr>
        <p:xfrm>
          <a:off x="2775935" y="4956223"/>
          <a:ext cx="7207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431640" imgH="177480" progId="Equation.3">
                  <p:embed/>
                </p:oleObj>
              </mc:Choice>
              <mc:Fallback>
                <p:oleObj name="Równanie" r:id="rId10" imgW="431640" imgH="177480" progId="Equation.3">
                  <p:embed/>
                  <p:pic>
                    <p:nvPicPr>
                      <p:cNvPr id="0" name="Picture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935" y="4956223"/>
                        <a:ext cx="72072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96670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55" y="1355130"/>
            <a:ext cx="8372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pl-PL" i="1" dirty="0">
              <a:latin typeface="Arial" pitchFamily="34" charset="0"/>
              <a:cs typeface="Arial" pitchFamily="34" charset="0"/>
            </a:endParaRPr>
          </a:p>
          <a:p>
            <a:pPr marL="342900" indent="-342900"/>
            <a:endParaRPr lang="pl-PL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576409" y="692696"/>
            <a:ext cx="60295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RELACJA PODOBIEŃSTWA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385855" y="1501908"/>
            <a:ext cx="852591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spcAft>
                <a:spcPts val="600"/>
              </a:spcAft>
              <a:buFont typeface="Arial" pitchFamily="34" charset="0"/>
              <a:buChar char="•"/>
            </a:pPr>
            <a:r>
              <a:rPr lang="pl-PL" dirty="0"/>
              <a:t>RELACJĘ                           NAZYWAMY RELACJĄ PODOBIEŃSTWA W</a:t>
            </a:r>
          </a:p>
          <a:p>
            <a:pPr marL="273050" indent="-273050">
              <a:spcAft>
                <a:spcPts val="600"/>
              </a:spcAft>
            </a:pPr>
            <a:r>
              <a:rPr lang="pl-PL" dirty="0"/>
              <a:t>	 ZBIORZE  </a:t>
            </a:r>
            <a:r>
              <a:rPr lang="pl-PL" sz="24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 JEŻELI   </a:t>
            </a:r>
            <a:r>
              <a:rPr lang="pl-PL" sz="2400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/>
              <a:t>  JEST:</a:t>
            </a:r>
          </a:p>
          <a:p>
            <a:pPr marL="730250" lvl="1" indent="-273050">
              <a:spcAft>
                <a:spcPts val="600"/>
              </a:spcAft>
              <a:buFontTx/>
              <a:buChar char="-"/>
            </a:pPr>
            <a:r>
              <a:rPr lang="pl-PL" dirty="0"/>
              <a:t>ZWROTNA                      DLA KAŻDEGO </a:t>
            </a:r>
          </a:p>
          <a:p>
            <a:pPr marL="730250" lvl="1" indent="-273050">
              <a:buFontTx/>
              <a:buChar char="-"/>
            </a:pPr>
            <a:r>
              <a:rPr lang="pl-PL" dirty="0"/>
              <a:t>SYMETRYCZNA                                               DLA KAŻDEGO </a:t>
            </a:r>
          </a:p>
          <a:p>
            <a:pPr marL="730250" lvl="1" indent="-273050">
              <a:buFontTx/>
              <a:buChar char="-"/>
            </a:pPr>
            <a:endParaRPr lang="pl-PL" dirty="0"/>
          </a:p>
          <a:p>
            <a:pPr marL="730250" lvl="1" indent="-273050">
              <a:buFontTx/>
              <a:buChar char="-"/>
            </a:pPr>
            <a:endParaRPr lang="pl-PL" dirty="0"/>
          </a:p>
          <a:p>
            <a:pPr marL="730250" lvl="1" indent="-273050"/>
            <a:r>
              <a:rPr lang="pl-PL" dirty="0"/>
              <a:t>					„ 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 jest podobne do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pl-PL" i="1" dirty="0">
                <a:latin typeface="Arial" pitchFamily="34" charset="0"/>
                <a:cs typeface="Arial" pitchFamily="34" charset="0"/>
              </a:rPr>
              <a:t>„</a:t>
            </a:r>
          </a:p>
          <a:p>
            <a:pPr marL="730250" lvl="1" indent="-273050"/>
            <a:endParaRPr lang="pl-PL" i="1" dirty="0">
              <a:latin typeface="Arial" pitchFamily="34" charset="0"/>
              <a:cs typeface="Arial" pitchFamily="34" charset="0"/>
            </a:endParaRPr>
          </a:p>
          <a:p>
            <a:pPr marL="0" lvl="1" indent="273050">
              <a:spcAft>
                <a:spcPts val="600"/>
              </a:spcAft>
              <a:buFont typeface="Arial" pitchFamily="34" charset="0"/>
              <a:buChar char="•"/>
            </a:pPr>
            <a:r>
              <a:rPr lang="pl-PL" i="1" dirty="0">
                <a:latin typeface="Arial" pitchFamily="34" charset="0"/>
                <a:cs typeface="Arial" pitchFamily="34" charset="0"/>
              </a:rPr>
              <a:t> </a:t>
            </a:r>
            <a:r>
              <a:rPr lang="pl-PL" dirty="0">
                <a:latin typeface="Arial" pitchFamily="34" charset="0"/>
                <a:cs typeface="Arial" pitchFamily="34" charset="0"/>
              </a:rPr>
              <a:t>RELACJA PODOBIEŃSTWA GENERUJE RELACJĘ      RÓWNOWAŻNOŚCI</a:t>
            </a:r>
          </a:p>
          <a:p>
            <a:pPr marL="0" lvl="1" indent="273050">
              <a:spcAft>
                <a:spcPts val="600"/>
              </a:spcAft>
            </a:pPr>
            <a:r>
              <a:rPr lang="pl-PL" dirty="0">
                <a:latin typeface="Arial" pitchFamily="34" charset="0"/>
                <a:cs typeface="Arial" pitchFamily="34" charset="0"/>
              </a:rPr>
              <a:t>                                  GDY DLA WSZYSTKICH             ZACHODZI</a:t>
            </a:r>
          </a:p>
          <a:p>
            <a:pPr marL="0" lvl="1" indent="273050">
              <a:spcAft>
                <a:spcPts val="600"/>
              </a:spcAft>
            </a:pPr>
            <a:r>
              <a:rPr lang="pl-PL" dirty="0">
                <a:latin typeface="Arial" pitchFamily="34" charset="0"/>
                <a:cs typeface="Arial" pitchFamily="34" charset="0"/>
              </a:rPr>
              <a:t>		          GDY 		</a:t>
            </a:r>
          </a:p>
          <a:p>
            <a:pPr marL="0" lvl="1" indent="273050" algn="ctr">
              <a:spcAft>
                <a:spcPts val="600"/>
              </a:spcAft>
            </a:pPr>
            <a:endParaRPr lang="pl-PL" dirty="0"/>
          </a:p>
          <a:p>
            <a:pPr marL="730250" lvl="1" indent="-273050">
              <a:buFontTx/>
              <a:buChar char="-"/>
            </a:pPr>
            <a:endParaRPr lang="pl-PL" dirty="0"/>
          </a:p>
        </p:txBody>
      </p:sp>
      <p:sp>
        <p:nvSpPr>
          <p:cNvPr id="4649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02" name="Object 6"/>
          <p:cNvGraphicFramePr>
            <a:graphicFrameLocks noChangeAspect="1"/>
          </p:cNvGraphicFramePr>
          <p:nvPr/>
        </p:nvGraphicFramePr>
        <p:xfrm>
          <a:off x="2920585" y="3006545"/>
          <a:ext cx="3610070" cy="453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816100" imgH="228600" progId="Equation.3">
                  <p:embed/>
                </p:oleObj>
              </mc:Choice>
              <mc:Fallback>
                <p:oleObj name="Równanie" r:id="rId4" imgW="181610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0585" y="3006545"/>
                        <a:ext cx="3610070" cy="4536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0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04" name="Object 8"/>
          <p:cNvGraphicFramePr>
            <a:graphicFrameLocks noChangeAspect="1"/>
          </p:cNvGraphicFramePr>
          <p:nvPr/>
        </p:nvGraphicFramePr>
        <p:xfrm>
          <a:off x="2958990" y="3467405"/>
          <a:ext cx="1190556" cy="416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571252" imgH="203112" progId="Equation.3">
                  <p:embed/>
                </p:oleObj>
              </mc:Choice>
              <mc:Fallback>
                <p:oleObj name="Równanie" r:id="rId6" imgW="571252" imgH="203112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8990" y="3467405"/>
                        <a:ext cx="1190556" cy="4166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2037270" y="1537021"/>
          <a:ext cx="1305770" cy="308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85502" imgH="165028" progId="Equation.3">
                  <p:embed/>
                </p:oleObj>
              </mc:Choice>
              <mc:Fallback>
                <p:oleObj name="Równanie" r:id="rId8" imgW="685502" imgH="165028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7270" y="1537021"/>
                        <a:ext cx="1305770" cy="308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07" name="Object 11"/>
          <p:cNvGraphicFramePr>
            <a:graphicFrameLocks noChangeAspect="1"/>
          </p:cNvGraphicFramePr>
          <p:nvPr/>
        </p:nvGraphicFramePr>
        <p:xfrm>
          <a:off x="2459725" y="2276851"/>
          <a:ext cx="1113745" cy="38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583947" imgH="203112" progId="Equation.3">
                  <p:embed/>
                </p:oleObj>
              </mc:Choice>
              <mc:Fallback>
                <p:oleObj name="Równanie" r:id="rId10" imgW="583947" imgH="203112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725" y="2276851"/>
                        <a:ext cx="1113745" cy="3834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09" name="Object 13"/>
          <p:cNvGraphicFramePr>
            <a:graphicFrameLocks noChangeAspect="1"/>
          </p:cNvGraphicFramePr>
          <p:nvPr/>
        </p:nvGraphicFramePr>
        <p:xfrm>
          <a:off x="5455315" y="2284344"/>
          <a:ext cx="729695" cy="338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393359" imgH="177646" progId="Equation.3">
                  <p:embed/>
                </p:oleObj>
              </mc:Choice>
              <mc:Fallback>
                <p:oleObj name="Równanie" r:id="rId12" imgW="393359" imgH="177646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5315" y="2284344"/>
                        <a:ext cx="729695" cy="3381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6491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13" name="Object 17"/>
          <p:cNvGraphicFramePr>
            <a:graphicFrameLocks noChangeAspect="1"/>
          </p:cNvGraphicFramePr>
          <p:nvPr/>
        </p:nvGraphicFramePr>
        <p:xfrm>
          <a:off x="3151015" y="2659233"/>
          <a:ext cx="2626552" cy="385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358310" imgH="203112" progId="Equation.3">
                  <p:embed/>
                </p:oleObj>
              </mc:Choice>
              <mc:Fallback>
                <p:oleObj name="Równanie" r:id="rId14" imgW="1358310" imgH="203112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015" y="2659233"/>
                        <a:ext cx="2626552" cy="3857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1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15" name="Object 19"/>
          <p:cNvGraphicFramePr>
            <a:graphicFrameLocks noChangeAspect="1"/>
          </p:cNvGraphicFramePr>
          <p:nvPr/>
        </p:nvGraphicFramePr>
        <p:xfrm>
          <a:off x="7605995" y="2622495"/>
          <a:ext cx="1075340" cy="403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533160" imgH="203040" progId="Equation.3">
                  <p:embed/>
                </p:oleObj>
              </mc:Choice>
              <mc:Fallback>
                <p:oleObj name="Równanie" r:id="rId16" imgW="533160" imgH="20304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5995" y="2622495"/>
                        <a:ext cx="1075340" cy="4032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17" name="Object 21"/>
          <p:cNvGraphicFramePr>
            <a:graphicFrameLocks noChangeAspect="1"/>
          </p:cNvGraphicFramePr>
          <p:nvPr/>
        </p:nvGraphicFramePr>
        <p:xfrm>
          <a:off x="1192359" y="4312315"/>
          <a:ext cx="1420986" cy="428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787400" imgH="241300" progId="Equation.3">
                  <p:embed/>
                </p:oleObj>
              </mc:Choice>
              <mc:Fallback>
                <p:oleObj name="Równanie" r:id="rId18" imgW="787400" imgH="24130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359" y="4312315"/>
                        <a:ext cx="1420986" cy="4280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6492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21" name="Object 25"/>
          <p:cNvGraphicFramePr>
            <a:graphicFrameLocks noChangeAspect="1"/>
          </p:cNvGraphicFramePr>
          <p:nvPr/>
        </p:nvGraphicFramePr>
        <p:xfrm>
          <a:off x="1192360" y="4729968"/>
          <a:ext cx="1382580" cy="358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774364" imgH="203112" progId="Equation.3">
                  <p:embed/>
                </p:oleObj>
              </mc:Choice>
              <mc:Fallback>
                <p:oleObj name="Równanie" r:id="rId20" imgW="774364" imgH="203112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360" y="4729968"/>
                        <a:ext cx="1382580" cy="3584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23" name="Object 27"/>
          <p:cNvGraphicFramePr>
            <a:graphicFrameLocks noChangeAspect="1"/>
          </p:cNvGraphicFramePr>
          <p:nvPr/>
        </p:nvGraphicFramePr>
        <p:xfrm>
          <a:off x="3650280" y="4696365"/>
          <a:ext cx="1075339" cy="358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596641" imgH="203112" progId="Equation.3">
                  <p:embed/>
                </p:oleObj>
              </mc:Choice>
              <mc:Fallback>
                <p:oleObj name="Równanie" r:id="rId22" imgW="596641" imgH="203112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80" y="4696365"/>
                        <a:ext cx="1075339" cy="358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2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25" name="Object 29"/>
          <p:cNvGraphicFramePr>
            <a:graphicFrameLocks noChangeAspect="1"/>
          </p:cNvGraphicFramePr>
          <p:nvPr/>
        </p:nvGraphicFramePr>
        <p:xfrm>
          <a:off x="5493720" y="4389126"/>
          <a:ext cx="722915" cy="307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380835" imgH="165028" progId="Equation.3">
                  <p:embed/>
                </p:oleObj>
              </mc:Choice>
              <mc:Fallback>
                <p:oleObj name="Równanie" r:id="rId24" imgW="380835" imgH="165028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3720" y="4389126"/>
                        <a:ext cx="722915" cy="3072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2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27" name="Object 31"/>
          <p:cNvGraphicFramePr>
            <a:graphicFrameLocks noChangeAspect="1"/>
          </p:cNvGraphicFramePr>
          <p:nvPr/>
        </p:nvGraphicFramePr>
        <p:xfrm>
          <a:off x="4072735" y="5186174"/>
          <a:ext cx="921721" cy="43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418918" imgH="203112" progId="Equation.3">
                  <p:embed/>
                </p:oleObj>
              </mc:Choice>
              <mc:Fallback>
                <p:oleObj name="Równanie" r:id="rId26" imgW="418918" imgH="203112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2735" y="5186174"/>
                        <a:ext cx="921721" cy="43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4930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64929" name="Object 33"/>
          <p:cNvGraphicFramePr>
            <a:graphicFrameLocks noChangeAspect="1"/>
          </p:cNvGraphicFramePr>
          <p:nvPr/>
        </p:nvGraphicFramePr>
        <p:xfrm>
          <a:off x="6146605" y="3966670"/>
          <a:ext cx="292609" cy="38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8" imgW="152268" imgH="203024" progId="Equation.3">
                  <p:embed/>
                </p:oleObj>
              </mc:Choice>
              <mc:Fallback>
                <p:oleObj name="Równanie" r:id="rId28" imgW="152268" imgH="203024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605" y="3966670"/>
                        <a:ext cx="292609" cy="38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96670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55" y="1355130"/>
            <a:ext cx="837229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RELACJĘ                     NAZYWAMY RELACJĄ RÓWNOWAŻNOŚCI W ZBIORZE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 JEŻELI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/>
              <a:t> JEST:</a:t>
            </a:r>
          </a:p>
          <a:p>
            <a:pPr marL="742950" lvl="1" indent="-285750">
              <a:buFont typeface="Arial" pitchFamily="34" charset="0"/>
              <a:buChar char="-"/>
            </a:pPr>
            <a:r>
              <a:rPr lang="pl-PL" dirty="0"/>
              <a:t>ZWROTNA                                                    DLA KAŻDEGO </a:t>
            </a:r>
          </a:p>
          <a:p>
            <a:pPr marL="742950" lvl="1" indent="-285750">
              <a:buFont typeface="Arial" pitchFamily="34" charset="0"/>
              <a:buChar char="-"/>
            </a:pPr>
            <a:r>
              <a:rPr lang="pl-PL" dirty="0"/>
              <a:t>SYMETRYCZNA                                           DLA KAŻDYCH </a:t>
            </a:r>
          </a:p>
          <a:p>
            <a:pPr marL="742950" lvl="1" indent="-285750">
              <a:buFont typeface="Arial" pitchFamily="34" charset="0"/>
              <a:buChar char="-"/>
            </a:pPr>
            <a:r>
              <a:rPr lang="pl-PL" dirty="0"/>
              <a:t>PRZECHODNIA </a:t>
            </a:r>
          </a:p>
          <a:p>
            <a:pPr marL="285750" indent="-285750">
              <a:buFont typeface="Arial" pitchFamily="34" charset="0"/>
              <a:buChar char="•"/>
            </a:pPr>
            <a:endParaRPr lang="pl-PL" dirty="0"/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RALACJA RÓWNOWAŹNOŚCI JEST SZCZEGÓLNYM  PODOBIEŃSTWEM</a:t>
            </a:r>
          </a:p>
          <a:p>
            <a:pPr marL="285750" indent="-285750">
              <a:buFont typeface="Arial" pitchFamily="34" charset="0"/>
              <a:buChar char="•"/>
            </a:pPr>
            <a:endParaRPr lang="pl-PL" dirty="0"/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NIECH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l-PL" dirty="0"/>
              <a:t> – RELACJA RÓWNOWAŻNOŚCI</a:t>
            </a:r>
          </a:p>
          <a:p>
            <a:pPr marL="287338"/>
            <a:r>
              <a:rPr lang="pl-PL" dirty="0"/>
              <a:t>NIECH DLA KAŻDEGO              ZBIÓR         OZNACZA ZBIÓR TYCH WSZYSTKICH ELEMENTÓW               , ŻE                    (KTÓRE POZOSTAJĄ W RELACJI RÓWNOWAŻNOŚCI Z ELEMENTEM  </a:t>
            </a:r>
            <a:r>
              <a:rPr lang="pl-PL" sz="20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pl-PL" dirty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pl-PL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574940" y="692696"/>
            <a:ext cx="3878904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>
                <a:solidFill>
                  <a:srgbClr val="008D89"/>
                </a:solidFill>
              </a:rPr>
              <a:t>RELACJA RÓWNOWAŻNOŚCI</a:t>
            </a:r>
            <a:endParaRPr lang="en-US" sz="2000" b="1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49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640242"/>
              </p:ext>
            </p:extLst>
          </p:nvPr>
        </p:nvGraphicFramePr>
        <p:xfrm>
          <a:off x="4572000" y="1913313"/>
          <a:ext cx="9953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596880" imgH="215640" progId="Equation.3">
                  <p:embed/>
                </p:oleObj>
              </mc:Choice>
              <mc:Fallback>
                <p:oleObj name="Równanie" r:id="rId4" imgW="596880" imgH="215640" progId="Equation.3">
                  <p:embed/>
                  <p:pic>
                    <p:nvPicPr>
                      <p:cNvPr id="0" name="Picture 3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913313"/>
                        <a:ext cx="995363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891566"/>
              </p:ext>
            </p:extLst>
          </p:nvPr>
        </p:nvGraphicFramePr>
        <p:xfrm>
          <a:off x="1922055" y="1382970"/>
          <a:ext cx="11826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711000" imgH="164880" progId="Equation.3">
                  <p:embed/>
                </p:oleObj>
              </mc:Choice>
              <mc:Fallback>
                <p:oleObj name="Równanie" r:id="rId6" imgW="711000" imgH="164880" progId="Equation.3">
                  <p:embed/>
                  <p:pic>
                    <p:nvPicPr>
                      <p:cNvPr id="0" name="Picture 3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055" y="1382970"/>
                        <a:ext cx="11826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89397"/>
              </p:ext>
            </p:extLst>
          </p:nvPr>
        </p:nvGraphicFramePr>
        <p:xfrm>
          <a:off x="7504207" y="1931205"/>
          <a:ext cx="67786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06080" imgH="177480" progId="Equation.3">
                  <p:embed/>
                </p:oleObj>
              </mc:Choice>
              <mc:Fallback>
                <p:oleObj name="Równanie" r:id="rId8" imgW="406080" imgH="177480" progId="Equation.3">
                  <p:embed/>
                  <p:pic>
                    <p:nvPicPr>
                      <p:cNvPr id="0" name="Picture 3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4207" y="1931205"/>
                        <a:ext cx="677863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054377"/>
              </p:ext>
            </p:extLst>
          </p:nvPr>
        </p:nvGraphicFramePr>
        <p:xfrm>
          <a:off x="3227825" y="2200040"/>
          <a:ext cx="232886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96800" imgH="215640" progId="Equation.3">
                  <p:embed/>
                </p:oleObj>
              </mc:Choice>
              <mc:Fallback>
                <p:oleObj name="Równanie" r:id="rId10" imgW="1396800" imgH="215640" progId="Equation.3">
                  <p:embed/>
                  <p:pic>
                    <p:nvPicPr>
                      <p:cNvPr id="0" name="Picture 3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7825" y="2200040"/>
                        <a:ext cx="2328863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115217"/>
              </p:ext>
            </p:extLst>
          </p:nvPr>
        </p:nvGraphicFramePr>
        <p:xfrm>
          <a:off x="7504207" y="2200040"/>
          <a:ext cx="91122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545760" imgH="203040" progId="Equation.3">
                  <p:embed/>
                </p:oleObj>
              </mc:Choice>
              <mc:Fallback>
                <p:oleObj name="Równanie" r:id="rId12" imgW="545760" imgH="203040" progId="Equation.3">
                  <p:embed/>
                  <p:pic>
                    <p:nvPicPr>
                      <p:cNvPr id="0" name="Picture 3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4207" y="2200040"/>
                        <a:ext cx="911225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241110"/>
              </p:ext>
            </p:extLst>
          </p:nvPr>
        </p:nvGraphicFramePr>
        <p:xfrm>
          <a:off x="3266230" y="2468875"/>
          <a:ext cx="33448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2006280" imgH="215640" progId="Equation.3">
                  <p:embed/>
                </p:oleObj>
              </mc:Choice>
              <mc:Fallback>
                <p:oleObj name="Równanie" r:id="rId14" imgW="2006280" imgH="215640" progId="Equation.3">
                  <p:embed/>
                  <p:pic>
                    <p:nvPicPr>
                      <p:cNvPr id="0" name="Picture 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230" y="2468875"/>
                        <a:ext cx="3344862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451436"/>
              </p:ext>
            </p:extLst>
          </p:nvPr>
        </p:nvGraphicFramePr>
        <p:xfrm>
          <a:off x="3304635" y="3860245"/>
          <a:ext cx="6778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406080" imgH="177480" progId="Equation.3">
                  <p:embed/>
                </p:oleObj>
              </mc:Choice>
              <mc:Fallback>
                <p:oleObj name="Równanie" r:id="rId8" imgW="406080" imgH="177480" progId="Equation.3">
                  <p:embed/>
                  <p:pic>
                    <p:nvPicPr>
                      <p:cNvPr id="0" name="Picture 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4635" y="3860245"/>
                        <a:ext cx="677862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472468"/>
              </p:ext>
            </p:extLst>
          </p:nvPr>
        </p:nvGraphicFramePr>
        <p:xfrm>
          <a:off x="3957520" y="4124622"/>
          <a:ext cx="67786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406080" imgH="203040" progId="Equation.3">
                  <p:embed/>
                </p:oleObj>
              </mc:Choice>
              <mc:Fallback>
                <p:oleObj name="Równanie" r:id="rId16" imgW="406080" imgH="203040" progId="Equation.3">
                  <p:embed/>
                  <p:pic>
                    <p:nvPicPr>
                      <p:cNvPr id="0" name="Picture 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7520" y="4124622"/>
                        <a:ext cx="677863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595316"/>
              </p:ext>
            </p:extLst>
          </p:nvPr>
        </p:nvGraphicFramePr>
        <p:xfrm>
          <a:off x="5301695" y="4102397"/>
          <a:ext cx="10160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609480" imgH="215640" progId="Equation.3">
                  <p:embed/>
                </p:oleObj>
              </mc:Choice>
              <mc:Fallback>
                <p:oleObj name="Równanie" r:id="rId18" imgW="609480" imgH="215640" progId="Equation.3">
                  <p:embed/>
                  <p:pic>
                    <p:nvPicPr>
                      <p:cNvPr id="0" name="Picture 3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1695" y="4102397"/>
                        <a:ext cx="101600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81332"/>
              </p:ext>
            </p:extLst>
          </p:nvPr>
        </p:nvGraphicFramePr>
        <p:xfrm>
          <a:off x="2975945" y="4893693"/>
          <a:ext cx="2517775" cy="126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1511280" imgH="749160" progId="Equation.3">
                  <p:embed/>
                </p:oleObj>
              </mc:Choice>
              <mc:Fallback>
                <p:oleObj name="Równanie" r:id="rId20" imgW="1511280" imgH="749160" progId="Equation.3">
                  <p:embed/>
                  <p:pic>
                    <p:nvPicPr>
                      <p:cNvPr id="0" name="Picture 3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5945" y="4893693"/>
                        <a:ext cx="2517775" cy="1262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53955" y="1907518"/>
            <a:ext cx="135165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ZWROTNA</a:t>
            </a:r>
            <a:endParaRPr lang="en-US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004065"/>
              </p:ext>
            </p:extLst>
          </p:nvPr>
        </p:nvGraphicFramePr>
        <p:xfrm>
          <a:off x="4840835" y="3808467"/>
          <a:ext cx="3381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203024" imgH="253780" progId="Equation.3">
                  <p:embed/>
                </p:oleObj>
              </mc:Choice>
              <mc:Fallback>
                <p:oleObj name="Równanie" r:id="rId22" imgW="203024" imgH="253780" progId="Equation.3">
                  <p:embed/>
                  <p:pic>
                    <p:nvPicPr>
                      <p:cNvPr id="0" name="Picture 3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0835" y="3808467"/>
                        <a:ext cx="338137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153955" y="2200040"/>
            <a:ext cx="192456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/>
              <a:t>SYMETRYCZNA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53955" y="2468875"/>
            <a:ext cx="192025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/>
              <a:t>PRZECHODNIA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069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755576" y="692696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KLASYCZNE SFORMUŁOWANIE ZADANIA c.d.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323528" y="1124744"/>
            <a:ext cx="864096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	</a:t>
            </a:r>
            <a:r>
              <a:rPr lang="pl-PL" u="sng" dirty="0"/>
              <a:t>PRZYKŁAD 1</a:t>
            </a:r>
          </a:p>
          <a:p>
            <a:pPr>
              <a:spcBef>
                <a:spcPts val="600"/>
              </a:spcBef>
            </a:pPr>
            <a:r>
              <a:rPr lang="pl-PL" dirty="0"/>
              <a:t>OPTYMALIZACJA PLANU DOSTAW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dirty="0"/>
              <a:t>  ISTNIEJE </a:t>
            </a:r>
            <a:r>
              <a:rPr lang="pl-PL" b="1" dirty="0"/>
              <a:t>M </a:t>
            </a:r>
            <a:r>
              <a:rPr lang="pl-PL" dirty="0"/>
              <a:t>HURTOWNI LEKÓW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dirty="0"/>
              <a:t>  ISTNIEJE SIEĆ APTEK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dirty="0"/>
              <a:t>  FIRMA TRANSPORTOWA REALIZUJE DOSTAWY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l-PL" dirty="0"/>
              <a:t>  PROBLEM OPTYMALIZACJI PLANU DOSTAW</a:t>
            </a:r>
          </a:p>
          <a:p>
            <a:pPr algn="ctr">
              <a:spcBef>
                <a:spcPts val="0"/>
              </a:spcBef>
            </a:pPr>
            <a:r>
              <a:rPr lang="pl-PL" u="sng" dirty="0"/>
              <a:t>MODEL PRZESTRZENI ROZWIAZAŃ </a:t>
            </a:r>
            <a:r>
              <a:rPr lang="pl-PL" b="1" u="sng" dirty="0"/>
              <a:t>A</a:t>
            </a:r>
          </a:p>
          <a:p>
            <a:pPr algn="just">
              <a:spcBef>
                <a:spcPts val="600"/>
              </a:spcBef>
            </a:pPr>
            <a:r>
              <a:rPr lang="pl-PL" dirty="0"/>
              <a:t>TO ZBIÓR MACIERZY LICZBOWYCH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dirty="0"/>
              <a:t>OWYMIARZE </a:t>
            </a:r>
            <a:r>
              <a:rPr lang="pl-PL" b="1" dirty="0"/>
              <a:t>M  </a:t>
            </a:r>
            <a:r>
              <a:rPr lang="pl-PL" dirty="0"/>
              <a:t>(LICZBA HURTOWNI) NA  </a:t>
            </a:r>
            <a:r>
              <a:rPr lang="pl-PL" b="1" dirty="0"/>
              <a:t>N </a:t>
            </a:r>
            <a:r>
              <a:rPr lang="pl-PL" dirty="0"/>
              <a:t>(LICZBA APTEK)</a:t>
            </a:r>
            <a:endParaRPr lang="pl-PL" b="1" dirty="0"/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pl-PL" u="sng" dirty="0"/>
              <a:t>MODEL ZBIORU ROZWIĄZAŃ DOPUSZCZALNYCH       . </a:t>
            </a:r>
            <a:endParaRPr lang="pl-PL" b="1" u="sng" dirty="0"/>
          </a:p>
          <a:p>
            <a:pPr algn="just">
              <a:spcBef>
                <a:spcPts val="0"/>
              </a:spcBef>
            </a:pPr>
            <a:r>
              <a:rPr lang="pl-PL" dirty="0"/>
              <a:t>TO ZBIÓR TYLKO TAKICH MACIERZY            , KTÓRE SPEŁNIAJĄ 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DODATKOWE  WARUNKI: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lphaLcParenR"/>
            </a:pPr>
            <a:r>
              <a:rPr lang="pl-PL" dirty="0"/>
              <a:t>            - NIEUJEMNE		          e)  OGRANICZENIA TRANSPORTOWE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lphaLcParenR"/>
            </a:pPr>
            <a:r>
              <a:rPr lang="pl-PL" dirty="0"/>
              <a:t>            - LICZBY CAŁKOWITE	          d)  OGRANICZENIA ORGANIZACYJNE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lphaLcParenR"/>
            </a:pPr>
            <a:r>
              <a:rPr lang="pl-PL" dirty="0"/>
              <a:t>  OGRANICZENIA PODAŻOWE	                itp.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lphaLcParenR"/>
            </a:pPr>
            <a:r>
              <a:rPr lang="pl-PL" dirty="0"/>
              <a:t>  OGRANICZENIA POPYTOWE</a:t>
            </a:r>
          </a:p>
          <a:p>
            <a:pPr algn="ctr">
              <a:spcBef>
                <a:spcPts val="0"/>
              </a:spcBef>
            </a:pPr>
            <a:endParaRPr lang="pl-PL" u="sng" dirty="0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4608513" y="3315350"/>
          <a:ext cx="1835695" cy="387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041120" imgH="215640" progId="Equation.3">
                  <p:embed/>
                </p:oleObj>
              </mc:Choice>
              <mc:Fallback>
                <p:oleObj name="Równanie" r:id="rId4" imgW="1041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513" y="3315350"/>
                        <a:ext cx="1835695" cy="3870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4572000" y="4400153"/>
          <a:ext cx="667087" cy="32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68140" imgH="177723" progId="Equation.3">
                  <p:embed/>
                </p:oleObj>
              </mc:Choice>
              <mc:Fallback>
                <p:oleObj name="Równanie" r:id="rId6" imgW="368140" imgH="177723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400153"/>
                        <a:ext cx="667087" cy="3249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7164288" y="4077072"/>
          <a:ext cx="2730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26720" imgH="139680" progId="Equation.3">
                  <p:embed/>
                </p:oleObj>
              </mc:Choice>
              <mc:Fallback>
                <p:oleObj name="Równanie" r:id="rId8" imgW="126720" imgH="1396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4077072"/>
                        <a:ext cx="273050" cy="303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a 3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" name="TextBox 1"/>
            <p:cNvSpPr txBox="1"/>
            <p:nvPr/>
          </p:nvSpPr>
          <p:spPr>
            <a:xfrm>
              <a:off x="566125" y="1163105"/>
              <a:ext cx="8192020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itchFamily="34" charset="0"/>
                <a:buChar char="!"/>
              </a:pPr>
              <a:r>
                <a:rPr lang="pl-PL" dirty="0">
                  <a:latin typeface="+mn-lt"/>
                  <a:cs typeface="Times New Roman" pitchFamily="18" charset="0"/>
                </a:rPr>
                <a:t>ZBIORY         DLA              NAZYWAMY KLASAMI RÓWNOWAŻNOŚCI  RELACJI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pl-PL" dirty="0">
                  <a:latin typeface="+mn-lt"/>
                  <a:cs typeface="Times New Roman" pitchFamily="18" charset="0"/>
                </a:rPr>
                <a:t> W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pl-PL" dirty="0">
                  <a:latin typeface="+mn-lt"/>
                  <a:cs typeface="Times New Roman" pitchFamily="18" charset="0"/>
                </a:rPr>
                <a:t> (ALBO KLASĄ ABSTRAKCJI) O REPREZENTANCIE 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pl-PL" dirty="0">
                  <a:latin typeface="+mn-lt"/>
                  <a:cs typeface="Times New Roman" pitchFamily="18" charset="0"/>
                </a:rPr>
                <a:t> (LUB WYZNACZONYMI PRZEZ 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pl-PL" dirty="0">
                  <a:latin typeface="+mn-lt"/>
                  <a:cs typeface="Times New Roman" pitchFamily="18" charset="0"/>
                </a:rPr>
                <a:t>)</a:t>
              </a:r>
            </a:p>
            <a:p>
              <a:pPr marL="285750" indent="-285750">
                <a:buFont typeface="Arial" pitchFamily="34" charset="0"/>
                <a:buChar char="!"/>
              </a:pPr>
              <a:endParaRPr lang="pl-PL" dirty="0">
                <a:latin typeface="+mn-lt"/>
                <a:cs typeface="Times New Roman" pitchFamily="18" charset="0"/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pl-PL" dirty="0">
                  <a:latin typeface="+mn-lt"/>
                  <a:cs typeface="Times New Roman" pitchFamily="18" charset="0"/>
                </a:rPr>
                <a:t>DOWOLNA RELACJA RÓWNOWAŻNOŚCI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pl-PL" dirty="0">
                  <a:latin typeface="+mn-lt"/>
                  <a:cs typeface="Times New Roman" pitchFamily="18" charset="0"/>
                </a:rPr>
                <a:t> W ZBIORZE              USTALA PODZIAŁ TEGO ZBIORU NA ROZŁĄCZNE I NIEPUSTE PODZBIORY. MIANOWICIE NA KLASY RÓWNOWAŻNOŚCI TEJ RELACJI W TAKI SPOSÓB, ŻE DWA ELEMENTY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x, y</a:t>
              </a:r>
              <a:r>
                <a:rPr lang="pl-PL" dirty="0">
                  <a:latin typeface="+mn-lt"/>
                  <a:cs typeface="Times New Roman" pitchFamily="18" charset="0"/>
                </a:rPr>
                <a:t> ZBIORU </a:t>
              </a:r>
              <a:r>
                <a:rPr lang="pl-PL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pl-PL" dirty="0">
                  <a:latin typeface="+mn-lt"/>
                  <a:cs typeface="Times New Roman" pitchFamily="18" charset="0"/>
                </a:rPr>
                <a:t> NALEŻĄ DO TEJ SAMEJ KLASY RÓWNOWAŻNOŚCI         GDY </a:t>
              </a:r>
            </a:p>
            <a:p>
              <a:pPr marL="285750" indent="-285750"/>
              <a:r>
                <a:rPr lang="pl-PL" dirty="0">
                  <a:latin typeface="+mn-lt"/>
                  <a:cs typeface="Times New Roman" pitchFamily="18" charset="0"/>
                </a:rPr>
                <a:t>	</a:t>
              </a:r>
            </a:p>
          </p:txBody>
        </p:sp>
        <p:sp>
          <p:nvSpPr>
            <p:cNvPr id="1027" name="Rectangle 5"/>
            <p:cNvSpPr>
              <a:spLocks noChangeArrowheads="1"/>
            </p:cNvSpPr>
            <p:nvPr/>
          </p:nvSpPr>
          <p:spPr bwMode="auto">
            <a:xfrm>
              <a:off x="1042988" y="6443663"/>
              <a:ext cx="8101012" cy="414337"/>
            </a:xfrm>
            <a:prstGeom prst="rect">
              <a:avLst/>
            </a:prstGeom>
            <a:solidFill>
              <a:srgbClr val="008D8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28" name="Rectangle 6"/>
            <p:cNvSpPr>
              <a:spLocks noChangeArrowheads="1"/>
            </p:cNvSpPr>
            <p:nvPr/>
          </p:nvSpPr>
          <p:spPr bwMode="auto">
            <a:xfrm>
              <a:off x="0" y="6443663"/>
              <a:ext cx="1042988" cy="414337"/>
            </a:xfrm>
            <a:prstGeom prst="rect">
              <a:avLst/>
            </a:prstGeom>
            <a:solidFill>
              <a:srgbClr val="00B0A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pic>
          <p:nvPicPr>
            <p:cNvPr id="1030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91880" y="116632"/>
              <a:ext cx="371475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1" name="Text Box 22"/>
            <p:cNvSpPr txBox="1">
              <a:spLocks noChangeArrowheads="1"/>
            </p:cNvSpPr>
            <p:nvPr/>
          </p:nvSpPr>
          <p:spPr bwMode="auto">
            <a:xfrm>
              <a:off x="3851920" y="188640"/>
              <a:ext cx="2114550" cy="306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l-PL" sz="800" b="1" dirty="0"/>
                <a:t>WOJSKOWA AKADEMIA TECHNICZNA</a:t>
              </a:r>
            </a:p>
            <a:p>
              <a:r>
                <a:rPr lang="pl-PL" sz="600" dirty="0"/>
                <a:t>im. Jarosława Dąbrowskiego</a:t>
              </a:r>
            </a:p>
          </p:txBody>
        </p:sp>
        <p:sp>
          <p:nvSpPr>
            <p:cNvPr id="1032" name="Line 23"/>
            <p:cNvSpPr>
              <a:spLocks noChangeShapeType="1"/>
            </p:cNvSpPr>
            <p:nvPr/>
          </p:nvSpPr>
          <p:spPr bwMode="auto">
            <a:xfrm>
              <a:off x="0" y="620688"/>
              <a:ext cx="9144000" cy="0"/>
            </a:xfrm>
            <a:prstGeom prst="line">
              <a:avLst/>
            </a:prstGeom>
            <a:noFill/>
            <a:ln w="25400">
              <a:solidFill>
                <a:srgbClr val="008D89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3" name="Text Box 24"/>
            <p:cNvSpPr txBox="1">
              <a:spLocks noChangeArrowheads="1"/>
            </p:cNvSpPr>
            <p:nvPr/>
          </p:nvSpPr>
          <p:spPr bwMode="auto">
            <a:xfrm>
              <a:off x="2232404" y="692696"/>
              <a:ext cx="4375061" cy="40011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000" b="1" dirty="0">
                  <a:solidFill>
                    <a:srgbClr val="008D89"/>
                  </a:solidFill>
                </a:rPr>
                <a:t>c.d. RELACJA RÓWNOWAŻNOŚCI</a:t>
              </a:r>
              <a:endParaRPr lang="en-US" sz="2000" b="1" dirty="0">
                <a:solidFill>
                  <a:srgbClr val="008D89"/>
                </a:solidFill>
              </a:endParaRPr>
            </a:p>
          </p:txBody>
        </p:sp>
        <p:sp>
          <p:nvSpPr>
            <p:cNvPr id="1036" name="Text Box 29"/>
            <p:cNvSpPr txBox="1">
              <a:spLocks noChangeArrowheads="1"/>
            </p:cNvSpPr>
            <p:nvPr/>
          </p:nvSpPr>
          <p:spPr bwMode="auto">
            <a:xfrm>
              <a:off x="206375" y="6491288"/>
              <a:ext cx="40481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fld id="{91603521-2942-4A9E-B759-A4E83FE0DDC6}" type="slidenum">
                <a:rPr lang="pl-PL" sz="1200">
                  <a:solidFill>
                    <a:schemeClr val="bg1"/>
                  </a:solidFill>
                </a:rPr>
                <a:pPr algn="ctr">
                  <a:spcBef>
                    <a:spcPct val="50000"/>
                  </a:spcBef>
                </a:pPr>
                <a:t>50</a:t>
              </a:fld>
              <a:endParaRPr lang="pl-PL" sz="1200">
                <a:solidFill>
                  <a:schemeClr val="bg1"/>
                </a:solidFill>
              </a:endParaRPr>
            </a:p>
          </p:txBody>
        </p:sp>
        <p:sp>
          <p:nvSpPr>
            <p:cNvPr id="1037" name="Text Box 30"/>
            <p:cNvSpPr txBox="1">
              <a:spLocks noChangeArrowheads="1"/>
            </p:cNvSpPr>
            <p:nvPr/>
          </p:nvSpPr>
          <p:spPr bwMode="auto">
            <a:xfrm>
              <a:off x="1241425" y="6491288"/>
              <a:ext cx="40957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bg1"/>
                  </a:solidFill>
                </a:rPr>
                <a:t>Wojskowa Akademia Techniczna</a:t>
              </a:r>
            </a:p>
          </p:txBody>
        </p:sp>
        <p:sp>
          <p:nvSpPr>
            <p:cNvPr id="1038" name="Text Box 32"/>
            <p:cNvSpPr txBox="1">
              <a:spLocks noChangeArrowheads="1"/>
            </p:cNvSpPr>
            <p:nvPr/>
          </p:nvSpPr>
          <p:spPr bwMode="auto">
            <a:xfrm>
              <a:off x="7902575" y="6534150"/>
              <a:ext cx="1035050" cy="182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fld id="{67C759D7-B396-41A2-9B04-4BF879528837}" type="datetime1">
                <a:rPr lang="pl-PL" sz="1200">
                  <a:solidFill>
                    <a:schemeClr val="bg1"/>
                  </a:solidFill>
                </a:rPr>
                <a:pPr/>
                <a:t>07.05.2025</a:t>
              </a:fld>
              <a:endParaRPr lang="pl-PL" sz="1200">
                <a:solidFill>
                  <a:schemeClr val="bg1"/>
                </a:solidFill>
              </a:endParaRPr>
            </a:p>
          </p:txBody>
        </p:sp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1279069"/>
                </p:ext>
              </p:extLst>
            </p:nvPr>
          </p:nvGraphicFramePr>
          <p:xfrm>
            <a:off x="1883650" y="1124700"/>
            <a:ext cx="338138" cy="4270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4" imgW="203024" imgH="253780" progId="Equation.3">
                    <p:embed/>
                  </p:oleObj>
                </mc:Choice>
                <mc:Fallback>
                  <p:oleObj name="Równanie" r:id="rId4" imgW="203024" imgH="253780" progId="Equation.3">
                    <p:embed/>
                    <p:pic>
                      <p:nvPicPr>
                        <p:cNvPr id="0" name="Picture 1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3650" y="1124700"/>
                          <a:ext cx="338138" cy="4270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686619"/>
                </p:ext>
              </p:extLst>
            </p:nvPr>
          </p:nvGraphicFramePr>
          <p:xfrm>
            <a:off x="2934013" y="1201510"/>
            <a:ext cx="677862" cy="298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6" imgW="406080" imgH="177480" progId="Equation.3">
                    <p:embed/>
                  </p:oleObj>
                </mc:Choice>
                <mc:Fallback>
                  <p:oleObj name="Równanie" r:id="rId6" imgW="406080" imgH="177480" progId="Equation.3">
                    <p:embed/>
                    <p:pic>
                      <p:nvPicPr>
                        <p:cNvPr id="0" name="Picture 1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34013" y="1201510"/>
                          <a:ext cx="677862" cy="298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5172980"/>
                </p:ext>
              </p:extLst>
            </p:nvPr>
          </p:nvGraphicFramePr>
          <p:xfrm>
            <a:off x="6964363" y="2276850"/>
            <a:ext cx="762000" cy="298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8" imgW="457200" imgH="177480" progId="Equation.3">
                    <p:embed/>
                  </p:oleObj>
                </mc:Choice>
                <mc:Fallback>
                  <p:oleObj name="Równanie" r:id="rId8" imgW="457200" imgH="177480" progId="Equation.3">
                    <p:embed/>
                    <p:pic>
                      <p:nvPicPr>
                        <p:cNvPr id="0" name="Picture 1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64363" y="2276850"/>
                          <a:ext cx="762000" cy="298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8031365"/>
                </p:ext>
              </p:extLst>
            </p:nvPr>
          </p:nvGraphicFramePr>
          <p:xfrm>
            <a:off x="3981208" y="3429000"/>
            <a:ext cx="360362" cy="255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0" imgW="215640" imgH="152280" progId="Equation.3">
                    <p:embed/>
                  </p:oleObj>
                </mc:Choice>
                <mc:Fallback>
                  <p:oleObj name="Równanie" r:id="rId10" imgW="215640" imgH="152280" progId="Equation.3">
                    <p:embed/>
                    <p:pic>
                      <p:nvPicPr>
                        <p:cNvPr id="0" name="Picture 1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1208" y="3429000"/>
                          <a:ext cx="360362" cy="2555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2483377"/>
                </p:ext>
              </p:extLst>
            </p:nvPr>
          </p:nvGraphicFramePr>
          <p:xfrm>
            <a:off x="5032860" y="3352190"/>
            <a:ext cx="1016000" cy="361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2" imgW="609480" imgH="215640" progId="Equation.3">
                    <p:embed/>
                  </p:oleObj>
                </mc:Choice>
                <mc:Fallback>
                  <p:oleObj name="Równanie" r:id="rId12" imgW="609480" imgH="215640" progId="Equation.3">
                    <p:embed/>
                    <p:pic>
                      <p:nvPicPr>
                        <p:cNvPr id="0" name="Picture 1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2860" y="3352190"/>
                          <a:ext cx="1016000" cy="3619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1502" name="Rectangle 126"/>
            <p:cNvSpPr>
              <a:spLocks noChangeArrowheads="1"/>
            </p:cNvSpPr>
            <p:nvPr/>
          </p:nvSpPr>
          <p:spPr bwMode="auto">
            <a:xfrm>
              <a:off x="0" y="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pl-PL"/>
            </a:p>
          </p:txBody>
        </p:sp>
        <p:graphicFrame>
          <p:nvGraphicFramePr>
            <p:cNvPr id="101501" name="Object 125"/>
            <p:cNvGraphicFramePr>
              <a:graphicFrameLocks noChangeAspect="1"/>
            </p:cNvGraphicFramePr>
            <p:nvPr/>
          </p:nvGraphicFramePr>
          <p:xfrm>
            <a:off x="6031389" y="3669193"/>
            <a:ext cx="2649945" cy="6586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4" imgW="1651000" imgH="406400" progId="Equation.3">
                    <p:embed/>
                  </p:oleObj>
                </mc:Choice>
                <mc:Fallback>
                  <p:oleObj name="Równanie" r:id="rId14" imgW="1651000" imgH="406400" progId="Equation.3">
                    <p:embed/>
                    <p:pic>
                      <p:nvPicPr>
                        <p:cNvPr id="0" name="Picture 1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31389" y="3669193"/>
                          <a:ext cx="2649945" cy="65865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1503" name="Picture 127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768435" y="3774645"/>
              <a:ext cx="3955716" cy="2323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505" name="Rectangle 129"/>
            <p:cNvSpPr>
              <a:spLocks noChangeArrowheads="1"/>
            </p:cNvSpPr>
            <p:nvPr/>
          </p:nvSpPr>
          <p:spPr bwMode="auto">
            <a:xfrm>
              <a:off x="0" y="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pl-PL"/>
            </a:p>
          </p:txBody>
        </p:sp>
        <p:graphicFrame>
          <p:nvGraphicFramePr>
            <p:cNvPr id="101504" name="Object 128"/>
            <p:cNvGraphicFramePr>
              <a:graphicFrameLocks noChangeAspect="1"/>
            </p:cNvGraphicFramePr>
            <p:nvPr/>
          </p:nvGraphicFramePr>
          <p:xfrm>
            <a:off x="1806840" y="3659430"/>
            <a:ext cx="309045" cy="325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7" imgW="177646" imgH="190335" progId="Equation.3">
                    <p:embed/>
                  </p:oleObj>
                </mc:Choice>
                <mc:Fallback>
                  <p:oleObj name="Równanie" r:id="rId17" imgW="177646" imgH="190335" progId="Equation.3">
                    <p:embed/>
                    <p:pic>
                      <p:nvPicPr>
                        <p:cNvPr id="0" name="Picture 1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6840" y="3659430"/>
                          <a:ext cx="309045" cy="32531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506" name="Object 130"/>
            <p:cNvGraphicFramePr>
              <a:graphicFrameLocks noChangeAspect="1"/>
            </p:cNvGraphicFramePr>
            <p:nvPr/>
          </p:nvGraphicFramePr>
          <p:xfrm>
            <a:off x="5724150" y="5618085"/>
            <a:ext cx="265112" cy="325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9" imgW="152280" imgH="190440" progId="Equation.3">
                    <p:embed/>
                  </p:oleObj>
                </mc:Choice>
                <mc:Fallback>
                  <p:oleObj name="Równanie" r:id="rId19" imgW="152280" imgH="190440" progId="Equation.3">
                    <p:embed/>
                    <p:pic>
                      <p:nvPicPr>
                        <p:cNvPr id="0" name="Picture 1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24150" y="5618085"/>
                          <a:ext cx="265112" cy="3254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1508" name="Rectangle 132"/>
            <p:cNvSpPr>
              <a:spLocks noChangeArrowheads="1"/>
            </p:cNvSpPr>
            <p:nvPr/>
          </p:nvSpPr>
          <p:spPr bwMode="auto">
            <a:xfrm>
              <a:off x="0" y="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pl-PL"/>
            </a:p>
          </p:txBody>
        </p:sp>
        <p:graphicFrame>
          <p:nvGraphicFramePr>
            <p:cNvPr id="101507" name="Object 131"/>
            <p:cNvGraphicFramePr>
              <a:graphicFrameLocks noChangeAspect="1"/>
            </p:cNvGraphicFramePr>
            <p:nvPr/>
          </p:nvGraphicFramePr>
          <p:xfrm>
            <a:off x="2498130" y="5656490"/>
            <a:ext cx="199506" cy="2797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1" imgW="126835" imgH="139518" progId="Equation.3">
                    <p:embed/>
                  </p:oleObj>
                </mc:Choice>
                <mc:Fallback>
                  <p:oleObj name="Równanie" r:id="rId21" imgW="126835" imgH="139518" progId="Equation.3">
                    <p:embed/>
                    <p:pic>
                      <p:nvPicPr>
                        <p:cNvPr id="0" name="Picture 1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8130" y="5656490"/>
                          <a:ext cx="199506" cy="27979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509" name="Object 133"/>
            <p:cNvGraphicFramePr>
              <a:graphicFrameLocks noChangeAspect="1"/>
            </p:cNvGraphicFramePr>
            <p:nvPr/>
          </p:nvGraphicFramePr>
          <p:xfrm>
            <a:off x="4994455" y="5656490"/>
            <a:ext cx="200025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3" imgW="126720" imgH="177480" progId="Equation.3">
                    <p:embed/>
                  </p:oleObj>
                </mc:Choice>
                <mc:Fallback>
                  <p:oleObj name="Równanie" r:id="rId23" imgW="126720" imgH="177480" progId="Equation.3">
                    <p:embed/>
                    <p:pic>
                      <p:nvPicPr>
                        <p:cNvPr id="0" name="Picture 1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4455" y="5656490"/>
                          <a:ext cx="200025" cy="355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510" name="Object 134"/>
            <p:cNvGraphicFramePr>
              <a:graphicFrameLocks noChangeAspect="1"/>
            </p:cNvGraphicFramePr>
            <p:nvPr/>
          </p:nvGraphicFramePr>
          <p:xfrm>
            <a:off x="3112610" y="4811580"/>
            <a:ext cx="220663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5" imgW="139680" imgH="164880" progId="Equation.3">
                    <p:embed/>
                  </p:oleObj>
                </mc:Choice>
                <mc:Fallback>
                  <p:oleObj name="Równanie" r:id="rId25" imgW="139680" imgH="164880" progId="Equation.3">
                    <p:embed/>
                    <p:pic>
                      <p:nvPicPr>
                        <p:cNvPr id="0" name="Picture 1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2610" y="4811580"/>
                          <a:ext cx="220663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511" name="Object 135"/>
            <p:cNvGraphicFramePr>
              <a:graphicFrameLocks noChangeAspect="1"/>
            </p:cNvGraphicFramePr>
            <p:nvPr/>
          </p:nvGraphicFramePr>
          <p:xfrm>
            <a:off x="3112610" y="4389125"/>
            <a:ext cx="200025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7" imgW="126720" imgH="139680" progId="Equation.3">
                    <p:embed/>
                  </p:oleObj>
                </mc:Choice>
                <mc:Fallback>
                  <p:oleObj name="Równanie" r:id="rId27" imgW="126720" imgH="139680" progId="Equation.3">
                    <p:embed/>
                    <p:pic>
                      <p:nvPicPr>
                        <p:cNvPr id="0" name="Picture 1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2610" y="4389125"/>
                          <a:ext cx="200025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512" name="Object 136"/>
            <p:cNvGraphicFramePr>
              <a:graphicFrameLocks noChangeAspect="1"/>
            </p:cNvGraphicFramePr>
            <p:nvPr/>
          </p:nvGraphicFramePr>
          <p:xfrm>
            <a:off x="4341570" y="4427530"/>
            <a:ext cx="2794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9" imgW="177480" imgH="164880" progId="Equation.3">
                    <p:embed/>
                  </p:oleObj>
                </mc:Choice>
                <mc:Fallback>
                  <p:oleObj name="Równanie" r:id="rId29" imgW="177480" imgH="164880" progId="Equation.3">
                    <p:embed/>
                    <p:pic>
                      <p:nvPicPr>
                        <p:cNvPr id="0" name="Picture 1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41570" y="4427530"/>
                          <a:ext cx="2794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513" name="Object 137"/>
            <p:cNvGraphicFramePr>
              <a:graphicFrameLocks noChangeAspect="1"/>
            </p:cNvGraphicFramePr>
            <p:nvPr/>
          </p:nvGraphicFramePr>
          <p:xfrm>
            <a:off x="3112610" y="5656490"/>
            <a:ext cx="260351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31" imgW="164880" imgH="139680" progId="Equation.3">
                    <p:embed/>
                  </p:oleObj>
                </mc:Choice>
                <mc:Fallback>
                  <p:oleObj name="Równanie" r:id="rId31" imgW="164880" imgH="139680" progId="Equation.3">
                    <p:embed/>
                    <p:pic>
                      <p:nvPicPr>
                        <p:cNvPr id="0" name="Picture 1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2610" y="5656490"/>
                          <a:ext cx="260351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pole tekstowe 29"/>
            <p:cNvSpPr txBox="1"/>
            <p:nvPr/>
          </p:nvSpPr>
          <p:spPr>
            <a:xfrm>
              <a:off x="2382915" y="6040540"/>
              <a:ext cx="60295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400" dirty="0"/>
                <a:t>Rys.5   Podział zbioru X na klasy równoważności</a:t>
              </a:r>
            </a:p>
          </p:txBody>
        </p:sp>
        <p:sp>
          <p:nvSpPr>
            <p:cNvPr id="101515" name="Rectangle 139"/>
            <p:cNvSpPr>
              <a:spLocks noChangeArrowheads="1"/>
            </p:cNvSpPr>
            <p:nvPr/>
          </p:nvSpPr>
          <p:spPr bwMode="auto">
            <a:xfrm>
              <a:off x="0" y="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pl-PL"/>
            </a:p>
          </p:txBody>
        </p:sp>
        <p:graphicFrame>
          <p:nvGraphicFramePr>
            <p:cNvPr id="101514" name="Object 138"/>
            <p:cNvGraphicFramePr>
              <a:graphicFrameLocks noChangeAspect="1"/>
            </p:cNvGraphicFramePr>
            <p:nvPr/>
          </p:nvGraphicFramePr>
          <p:xfrm>
            <a:off x="1536200" y="4504340"/>
            <a:ext cx="501070" cy="447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33" imgW="266469" imgH="241091" progId="Equation.3">
                    <p:embed/>
                  </p:oleObj>
                </mc:Choice>
                <mc:Fallback>
                  <p:oleObj name="Równanie" r:id="rId33" imgW="266469" imgH="241091" progId="Equation.3">
                    <p:embed/>
                    <p:pic>
                      <p:nvPicPr>
                        <p:cNvPr id="0" name="Picture 1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6200" y="4504340"/>
                          <a:ext cx="501070" cy="4473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250928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upa 30"/>
          <p:cNvGrpSpPr/>
          <p:nvPr/>
        </p:nvGrpSpPr>
        <p:grpSpPr>
          <a:xfrm>
            <a:off x="0" y="116632"/>
            <a:ext cx="9144000" cy="6741368"/>
            <a:chOff x="0" y="116632"/>
            <a:chExt cx="9144000" cy="6741368"/>
          </a:xfrm>
        </p:grpSpPr>
        <p:pic>
          <p:nvPicPr>
            <p:cNvPr id="102490" name="Picture 9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2555" y="3482025"/>
              <a:ext cx="3341235" cy="29425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66125" y="1355130"/>
              <a:ext cx="8192020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itchFamily="34" charset="0"/>
                <a:buChar char="!"/>
              </a:pPr>
              <a:endParaRPr lang="pl-PL" dirty="0">
                <a:latin typeface="+mn-lt"/>
                <a:cs typeface="Times New Roman" pitchFamily="18" charset="0"/>
              </a:endParaRPr>
            </a:p>
            <a:p>
              <a:pPr marL="285750" indent="-285750">
                <a:buFont typeface="Arial" pitchFamily="34" charset="0"/>
                <a:buChar char="!"/>
              </a:pPr>
              <a:endParaRPr lang="pl-PL" dirty="0">
                <a:latin typeface="+mn-lt"/>
                <a:cs typeface="Times New Roman" pitchFamily="18" charset="0"/>
              </a:endParaRPr>
            </a:p>
            <a:p>
              <a:r>
                <a:rPr lang="pl-PL" dirty="0">
                  <a:latin typeface="+mn-lt"/>
                  <a:cs typeface="Times New Roman" pitchFamily="18" charset="0"/>
                </a:rPr>
                <a:t>ZBIÓR A NAZYWAMY WYPUKŁYM, JEŚLI Z TEGO, ŻE                  WYNIKA, ŻE ELEMENT                                   , PRZY CZYM                  .</a:t>
              </a:r>
            </a:p>
            <a:p>
              <a:endParaRPr lang="pl-PL" dirty="0">
                <a:latin typeface="+mn-lt"/>
                <a:cs typeface="Times New Roman" pitchFamily="18" charset="0"/>
              </a:endParaRPr>
            </a:p>
            <a:p>
              <a:r>
                <a:rPr lang="pl-PL" dirty="0">
                  <a:latin typeface="+mn-lt"/>
                  <a:cs typeface="Times New Roman" pitchFamily="18" charset="0"/>
                </a:rPr>
                <a:t> ZBIÓR                 NAZYWAMY STOŻKIEM, JEŻELI Z TEGO, ŻE             WYNIKA, ŻE              DLA KAŻDEGO           .</a:t>
              </a:r>
            </a:p>
            <a:p>
              <a:r>
                <a:rPr lang="pl-PL" dirty="0">
                  <a:cs typeface="Times New Roman" pitchFamily="18" charset="0"/>
                </a:rPr>
                <a:t>KAŻDY STOŻEK      ZAWIERA ELEMENT ZEROWY </a:t>
              </a:r>
              <a:endParaRPr lang="pl-PL" dirty="0">
                <a:latin typeface="+mn-lt"/>
                <a:cs typeface="Times New Roman" pitchFamily="18" charset="0"/>
              </a:endParaRPr>
            </a:p>
            <a:p>
              <a:pPr>
                <a:spcBef>
                  <a:spcPts val="600"/>
                </a:spcBef>
              </a:pPr>
              <a:r>
                <a:rPr lang="pl-PL" u="sng" dirty="0">
                  <a:cs typeface="Times New Roman" pitchFamily="18" charset="0"/>
                </a:rPr>
                <a:t>PRZYKŁADY:</a:t>
              </a:r>
            </a:p>
            <a:p>
              <a:pPr>
                <a:spcBef>
                  <a:spcPts val="600"/>
                </a:spcBef>
              </a:pPr>
              <a:r>
                <a:rPr lang="pl-PL" dirty="0">
                  <a:latin typeface="+mn-lt"/>
                  <a:cs typeface="Times New Roman" pitchFamily="18" charset="0"/>
                </a:rPr>
                <a:t>                , TAK</a:t>
              </a:r>
            </a:p>
            <a:p>
              <a:pPr>
                <a:spcBef>
                  <a:spcPts val="0"/>
                </a:spcBef>
              </a:pPr>
              <a:r>
                <a:rPr lang="pl-PL" dirty="0">
                  <a:latin typeface="+mn-lt"/>
                  <a:cs typeface="Times New Roman" pitchFamily="18" charset="0"/>
                </a:rPr>
                <a:t>	  , TAK</a:t>
              </a:r>
            </a:p>
            <a:p>
              <a:pPr>
                <a:spcBef>
                  <a:spcPts val="600"/>
                </a:spcBef>
              </a:pPr>
              <a:r>
                <a:rPr lang="pl-PL" dirty="0">
                  <a:latin typeface="+mn-lt"/>
                  <a:cs typeface="Times New Roman" pitchFamily="18" charset="0"/>
                </a:rPr>
                <a:t>			  , TAK</a:t>
              </a:r>
            </a:p>
            <a:p>
              <a:pPr>
                <a:spcBef>
                  <a:spcPts val="600"/>
                </a:spcBef>
              </a:pPr>
              <a:r>
                <a:rPr lang="pl-PL" dirty="0">
                  <a:latin typeface="+mn-lt"/>
                  <a:cs typeface="Times New Roman" pitchFamily="18" charset="0"/>
                </a:rPr>
                <a:t>			           , TAK</a:t>
              </a:r>
            </a:p>
            <a:p>
              <a:pPr>
                <a:spcBef>
                  <a:spcPts val="600"/>
                </a:spcBef>
              </a:pPr>
              <a:r>
                <a:rPr lang="pl-PL" dirty="0">
                  <a:latin typeface="+mn-lt"/>
                  <a:cs typeface="Times New Roman" pitchFamily="18" charset="0"/>
                </a:rPr>
                <a:t>			      , NIE</a:t>
              </a:r>
            </a:p>
            <a:p>
              <a:pPr>
                <a:spcBef>
                  <a:spcPts val="600"/>
                </a:spcBef>
              </a:pPr>
              <a:r>
                <a:rPr lang="pl-PL" dirty="0">
                  <a:latin typeface="+mn-lt"/>
                  <a:cs typeface="Times New Roman" pitchFamily="18" charset="0"/>
                </a:rPr>
                <a:t>     				 , NIE  </a:t>
              </a:r>
            </a:p>
            <a:p>
              <a:endParaRPr lang="pl-PL" dirty="0">
                <a:latin typeface="+mn-lt"/>
                <a:cs typeface="Times New Roman" pitchFamily="18" charset="0"/>
              </a:endParaRPr>
            </a:p>
          </p:txBody>
        </p:sp>
        <p:sp>
          <p:nvSpPr>
            <p:cNvPr id="1027" name="Rectangle 5"/>
            <p:cNvSpPr>
              <a:spLocks noChangeArrowheads="1"/>
            </p:cNvSpPr>
            <p:nvPr/>
          </p:nvSpPr>
          <p:spPr bwMode="auto">
            <a:xfrm>
              <a:off x="1042988" y="6443663"/>
              <a:ext cx="8101012" cy="414337"/>
            </a:xfrm>
            <a:prstGeom prst="rect">
              <a:avLst/>
            </a:prstGeom>
            <a:solidFill>
              <a:srgbClr val="008D8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28" name="Rectangle 6"/>
            <p:cNvSpPr>
              <a:spLocks noChangeArrowheads="1"/>
            </p:cNvSpPr>
            <p:nvPr/>
          </p:nvSpPr>
          <p:spPr bwMode="auto">
            <a:xfrm>
              <a:off x="0" y="6443663"/>
              <a:ext cx="1042988" cy="414337"/>
            </a:xfrm>
            <a:prstGeom prst="rect">
              <a:avLst/>
            </a:prstGeom>
            <a:solidFill>
              <a:srgbClr val="00B0A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pic>
          <p:nvPicPr>
            <p:cNvPr id="1030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91880" y="116632"/>
              <a:ext cx="371475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1" name="Text Box 22"/>
            <p:cNvSpPr txBox="1">
              <a:spLocks noChangeArrowheads="1"/>
            </p:cNvSpPr>
            <p:nvPr/>
          </p:nvSpPr>
          <p:spPr bwMode="auto">
            <a:xfrm>
              <a:off x="3851920" y="188640"/>
              <a:ext cx="2114550" cy="306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l-PL" sz="800" b="1" dirty="0"/>
                <a:t>WOJSKOWA AKADEMIA TECHNICZNA</a:t>
              </a:r>
            </a:p>
            <a:p>
              <a:r>
                <a:rPr lang="pl-PL" sz="600" dirty="0"/>
                <a:t>im. Jarosława Dąbrowskiego</a:t>
              </a:r>
            </a:p>
          </p:txBody>
        </p:sp>
        <p:sp>
          <p:nvSpPr>
            <p:cNvPr id="1032" name="Line 23"/>
            <p:cNvSpPr>
              <a:spLocks noChangeShapeType="1"/>
            </p:cNvSpPr>
            <p:nvPr/>
          </p:nvSpPr>
          <p:spPr bwMode="auto">
            <a:xfrm>
              <a:off x="0" y="620688"/>
              <a:ext cx="9144000" cy="0"/>
            </a:xfrm>
            <a:prstGeom prst="line">
              <a:avLst/>
            </a:prstGeom>
            <a:noFill/>
            <a:ln w="25400">
              <a:solidFill>
                <a:srgbClr val="008D89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3" name="Text Box 24"/>
            <p:cNvSpPr txBox="1">
              <a:spLocks noChangeArrowheads="1"/>
            </p:cNvSpPr>
            <p:nvPr/>
          </p:nvSpPr>
          <p:spPr bwMode="auto">
            <a:xfrm>
              <a:off x="1922054" y="692696"/>
              <a:ext cx="533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000" b="1" dirty="0">
                  <a:solidFill>
                    <a:srgbClr val="008D89"/>
                  </a:solidFill>
                </a:rPr>
                <a:t>RELACJE PORZĄDKU I ICH WŁASNOŚCI</a:t>
              </a:r>
              <a:endParaRPr lang="en-US" sz="2000" b="1" dirty="0">
                <a:solidFill>
                  <a:srgbClr val="008D89"/>
                </a:solidFill>
              </a:endParaRPr>
            </a:p>
          </p:txBody>
        </p:sp>
        <p:sp>
          <p:nvSpPr>
            <p:cNvPr id="1036" name="Text Box 29"/>
            <p:cNvSpPr txBox="1">
              <a:spLocks noChangeArrowheads="1"/>
            </p:cNvSpPr>
            <p:nvPr/>
          </p:nvSpPr>
          <p:spPr bwMode="auto">
            <a:xfrm>
              <a:off x="206375" y="6491288"/>
              <a:ext cx="40481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fld id="{91603521-2942-4A9E-B759-A4E83FE0DDC6}" type="slidenum">
                <a:rPr lang="pl-PL" sz="1200">
                  <a:solidFill>
                    <a:schemeClr val="bg1"/>
                  </a:solidFill>
                </a:rPr>
                <a:pPr algn="ctr">
                  <a:spcBef>
                    <a:spcPct val="50000"/>
                  </a:spcBef>
                </a:pPr>
                <a:t>51</a:t>
              </a:fld>
              <a:endParaRPr lang="pl-PL" sz="1200">
                <a:solidFill>
                  <a:schemeClr val="bg1"/>
                </a:solidFill>
              </a:endParaRPr>
            </a:p>
          </p:txBody>
        </p:sp>
        <p:sp>
          <p:nvSpPr>
            <p:cNvPr id="1037" name="Text Box 30"/>
            <p:cNvSpPr txBox="1">
              <a:spLocks noChangeArrowheads="1"/>
            </p:cNvSpPr>
            <p:nvPr/>
          </p:nvSpPr>
          <p:spPr bwMode="auto">
            <a:xfrm>
              <a:off x="1241425" y="6491288"/>
              <a:ext cx="40957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bg1"/>
                  </a:solidFill>
                </a:rPr>
                <a:t>Wojskowa Akademia Techniczna</a:t>
              </a:r>
            </a:p>
          </p:txBody>
        </p:sp>
        <p:sp>
          <p:nvSpPr>
            <p:cNvPr id="1038" name="Text Box 32"/>
            <p:cNvSpPr txBox="1">
              <a:spLocks noChangeArrowheads="1"/>
            </p:cNvSpPr>
            <p:nvPr/>
          </p:nvSpPr>
          <p:spPr bwMode="auto">
            <a:xfrm>
              <a:off x="7902575" y="6534150"/>
              <a:ext cx="1035050" cy="182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fld id="{67C759D7-B396-41A2-9B04-4BF879528837}" type="datetime1">
                <a:rPr lang="pl-PL" sz="1200">
                  <a:solidFill>
                    <a:schemeClr val="bg1"/>
                  </a:solidFill>
                </a:rPr>
                <a:pPr/>
                <a:t>07.05.2025</a:t>
              </a:fld>
              <a:endParaRPr lang="pl-PL" sz="1200">
                <a:solidFill>
                  <a:schemeClr val="bg1"/>
                </a:solidFill>
              </a:endParaRPr>
            </a:p>
          </p:txBody>
        </p:sp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38346006"/>
                </p:ext>
              </p:extLst>
            </p:nvPr>
          </p:nvGraphicFramePr>
          <p:xfrm>
            <a:off x="6434788" y="1892800"/>
            <a:ext cx="1017587" cy="363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5" imgW="609480" imgH="215640" progId="Equation.3">
                    <p:embed/>
                  </p:oleObj>
                </mc:Choice>
                <mc:Fallback>
                  <p:oleObj name="Równanie" r:id="rId5" imgW="609480" imgH="215640" progId="Equation.3">
                    <p:embed/>
                    <p:pic>
                      <p:nvPicPr>
                        <p:cNvPr id="0" name="Picture 3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34788" y="1892800"/>
                          <a:ext cx="1017587" cy="3635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3189420" y="1163105"/>
              <a:ext cx="271959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pl-PL" dirty="0"/>
                <a:t>POJĘCIA DODATKOWE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125" y="1600278"/>
              <a:ext cx="208262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pl-PL" u="sng" dirty="0"/>
                <a:t>ZBIÓR WYPUKŁY</a:t>
              </a:r>
              <a:endParaRPr lang="en-US" u="sng" dirty="0"/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8141638"/>
                </p:ext>
              </p:extLst>
            </p:nvPr>
          </p:nvGraphicFramePr>
          <p:xfrm>
            <a:off x="2152485" y="2182148"/>
            <a:ext cx="2055813" cy="363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7" imgW="1231560" imgH="215640" progId="Equation.3">
                    <p:embed/>
                  </p:oleObj>
                </mc:Choice>
                <mc:Fallback>
                  <p:oleObj name="Równanie" r:id="rId7" imgW="1231560" imgH="215640" progId="Equation.3">
                    <p:embed/>
                    <p:pic>
                      <p:nvPicPr>
                        <p:cNvPr id="0" name="Picture 3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52485" y="2182148"/>
                          <a:ext cx="2055813" cy="3635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94597100"/>
                </p:ext>
              </p:extLst>
            </p:nvPr>
          </p:nvGraphicFramePr>
          <p:xfrm>
            <a:off x="5846990" y="2207243"/>
            <a:ext cx="952500" cy="3000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9" imgW="571320" imgH="177480" progId="Equation.3">
                    <p:embed/>
                  </p:oleObj>
                </mc:Choice>
                <mc:Fallback>
                  <p:oleObj name="Równanie" r:id="rId9" imgW="571320" imgH="177480" progId="Equation.3">
                    <p:embed/>
                    <p:pic>
                      <p:nvPicPr>
                        <p:cNvPr id="0" name="Picture 3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46990" y="2207243"/>
                          <a:ext cx="952500" cy="3000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TextBox 21"/>
            <p:cNvSpPr txBox="1"/>
            <p:nvPr/>
          </p:nvSpPr>
          <p:spPr>
            <a:xfrm>
              <a:off x="566125" y="2430470"/>
              <a:ext cx="1103828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pl-PL" u="sng" dirty="0"/>
                <a:t>STOŻEK</a:t>
              </a:r>
              <a:endParaRPr lang="en-US" u="sng" dirty="0"/>
            </a:p>
          </p:txBody>
        </p:sp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9401935"/>
                </p:ext>
              </p:extLst>
            </p:nvPr>
          </p:nvGraphicFramePr>
          <p:xfrm>
            <a:off x="1489457" y="2702050"/>
            <a:ext cx="931863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1" imgW="558720" imgH="203040" progId="Equation.3">
                    <p:embed/>
                  </p:oleObj>
                </mc:Choice>
                <mc:Fallback>
                  <p:oleObj name="Równanie" r:id="rId11" imgW="558720" imgH="203040" progId="Equation.3">
                    <p:embed/>
                    <p:pic>
                      <p:nvPicPr>
                        <p:cNvPr id="0" name="Picture 3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9457" y="2702050"/>
                          <a:ext cx="931863" cy="342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7066840"/>
                </p:ext>
              </p:extLst>
            </p:nvPr>
          </p:nvGraphicFramePr>
          <p:xfrm>
            <a:off x="7276648" y="2737710"/>
            <a:ext cx="636587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3" imgW="380880" imgH="177480" progId="Equation.3">
                    <p:embed/>
                  </p:oleObj>
                </mc:Choice>
                <mc:Fallback>
                  <p:oleObj name="Równanie" r:id="rId13" imgW="380880" imgH="177480" progId="Equation.3">
                    <p:embed/>
                    <p:pic>
                      <p:nvPicPr>
                        <p:cNvPr id="0" name="Picture 3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6648" y="2737710"/>
                          <a:ext cx="636587" cy="3000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6252331"/>
                </p:ext>
              </p:extLst>
            </p:nvPr>
          </p:nvGraphicFramePr>
          <p:xfrm>
            <a:off x="2037270" y="3013747"/>
            <a:ext cx="763588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5" imgW="457200" imgH="177480" progId="Equation.3">
                    <p:embed/>
                  </p:oleObj>
                </mc:Choice>
                <mc:Fallback>
                  <p:oleObj name="Równanie" r:id="rId15" imgW="457200" imgH="177480" progId="Equation.3">
                    <p:embed/>
                    <p:pic>
                      <p:nvPicPr>
                        <p:cNvPr id="0" name="Picture 3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7270" y="3013747"/>
                          <a:ext cx="763588" cy="3000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9620530"/>
                </p:ext>
              </p:extLst>
            </p:nvPr>
          </p:nvGraphicFramePr>
          <p:xfrm>
            <a:off x="4533595" y="3044950"/>
            <a:ext cx="615950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7" imgW="368280" imgH="177480" progId="Equation.3">
                    <p:embed/>
                  </p:oleObj>
                </mc:Choice>
                <mc:Fallback>
                  <p:oleObj name="Równanie" r:id="rId17" imgW="368280" imgH="177480" progId="Equation.3">
                    <p:embed/>
                    <p:pic>
                      <p:nvPicPr>
                        <p:cNvPr id="0" name="Picture 3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3595" y="3044950"/>
                          <a:ext cx="615950" cy="3000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9519571"/>
                </p:ext>
              </p:extLst>
            </p:nvPr>
          </p:nvGraphicFramePr>
          <p:xfrm>
            <a:off x="687410" y="4005075"/>
            <a:ext cx="889000" cy="365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19" imgW="533160" imgH="215640" progId="Equation.3">
                    <p:embed/>
                  </p:oleObj>
                </mc:Choice>
                <mc:Fallback>
                  <p:oleObj name="Równanie" r:id="rId19" imgW="533160" imgH="215640" progId="Equation.3">
                    <p:embed/>
                    <p:pic>
                      <p:nvPicPr>
                        <p:cNvPr id="0" name="Picture 3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7410" y="4005075"/>
                          <a:ext cx="889000" cy="365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45073381"/>
                </p:ext>
              </p:extLst>
            </p:nvPr>
          </p:nvGraphicFramePr>
          <p:xfrm>
            <a:off x="654690" y="4272198"/>
            <a:ext cx="952500" cy="385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1" imgW="571320" imgH="228600" progId="Equation.3">
                    <p:embed/>
                  </p:oleObj>
                </mc:Choice>
                <mc:Fallback>
                  <p:oleObj name="Równanie" r:id="rId21" imgW="571320" imgH="228600" progId="Equation.3">
                    <p:embed/>
                    <p:pic>
                      <p:nvPicPr>
                        <p:cNvPr id="0" name="Picture 3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4690" y="4272198"/>
                          <a:ext cx="952500" cy="3857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2145879"/>
                </p:ext>
              </p:extLst>
            </p:nvPr>
          </p:nvGraphicFramePr>
          <p:xfrm>
            <a:off x="668713" y="4581150"/>
            <a:ext cx="2751137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3" imgW="1650960" imgH="253800" progId="Equation.3">
                    <p:embed/>
                  </p:oleObj>
                </mc:Choice>
                <mc:Fallback>
                  <p:oleObj name="Równanie" r:id="rId23" imgW="1650960" imgH="253800" progId="Equation.3">
                    <p:embed/>
                    <p:pic>
                      <p:nvPicPr>
                        <p:cNvPr id="0" name="Picture 3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8713" y="4581150"/>
                          <a:ext cx="2751137" cy="428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8400039"/>
                </p:ext>
              </p:extLst>
            </p:nvPr>
          </p:nvGraphicFramePr>
          <p:xfrm>
            <a:off x="654690" y="4926795"/>
            <a:ext cx="3344863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5" imgW="2006280" imgH="253800" progId="Equation.3">
                    <p:embed/>
                  </p:oleObj>
                </mc:Choice>
                <mc:Fallback>
                  <p:oleObj name="Równanie" r:id="rId25" imgW="2006280" imgH="253800" progId="Equation.3">
                    <p:embed/>
                    <p:pic>
                      <p:nvPicPr>
                        <p:cNvPr id="0" name="Picture 3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4690" y="4926795"/>
                          <a:ext cx="3344863" cy="428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984285"/>
                </p:ext>
              </p:extLst>
            </p:nvPr>
          </p:nvGraphicFramePr>
          <p:xfrm>
            <a:off x="658453" y="5272440"/>
            <a:ext cx="3068637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7" imgW="1841400" imgH="253800" progId="Equation.3">
                    <p:embed/>
                  </p:oleObj>
                </mc:Choice>
                <mc:Fallback>
                  <p:oleObj name="Równanie" r:id="rId27" imgW="1841400" imgH="253800" progId="Equation.3">
                    <p:embed/>
                    <p:pic>
                      <p:nvPicPr>
                        <p:cNvPr id="0" name="Picture 3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8453" y="5272440"/>
                          <a:ext cx="3068637" cy="428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7424243"/>
                </p:ext>
              </p:extLst>
            </p:nvPr>
          </p:nvGraphicFramePr>
          <p:xfrm>
            <a:off x="654690" y="5656490"/>
            <a:ext cx="3662362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29" imgW="2197080" imgH="253800" progId="Equation.3">
                    <p:embed/>
                  </p:oleObj>
                </mc:Choice>
                <mc:Fallback>
                  <p:oleObj name="Równanie" r:id="rId29" imgW="2197080" imgH="253800" progId="Equation.3">
                    <p:embed/>
                    <p:pic>
                      <p:nvPicPr>
                        <p:cNvPr id="0" name="Picture 3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4690" y="5656490"/>
                          <a:ext cx="3662362" cy="428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16321559"/>
                </p:ext>
              </p:extLst>
            </p:nvPr>
          </p:nvGraphicFramePr>
          <p:xfrm>
            <a:off x="2459725" y="3313785"/>
            <a:ext cx="2540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31" imgW="152280" imgH="164880" progId="Equation.3">
                    <p:embed/>
                  </p:oleObj>
                </mc:Choice>
                <mc:Fallback>
                  <p:oleObj name="Równanie" r:id="rId31" imgW="152280" imgH="164880" progId="Equation.3">
                    <p:embed/>
                    <p:pic>
                      <p:nvPicPr>
                        <p:cNvPr id="0" name="Picture 3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59725" y="3313785"/>
                          <a:ext cx="254000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1807319"/>
                </p:ext>
              </p:extLst>
            </p:nvPr>
          </p:nvGraphicFramePr>
          <p:xfrm>
            <a:off x="6031390" y="3280995"/>
            <a:ext cx="212725" cy="301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Równanie" r:id="rId33" imgW="126720" imgH="177480" progId="Equation.3">
                    <p:embed/>
                  </p:oleObj>
                </mc:Choice>
                <mc:Fallback>
                  <p:oleObj name="Równanie" r:id="rId33" imgW="126720" imgH="177480" progId="Equation.3">
                    <p:embed/>
                    <p:pic>
                      <p:nvPicPr>
                        <p:cNvPr id="0" name="Picture 3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31390" y="3280995"/>
                          <a:ext cx="212725" cy="301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4943593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83" name="Picture 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135" y="2629433"/>
            <a:ext cx="4288035" cy="379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6125" y="1355130"/>
            <a:ext cx="819202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+mn-lt"/>
                <a:cs typeface="Times New Roman" pitchFamily="18" charset="0"/>
              </a:rPr>
              <a:t>ELEMENT             NAZWIEMY PUNKTEM WIERZCHOŁKOWYM ZBIORU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>
                <a:latin typeface="+mn-lt"/>
                <a:cs typeface="Times New Roman" pitchFamily="18" charset="0"/>
              </a:rPr>
              <a:t>, JEŚLI NIE ISTNIEJĄ RÓŻNE                  RÓŻNE OD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pl-PL" dirty="0">
                <a:latin typeface="+mn-lt"/>
                <a:cs typeface="Times New Roman" pitchFamily="18" charset="0"/>
              </a:rPr>
              <a:t>, ŻE                                DLA PEWNEGO             .    .</a:t>
            </a:r>
          </a:p>
          <a:p>
            <a:endParaRPr lang="pl-PL" dirty="0">
              <a:latin typeface="+mn-lt"/>
              <a:cs typeface="Times New Roman" pitchFamily="18" charset="0"/>
            </a:endParaRPr>
          </a:p>
          <a:p>
            <a:r>
              <a:rPr lang="pl-PL" u="sng" dirty="0">
                <a:latin typeface="+mn-lt"/>
                <a:cs typeface="Times New Roman" pitchFamily="18" charset="0"/>
              </a:rPr>
              <a:t>PRZYKŁAD</a:t>
            </a:r>
          </a:p>
          <a:p>
            <a:endParaRPr lang="pl-PL" u="sng" dirty="0">
              <a:latin typeface="+mn-lt"/>
              <a:cs typeface="Times New Roman" pitchFamily="18" charset="0"/>
            </a:endParaRPr>
          </a:p>
          <a:p>
            <a:endParaRPr lang="pl-PL" u="sng" dirty="0">
              <a:latin typeface="+mn-lt"/>
              <a:cs typeface="Times New Roman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dirty="0">
                <a:latin typeface="+mn-lt"/>
                <a:cs typeface="Times New Roman" pitchFamily="18" charset="0"/>
              </a:rPr>
              <a:t>CZY A JEST ZBIOREM WYPUKŁYM?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>
                <a:latin typeface="+mn-lt"/>
                <a:cs typeface="Times New Roman" pitchFamily="18" charset="0"/>
              </a:rPr>
              <a:t>CZY A JEST STOŻKIEM?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>
                <a:latin typeface="+mn-lt"/>
                <a:cs typeface="Times New Roman" pitchFamily="18" charset="0"/>
              </a:rPr>
              <a:t>CZY A POSIADA PUNKT WIERZCHOŁKOWY?</a:t>
            </a:r>
          </a:p>
          <a:p>
            <a:pPr marL="342900" indent="-342900">
              <a:spcBef>
                <a:spcPts val="600"/>
              </a:spcBef>
            </a:pPr>
            <a:r>
              <a:rPr lang="pl-PL" dirty="0">
                <a:latin typeface="+mn-lt"/>
                <a:cs typeface="Times New Roman" pitchFamily="18" charset="0"/>
              </a:rPr>
              <a:t>TAK, JEST TO STOŻEK WYPUKŁY (ZBIÓR</a:t>
            </a:r>
          </a:p>
          <a:p>
            <a:pPr marL="342900" indent="-342900">
              <a:spcBef>
                <a:spcPts val="0"/>
              </a:spcBef>
            </a:pPr>
            <a:r>
              <a:rPr lang="pl-PL" dirty="0">
                <a:latin typeface="+mn-lt"/>
                <a:cs typeface="Times New Roman" pitchFamily="18" charset="0"/>
              </a:rPr>
              <a:t>WYPUKŁY) POSIADAJĄCY PUNKT</a:t>
            </a:r>
          </a:p>
          <a:p>
            <a:pPr marL="342900" indent="-342900">
              <a:spcBef>
                <a:spcPts val="0"/>
              </a:spcBef>
            </a:pPr>
            <a:r>
              <a:rPr lang="pl-PL" dirty="0">
                <a:latin typeface="+mn-lt"/>
                <a:cs typeface="Times New Roman" pitchFamily="18" charset="0"/>
              </a:rPr>
              <a:t>WIERZCHOŁKOWY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114079" y="692696"/>
            <a:ext cx="4800626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PUNKT WIERZCHOŁKOWY ZBIORU A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290193"/>
              </p:ext>
            </p:extLst>
          </p:nvPr>
        </p:nvGraphicFramePr>
        <p:xfrm>
          <a:off x="6756980" y="1635026"/>
          <a:ext cx="18859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5" imgW="1130040" imgH="215640" progId="Equation.3">
                  <p:embed/>
                </p:oleObj>
              </mc:Choice>
              <mc:Fallback>
                <p:oleObj name="Równanie" r:id="rId5" imgW="1130040" imgH="215640" progId="Equation.3">
                  <p:embed/>
                  <p:pic>
                    <p:nvPicPr>
                      <p:cNvPr id="0" name="Picture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6980" y="1635026"/>
                        <a:ext cx="188595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088748"/>
              </p:ext>
            </p:extLst>
          </p:nvPr>
        </p:nvGraphicFramePr>
        <p:xfrm>
          <a:off x="2467350" y="1931205"/>
          <a:ext cx="95250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7" imgW="571320" imgH="177480" progId="Equation.3">
                  <p:embed/>
                </p:oleObj>
              </mc:Choice>
              <mc:Fallback>
                <p:oleObj name="Równanie" r:id="rId7" imgW="571320" imgH="177480" progId="Equation.3">
                  <p:embed/>
                  <p:pic>
                    <p:nvPicPr>
                      <p:cNvPr id="0" name="Picture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7350" y="1931205"/>
                        <a:ext cx="952500" cy="300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138239"/>
              </p:ext>
            </p:extLst>
          </p:nvPr>
        </p:nvGraphicFramePr>
        <p:xfrm>
          <a:off x="689468" y="2884488"/>
          <a:ext cx="334486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9" imgW="2006280" imgH="215640" progId="Equation.3">
                  <p:embed/>
                </p:oleObj>
              </mc:Choice>
              <mc:Fallback>
                <p:oleObj name="Równanie" r:id="rId9" imgW="2006280" imgH="215640" progId="Equation.3">
                  <p:embed/>
                  <p:pic>
                    <p:nvPicPr>
                      <p:cNvPr id="0" name="Picture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468" y="2884488"/>
                        <a:ext cx="3344862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22650"/>
              </p:ext>
            </p:extLst>
          </p:nvPr>
        </p:nvGraphicFramePr>
        <p:xfrm>
          <a:off x="1806840" y="1362626"/>
          <a:ext cx="6572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1" imgW="393480" imgH="177480" progId="Equation.3">
                  <p:embed/>
                </p:oleObj>
              </mc:Choice>
              <mc:Fallback>
                <p:oleObj name="Równanie" r:id="rId11" imgW="393480" imgH="177480" progId="Equation.3">
                  <p:embed/>
                  <p:pic>
                    <p:nvPicPr>
                      <p:cNvPr id="0" name="Picture 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840" y="1362626"/>
                        <a:ext cx="657225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983105"/>
              </p:ext>
            </p:extLst>
          </p:nvPr>
        </p:nvGraphicFramePr>
        <p:xfrm>
          <a:off x="3708033" y="1644477"/>
          <a:ext cx="10175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3" imgW="609480" imgH="215640" progId="Equation.3">
                  <p:embed/>
                </p:oleObj>
              </mc:Choice>
              <mc:Fallback>
                <p:oleObj name="Równanie" r:id="rId13" imgW="609480" imgH="215640" progId="Equation.3">
                  <p:embed/>
                  <p:pic>
                    <p:nvPicPr>
                      <p:cNvPr id="0" name="Picture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033" y="1644477"/>
                        <a:ext cx="1017587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9386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60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331" y="2503369"/>
            <a:ext cx="4454979" cy="394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6125" y="1355130"/>
            <a:ext cx="81920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+mn-lt"/>
                <a:cs typeface="Times New Roman" pitchFamily="18" charset="0"/>
              </a:rPr>
              <a:t>NIECH </a:t>
            </a:r>
          </a:p>
          <a:p>
            <a:r>
              <a:rPr lang="pl-PL" dirty="0">
                <a:latin typeface="+mn-lt"/>
                <a:cs typeface="Times New Roman" pitchFamily="18" charset="0"/>
              </a:rPr>
              <a:t>SYMBOLEM A+B OZNACZAMY ZBIÓR WSZYSTKICH ELEMENTÓW POSTACI </a:t>
            </a:r>
          </a:p>
          <a:p>
            <a:endParaRPr lang="pl-PL" dirty="0">
              <a:latin typeface="+mn-lt"/>
              <a:cs typeface="Times New Roman" pitchFamily="18" charset="0"/>
            </a:endParaRP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114078" y="692696"/>
            <a:ext cx="4915841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SUMA ALGEBRAICZNA ZBIORÓW A+B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077160"/>
              </p:ext>
            </p:extLst>
          </p:nvPr>
        </p:nvGraphicFramePr>
        <p:xfrm>
          <a:off x="1465887" y="1353418"/>
          <a:ext cx="11858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5" imgW="711000" imgH="228600" progId="Equation.3">
                  <p:embed/>
                </p:oleObj>
              </mc:Choice>
              <mc:Fallback>
                <p:oleObj name="Równanie" r:id="rId5" imgW="711000" imgH="22860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887" y="1353418"/>
                        <a:ext cx="1185863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470926"/>
              </p:ext>
            </p:extLst>
          </p:nvPr>
        </p:nvGraphicFramePr>
        <p:xfrm>
          <a:off x="1811338" y="1939925"/>
          <a:ext cx="215423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7" imgW="1295280" imgH="190440" progId="Equation.3">
                  <p:embed/>
                </p:oleObj>
              </mc:Choice>
              <mc:Fallback>
                <p:oleObj name="Równanie" r:id="rId7" imgW="1295280" imgH="190440" progId="Equation.3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1338" y="1939925"/>
                        <a:ext cx="2154237" cy="322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177072"/>
              </p:ext>
            </p:extLst>
          </p:nvPr>
        </p:nvGraphicFramePr>
        <p:xfrm>
          <a:off x="781050" y="2509838"/>
          <a:ext cx="3467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9" imgW="2082600" imgH="228600" progId="Equation.3">
                  <p:embed/>
                </p:oleObj>
              </mc:Choice>
              <mc:Fallback>
                <p:oleObj name="Równanie" r:id="rId9" imgW="2082600" imgH="228600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050" y="2509838"/>
                        <a:ext cx="34671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16443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355130"/>
            <a:ext cx="8192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+mn-lt"/>
                <a:cs typeface="Times New Roman" pitchFamily="18" charset="0"/>
              </a:rPr>
              <a:t>NIECH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pl-PL" dirty="0">
                <a:latin typeface="+mn-lt"/>
                <a:cs typeface="Times New Roman" pitchFamily="18" charset="0"/>
              </a:rPr>
              <a:t> STOŻEK W </a:t>
            </a:r>
            <a:endParaRPr lang="pl-PL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pl-PL" dirty="0">
                <a:latin typeface="+mn-lt"/>
                <a:cs typeface="Times New Roman" pitchFamily="18" charset="0"/>
              </a:rPr>
              <a:t>ZBIÓR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l-PL" dirty="0">
                <a:latin typeface="+mn-lt"/>
                <a:cs typeface="Times New Roman" pitchFamily="18" charset="0"/>
              </a:rPr>
              <a:t> NAZYWAMY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l-GR" dirty="0">
                <a:latin typeface="+mn-lt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–WYPUKŁYM, JEŚLI ZBIÓR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+A</a:t>
            </a:r>
            <a:r>
              <a:rPr lang="pl-PL" dirty="0">
                <a:latin typeface="+mn-lt"/>
                <a:cs typeface="Times New Roman" pitchFamily="18" charset="0"/>
              </a:rPr>
              <a:t> JEST WYPUKŁY</a:t>
            </a:r>
          </a:p>
          <a:p>
            <a:endParaRPr lang="pl-PL" dirty="0">
              <a:latin typeface="+mn-lt"/>
              <a:cs typeface="Times New Roman" pitchFamily="18" charset="0"/>
            </a:endParaRP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3151015" y="692696"/>
            <a:ext cx="2726755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ZBIÓR </a:t>
            </a:r>
            <a:r>
              <a:rPr lang="el-GR" sz="2000" b="1" u="sng" dirty="0">
                <a:solidFill>
                  <a:srgbClr val="008D89"/>
                </a:solidFill>
              </a:rPr>
              <a:t>Λ</a:t>
            </a:r>
            <a:r>
              <a:rPr lang="pl-PL" sz="2000" b="1" u="sng" dirty="0">
                <a:solidFill>
                  <a:srgbClr val="008D89"/>
                </a:solidFill>
              </a:rPr>
              <a:t>-WYPUKŁY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578598"/>
              </p:ext>
            </p:extLst>
          </p:nvPr>
        </p:nvGraphicFramePr>
        <p:xfrm>
          <a:off x="2942982" y="1353417"/>
          <a:ext cx="13985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838080" imgH="228600" progId="Equation.3">
                  <p:embed/>
                </p:oleObj>
              </mc:Choice>
              <mc:Fallback>
                <p:oleObj name="Równanie" r:id="rId4" imgW="83808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2982" y="1353417"/>
                        <a:ext cx="1398588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66125" y="1369848"/>
            <a:ext cx="2011680" cy="32004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NIECH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pl-PL" dirty="0">
                <a:cs typeface="Times New Roman" pitchFamily="18" charset="0"/>
              </a:rPr>
              <a:t> STOŻEK</a:t>
            </a:r>
            <a:endParaRPr lang="en-US" dirty="0"/>
          </a:p>
        </p:txBody>
      </p:sp>
      <p:pic>
        <p:nvPicPr>
          <p:cNvPr id="1054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2052615"/>
            <a:ext cx="499110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0496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1355130"/>
            <a:ext cx="819202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l-PL" u="sng" dirty="0">
                <a:latin typeface="+mn-lt"/>
                <a:cs typeface="Times New Roman" pitchFamily="18" charset="0"/>
              </a:rPr>
              <a:t>ZWIĄZKI STOŻKÓW Z RELACJAMI</a:t>
            </a:r>
          </a:p>
          <a:p>
            <a:pPr marL="287338">
              <a:spcBef>
                <a:spcPts val="600"/>
              </a:spcBef>
            </a:pPr>
            <a:r>
              <a:rPr lang="pl-PL" dirty="0">
                <a:latin typeface="+mn-lt"/>
                <a:cs typeface="Times New Roman" pitchFamily="18" charset="0"/>
              </a:rPr>
              <a:t>NIECH                - STOŻEK WYPUKŁY W </a:t>
            </a:r>
          </a:p>
          <a:p>
            <a:pPr marL="287338"/>
            <a:r>
              <a:rPr lang="pl-PL" dirty="0">
                <a:latin typeface="+mn-lt"/>
                <a:cs typeface="Times New Roman" pitchFamily="18" charset="0"/>
              </a:rPr>
              <a:t>RELACJĄ GENEROWANĄ PRZEZ STOŻEK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l-PL" dirty="0">
                <a:latin typeface="+mn-lt"/>
                <a:cs typeface="Times New Roman" pitchFamily="18" charset="0"/>
              </a:rPr>
              <a:t>NAZYWAĆ BĘDZIEMY </a:t>
            </a:r>
          </a:p>
          <a:p>
            <a:pPr marL="287338"/>
            <a:r>
              <a:rPr lang="pl-PL" dirty="0">
                <a:latin typeface="+mn-lt"/>
                <a:cs typeface="Times New Roman" pitchFamily="18" charset="0"/>
              </a:rPr>
              <a:t>RELACJĘ:</a:t>
            </a:r>
          </a:p>
          <a:p>
            <a:pPr marL="287338"/>
            <a:endParaRPr lang="pl-PL" dirty="0">
              <a:latin typeface="+mn-lt"/>
              <a:cs typeface="Times New Roman" pitchFamily="18" charset="0"/>
            </a:endParaRPr>
          </a:p>
          <a:p>
            <a:pPr marL="287338"/>
            <a:endParaRPr lang="pl-PL" dirty="0">
              <a:latin typeface="+mn-lt"/>
              <a:cs typeface="Times New Roman" pitchFamily="18" charset="0"/>
            </a:endParaRPr>
          </a:p>
          <a:p>
            <a:pPr marL="287338"/>
            <a:r>
              <a:rPr lang="pl-PL" dirty="0">
                <a:latin typeface="+mn-lt"/>
                <a:cs typeface="Times New Roman" pitchFamily="18" charset="0"/>
              </a:rPr>
              <a:t>ZAPISZEMY TO SYMBOLICZNIE:</a:t>
            </a:r>
          </a:p>
          <a:p>
            <a:pPr marL="7938"/>
            <a:endParaRPr lang="pl-PL" dirty="0">
              <a:latin typeface="+mn-lt"/>
              <a:cs typeface="Times New Roman" pitchFamily="18" charset="0"/>
            </a:endParaRPr>
          </a:p>
          <a:p>
            <a:pPr marL="7938"/>
            <a:r>
              <a:rPr lang="pl-PL" dirty="0">
                <a:latin typeface="+mn-lt"/>
                <a:cs typeface="Times New Roman" pitchFamily="18" charset="0"/>
              </a:rPr>
              <a:t>			          (STOŻEK      GENERUJE RELACJĘ      )</a:t>
            </a:r>
          </a:p>
          <a:p>
            <a:pPr marL="293688" indent="-285750"/>
            <a:r>
              <a:rPr lang="pl-PL" dirty="0">
                <a:latin typeface="+mn-lt"/>
                <a:cs typeface="Times New Roman" pitchFamily="18" charset="0"/>
              </a:rPr>
              <a:t> </a:t>
            </a:r>
          </a:p>
          <a:p>
            <a:pPr marL="7938"/>
            <a:endParaRPr lang="pl-PL" dirty="0">
              <a:latin typeface="+mn-lt"/>
              <a:cs typeface="Times New Roman" pitchFamily="18" charset="0"/>
            </a:endParaRPr>
          </a:p>
          <a:p>
            <a:pPr marL="293688" indent="-285750"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 RELACJE GENEROWANE PRZEZ STOŻKI MAJĄ SZCZEGÓLNE </a:t>
            </a:r>
          </a:p>
          <a:p>
            <a:pPr marL="293688" indent="-285750"/>
            <a:r>
              <a:rPr lang="pl-PL" dirty="0">
                <a:latin typeface="+mn-lt"/>
                <a:cs typeface="Times New Roman" pitchFamily="18" charset="0"/>
              </a:rPr>
              <a:t>	 WŁASNOŚCI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998865" y="740650"/>
            <a:ext cx="5223080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RELACJE PORZĄDKUJĄCE I STOŻKI 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6715" y="1355130"/>
            <a:ext cx="1024128" cy="32004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u="sng" dirty="0">
                <a:cs typeface="Times New Roman" pitchFamily="18" charset="0"/>
              </a:rPr>
              <a:t>ZWIĄZKI</a:t>
            </a:r>
            <a:endParaRPr lang="en-US" u="sng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116129"/>
              </p:ext>
            </p:extLst>
          </p:nvPr>
        </p:nvGraphicFramePr>
        <p:xfrm>
          <a:off x="5291670" y="1660658"/>
          <a:ext cx="15462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927000" imgH="228600" progId="Equation.3">
                  <p:embed/>
                </p:oleObj>
              </mc:Choice>
              <mc:Fallback>
                <p:oleObj name="Równanie" r:id="rId4" imgW="927000" imgH="228600" progId="Equation.3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670" y="1660658"/>
                        <a:ext cx="1546225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614707"/>
              </p:ext>
            </p:extLst>
          </p:nvPr>
        </p:nvGraphicFramePr>
        <p:xfrm>
          <a:off x="1730030" y="1665115"/>
          <a:ext cx="931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558720" imgH="203040" progId="Equation.3">
                  <p:embed/>
                </p:oleObj>
              </mc:Choice>
              <mc:Fallback>
                <p:oleObj name="Równanie" r:id="rId6" imgW="558720" imgH="203040" progId="Equation.3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030" y="1665115"/>
                        <a:ext cx="931863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956282"/>
              </p:ext>
            </p:extLst>
          </p:nvPr>
        </p:nvGraphicFramePr>
        <p:xfrm>
          <a:off x="2690154" y="2454463"/>
          <a:ext cx="4032525" cy="448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145960" imgH="241200" progId="Equation.3">
                  <p:embed/>
                </p:oleObj>
              </mc:Choice>
              <mc:Fallback>
                <p:oleObj name="Równanie" r:id="rId8" imgW="2145960" imgH="2412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154" y="2454463"/>
                        <a:ext cx="4032525" cy="4488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64" name="Object 68"/>
          <p:cNvGraphicFramePr>
            <a:graphicFrameLocks noChangeAspect="1"/>
          </p:cNvGraphicFramePr>
          <p:nvPr/>
        </p:nvGraphicFramePr>
        <p:xfrm>
          <a:off x="7721210" y="3621025"/>
          <a:ext cx="384050" cy="38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203040" imgH="203040" progId="Equation.3">
                  <p:embed/>
                </p:oleObj>
              </mc:Choice>
              <mc:Fallback>
                <p:oleObj name="Równanie" r:id="rId10" imgW="203040" imgH="203040" progId="Equation.3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1210" y="3621025"/>
                        <a:ext cx="384050" cy="38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65" name="Object 69"/>
          <p:cNvGraphicFramePr>
            <a:graphicFrameLocks noChangeAspect="1"/>
          </p:cNvGraphicFramePr>
          <p:nvPr/>
        </p:nvGraphicFramePr>
        <p:xfrm>
          <a:off x="2690155" y="3630392"/>
          <a:ext cx="960125" cy="374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520560" imgH="203040" progId="Equation.3">
                  <p:embed/>
                </p:oleObj>
              </mc:Choice>
              <mc:Fallback>
                <p:oleObj name="Równanie" r:id="rId12" imgW="520560" imgH="203040" progId="Equation.3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155" y="3630392"/>
                        <a:ext cx="960125" cy="3746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66" name="Object 70"/>
          <p:cNvGraphicFramePr>
            <a:graphicFrameLocks noChangeAspect="1"/>
          </p:cNvGraphicFramePr>
          <p:nvPr/>
        </p:nvGraphicFramePr>
        <p:xfrm>
          <a:off x="5493720" y="1982411"/>
          <a:ext cx="271790" cy="294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52280" imgH="164880" progId="Equation.3">
                  <p:embed/>
                </p:oleObj>
              </mc:Choice>
              <mc:Fallback>
                <p:oleObj name="Równanie" r:id="rId14" imgW="152280" imgH="164880" progId="Equation.3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3720" y="1982411"/>
                        <a:ext cx="271790" cy="2944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0"/>
          <p:cNvGraphicFramePr>
            <a:graphicFrameLocks noChangeAspect="1"/>
          </p:cNvGraphicFramePr>
          <p:nvPr/>
        </p:nvGraphicFramePr>
        <p:xfrm>
          <a:off x="5071265" y="3633825"/>
          <a:ext cx="271790" cy="294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52280" imgH="164880" progId="Equation.3">
                  <p:embed/>
                </p:oleObj>
              </mc:Choice>
              <mc:Fallback>
                <p:oleObj name="Równanie" r:id="rId14" imgW="152280" imgH="164880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1265" y="3633825"/>
                        <a:ext cx="271790" cy="2944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33503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153955" y="692696"/>
            <a:ext cx="6678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PRZYKŁAD 1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709408"/>
              </p:ext>
            </p:extLst>
          </p:nvPr>
        </p:nvGraphicFramePr>
        <p:xfrm>
          <a:off x="276666" y="5565158"/>
          <a:ext cx="84328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67000" imgH="228600" progId="Equation.DSMT4">
                  <p:embed/>
                </p:oleObj>
              </mc:Choice>
              <mc:Fallback>
                <p:oleObj name="Equation" r:id="rId4" imgW="5067000" imgH="228600" progId="Equation.DSMT4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666" y="5565158"/>
                        <a:ext cx="84328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854531"/>
              </p:ext>
            </p:extLst>
          </p:nvPr>
        </p:nvGraphicFramePr>
        <p:xfrm>
          <a:off x="5992985" y="3505810"/>
          <a:ext cx="17367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041120" imgH="215640" progId="Equation.3">
                  <p:embed/>
                </p:oleObj>
              </mc:Choice>
              <mc:Fallback>
                <p:oleObj name="Równanie" r:id="rId6" imgW="1041120" imgH="215640" progId="Equation.3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2985" y="3505810"/>
                        <a:ext cx="1736725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807356"/>
              </p:ext>
            </p:extLst>
          </p:nvPr>
        </p:nvGraphicFramePr>
        <p:xfrm>
          <a:off x="808310" y="1277938"/>
          <a:ext cx="35591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133360" imgH="253800" progId="Equation.3">
                  <p:embed/>
                </p:oleObj>
              </mc:Choice>
              <mc:Fallback>
                <p:oleObj name="Równanie" r:id="rId8" imgW="2133360" imgH="253800" progId="Equation.3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310" y="1277938"/>
                        <a:ext cx="3559175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43223"/>
              </p:ext>
            </p:extLst>
          </p:nvPr>
        </p:nvGraphicFramePr>
        <p:xfrm>
          <a:off x="5981670" y="4025586"/>
          <a:ext cx="258445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549080" imgH="215640" progId="Equation.3">
                  <p:embed/>
                </p:oleObj>
              </mc:Choice>
              <mc:Fallback>
                <p:oleObj name="Równanie" r:id="rId10" imgW="1549080" imgH="21564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670" y="4025586"/>
                        <a:ext cx="258445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595023"/>
              </p:ext>
            </p:extLst>
          </p:nvPr>
        </p:nvGraphicFramePr>
        <p:xfrm>
          <a:off x="5981670" y="4524852"/>
          <a:ext cx="258445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215640" progId="Equation.DSMT4">
                  <p:embed/>
                </p:oleObj>
              </mc:Choice>
              <mc:Fallback>
                <p:oleObj name="Equation" r:id="rId12" imgW="1549080" imgH="215640" progId="Equation.DSMT4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670" y="4524852"/>
                        <a:ext cx="258445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7539" name="Picture 1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586" y="1739180"/>
            <a:ext cx="4444374" cy="3807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pole tekstowe 16"/>
          <p:cNvSpPr txBox="1"/>
          <p:nvPr/>
        </p:nvSpPr>
        <p:spPr>
          <a:xfrm>
            <a:off x="1153955" y="1854395"/>
            <a:ext cx="10369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5992985" y="1438360"/>
            <a:ext cx="291878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l-PL" dirty="0"/>
              <a:t>    - JEST ZWROTNA</a:t>
            </a:r>
          </a:p>
          <a:p>
            <a:pPr>
              <a:spcBef>
                <a:spcPts val="600"/>
              </a:spcBef>
            </a:pPr>
            <a:r>
              <a:rPr lang="pl-PL" dirty="0"/>
              <a:t>    - JEST PRZECHODNIA</a:t>
            </a:r>
          </a:p>
        </p:txBody>
      </p:sp>
      <p:graphicFrame>
        <p:nvGraphicFramePr>
          <p:cNvPr id="107596" name="Object 76"/>
          <p:cNvGraphicFramePr>
            <a:graphicFrameLocks noChangeAspect="1"/>
          </p:cNvGraphicFramePr>
          <p:nvPr/>
        </p:nvGraphicFramePr>
        <p:xfrm>
          <a:off x="5916175" y="1431940"/>
          <a:ext cx="384050" cy="38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5" imgW="203040" imgH="203040" progId="Equation.3">
                  <p:embed/>
                </p:oleObj>
              </mc:Choice>
              <mc:Fallback>
                <p:oleObj name="Równanie" r:id="rId15" imgW="203040" imgH="203040" progId="Equation.3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175" y="1431940"/>
                        <a:ext cx="384050" cy="38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97" name="Object 77"/>
          <p:cNvGraphicFramePr>
            <a:graphicFrameLocks noChangeAspect="1"/>
          </p:cNvGraphicFramePr>
          <p:nvPr/>
        </p:nvGraphicFramePr>
        <p:xfrm>
          <a:off x="5954580" y="1777585"/>
          <a:ext cx="3841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5" imgW="203040" imgH="203040" progId="Equation.3">
                  <p:embed/>
                </p:oleObj>
              </mc:Choice>
              <mc:Fallback>
                <p:oleObj name="Równanie" r:id="rId15" imgW="203040" imgH="203040" progId="Equation.3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4580" y="1777585"/>
                        <a:ext cx="3841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23278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125" y="3160165"/>
            <a:ext cx="81920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+mn-lt"/>
                <a:cs typeface="Times New Roman" pitchFamily="18" charset="0"/>
              </a:rPr>
              <a:t>ZBIÓR UPORZĄDKOWANY TO PARA UPORZĄDKOWANA</a:t>
            </a:r>
          </a:p>
          <a:p>
            <a:pPr marL="285750" indent="-285750"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r>
              <a:rPr lang="pl-PL" dirty="0">
                <a:latin typeface="+mn-lt"/>
                <a:cs typeface="Times New Roman" pitchFamily="18" charset="0"/>
              </a:rPr>
              <a:t>GDZIE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pl-PL" dirty="0">
                <a:latin typeface="+mn-lt"/>
                <a:cs typeface="Times New Roman" pitchFamily="18" charset="0"/>
              </a:rPr>
              <a:t> PEWIEN ZBIÓR</a:t>
            </a:r>
          </a:p>
          <a:p>
            <a:r>
              <a:rPr lang="pl-PL" dirty="0">
                <a:latin typeface="+mn-lt"/>
                <a:cs typeface="Times New Roman" pitchFamily="18" charset="0"/>
              </a:rPr>
              <a:t>                 RELACJA PORZĄDKU</a:t>
            </a:r>
          </a:p>
          <a:p>
            <a:pPr marL="293688" indent="-285750">
              <a:buFont typeface="Arial" pitchFamily="34" charset="0"/>
              <a:buChar char="•"/>
            </a:pPr>
            <a:endParaRPr lang="pl-PL" dirty="0">
              <a:latin typeface="+mn-lt"/>
              <a:cs typeface="Times New Roman" pitchFamily="18" charset="0"/>
            </a:endParaRPr>
          </a:p>
          <a:p>
            <a:pPr marL="573088" indent="-285750"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ZBIORY QUASIUPORZĄDKOWANE</a:t>
            </a:r>
          </a:p>
          <a:p>
            <a:pPr marL="573088" indent="-285750"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ZBIORY UPORZĄDKOWANE</a:t>
            </a:r>
          </a:p>
          <a:p>
            <a:pPr marL="573088" indent="-285750">
              <a:buFont typeface="Arial" pitchFamily="34" charset="0"/>
              <a:buChar char="•"/>
            </a:pPr>
            <a:r>
              <a:rPr lang="pl-PL" dirty="0">
                <a:latin typeface="+mn-lt"/>
                <a:cs typeface="Times New Roman" pitchFamily="18" charset="0"/>
              </a:rPr>
              <a:t>ZBIORY LINIOWO UPORZĄDKOWANE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3112610" y="692696"/>
            <a:ext cx="2918780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RELACJE PORZĄDKU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125" y="3160165"/>
            <a:ext cx="301752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ZBIÓR UPORZĄDKOWANY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46715" y="1739180"/>
            <a:ext cx="2540119" cy="120032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ZWROTNA</a:t>
            </a:r>
          </a:p>
          <a:p>
            <a:r>
              <a:rPr lang="pl-PL" dirty="0">
                <a:cs typeface="Times New Roman" pitchFamily="18" charset="0"/>
              </a:rPr>
              <a:t>PRZECHODNIA</a:t>
            </a:r>
          </a:p>
          <a:p>
            <a:r>
              <a:rPr lang="pl-PL" dirty="0">
                <a:cs typeface="Times New Roman" pitchFamily="18" charset="0"/>
              </a:rPr>
              <a:t>ANTYSYMETRYCZNA</a:t>
            </a:r>
          </a:p>
          <a:p>
            <a:r>
              <a:rPr lang="pl-PL" dirty="0">
                <a:cs typeface="Times New Roman" pitchFamily="18" charset="0"/>
              </a:rPr>
              <a:t>SPÓJNA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059919"/>
              </p:ext>
            </p:extLst>
          </p:nvPr>
        </p:nvGraphicFramePr>
        <p:xfrm>
          <a:off x="6823412" y="3180678"/>
          <a:ext cx="158908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952200" imgH="215640" progId="Equation.3">
                  <p:embed/>
                </p:oleObj>
              </mc:Choice>
              <mc:Fallback>
                <p:oleObj name="Równanie" r:id="rId4" imgW="952200" imgH="215640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412" y="3180678"/>
                        <a:ext cx="1589088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280383"/>
              </p:ext>
            </p:extLst>
          </p:nvPr>
        </p:nvGraphicFramePr>
        <p:xfrm>
          <a:off x="846715" y="1422963"/>
          <a:ext cx="1058863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34680" imgH="164880" progId="Equation.3">
                  <p:embed/>
                </p:oleObj>
              </mc:Choice>
              <mc:Fallback>
                <p:oleObj name="Równanie" r:id="rId6" imgW="634680" imgH="164880" progId="Equation.3">
                  <p:embed/>
                  <p:pic>
                    <p:nvPicPr>
                      <p:cNvPr id="0" name="Picture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715" y="1422963"/>
                        <a:ext cx="1058863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611188" y="1739180"/>
            <a:ext cx="0" cy="1200329"/>
          </a:xfrm>
          <a:prstGeom prst="straightConnector1">
            <a:avLst/>
          </a:prstGeom>
          <a:ln w="317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Bracket 11"/>
          <p:cNvSpPr/>
          <p:nvPr/>
        </p:nvSpPr>
        <p:spPr>
          <a:xfrm>
            <a:off x="2613346" y="1739180"/>
            <a:ext cx="878534" cy="600164"/>
          </a:xfrm>
          <a:prstGeom prst="rightBracket">
            <a:avLst>
              <a:gd name="adj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551760" y="1854395"/>
            <a:ext cx="5121915" cy="92333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QUASIPORZĄDEK (PORZĄDEK CZĘŚCIOWY)</a:t>
            </a:r>
          </a:p>
          <a:p>
            <a:r>
              <a:rPr lang="pl-PL" dirty="0">
                <a:cs typeface="Times New Roman" pitchFamily="18" charset="0"/>
              </a:rPr>
              <a:t>PORZĄDEK</a:t>
            </a:r>
          </a:p>
          <a:p>
            <a:r>
              <a:rPr lang="pl-PL" dirty="0">
                <a:cs typeface="Times New Roman" pitchFamily="18" charset="0"/>
              </a:rPr>
              <a:t>PORZĄDEK LINIOWY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953110" y="3528394"/>
            <a:ext cx="2138135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1600" i="1" dirty="0">
                <a:cs typeface="Times New Roman" pitchFamily="18" charset="0"/>
              </a:rPr>
              <a:t>PRZESTRZEŃ UPORZĄDKOWANA</a:t>
            </a:r>
            <a:endParaRPr lang="en-US" sz="1600" i="1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060002"/>
              </p:ext>
            </p:extLst>
          </p:nvPr>
        </p:nvGraphicFramePr>
        <p:xfrm>
          <a:off x="3354942" y="3736240"/>
          <a:ext cx="48736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91960" imgH="177480" progId="Equation.3">
                  <p:embed/>
                </p:oleObj>
              </mc:Choice>
              <mc:Fallback>
                <p:oleObj name="Równanie" r:id="rId8" imgW="291960" imgH="177480" progId="Equation.3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4942" y="3736240"/>
                        <a:ext cx="487363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189321"/>
              </p:ext>
            </p:extLst>
          </p:nvPr>
        </p:nvGraphicFramePr>
        <p:xfrm>
          <a:off x="616285" y="3996097"/>
          <a:ext cx="1058862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634680" imgH="164880" progId="Equation.3">
                  <p:embed/>
                </p:oleObj>
              </mc:Choice>
              <mc:Fallback>
                <p:oleObj name="Równanie" r:id="rId6" imgW="634680" imgH="164880" progId="Equation.3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85" y="3996097"/>
                        <a:ext cx="1058862" cy="27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611188" y="4657960"/>
            <a:ext cx="0" cy="810529"/>
          </a:xfrm>
          <a:prstGeom prst="straightConnector1">
            <a:avLst/>
          </a:prstGeom>
          <a:ln w="317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9101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805370" y="692696"/>
            <a:ext cx="3533260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c.d. RELACJE PORZĄDKU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5119" y="1422166"/>
            <a:ext cx="7873025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KAŻDY STOŻEK WYPUKŁY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cs typeface="Times New Roman" pitchFamily="18" charset="0"/>
              </a:rPr>
              <a:t>GENERUJE RELACJĘ       , KTÓRA JEST  RELACJĄ  QUASIPORZĄDKU,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93501"/>
              </p:ext>
            </p:extLst>
          </p:nvPr>
        </p:nvGraphicFramePr>
        <p:xfrm>
          <a:off x="6538162" y="1431940"/>
          <a:ext cx="3381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03040" imgH="215640" progId="Equation.3">
                  <p:embed/>
                </p:oleObj>
              </mc:Choice>
              <mc:Fallback>
                <p:oleObj name="Równanie" r:id="rId4" imgW="203040" imgH="21564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8162" y="1431940"/>
                        <a:ext cx="338138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066513"/>
              </p:ext>
            </p:extLst>
          </p:nvPr>
        </p:nvGraphicFramePr>
        <p:xfrm>
          <a:off x="2992438" y="2046420"/>
          <a:ext cx="2344737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409400" imgH="457200" progId="Equation.3">
                  <p:embed/>
                </p:oleObj>
              </mc:Choice>
              <mc:Fallback>
                <p:oleObj name="Równanie" r:id="rId6" imgW="1409400" imgH="45720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2438" y="2046420"/>
                        <a:ext cx="2344737" cy="7699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pole tekstowe 15"/>
          <p:cNvSpPr txBox="1"/>
          <p:nvPr/>
        </p:nvSpPr>
        <p:spPr>
          <a:xfrm>
            <a:off x="462665" y="1414002"/>
            <a:ext cx="82954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l-PL" dirty="0"/>
              <a:t> </a:t>
            </a:r>
          </a:p>
          <a:p>
            <a:pPr>
              <a:buFont typeface="Arial" pitchFamily="34" charset="0"/>
              <a:buChar char="•"/>
            </a:pPr>
            <a:endParaRPr lang="pl-PL" dirty="0"/>
          </a:p>
          <a:p>
            <a:pPr>
              <a:buFont typeface="Arial" pitchFamily="34" charset="0"/>
              <a:buChar char="•"/>
            </a:pPr>
            <a:endParaRPr lang="pl-PL" dirty="0"/>
          </a:p>
          <a:p>
            <a:pPr>
              <a:buFont typeface="Arial" pitchFamily="34" charset="0"/>
              <a:buChar char="•"/>
            </a:pPr>
            <a:endParaRPr lang="pl-PL" dirty="0"/>
          </a:p>
          <a:p>
            <a:pPr>
              <a:buFont typeface="Arial" pitchFamily="34" charset="0"/>
              <a:buChar char="•"/>
            </a:pPr>
            <a:endParaRPr lang="pl-PL" dirty="0"/>
          </a:p>
          <a:p>
            <a:pPr>
              <a:buFont typeface="Arial" pitchFamily="34" charset="0"/>
              <a:buChar char="•"/>
            </a:pPr>
            <a:endParaRPr lang="pl-PL" dirty="0"/>
          </a:p>
          <a:p>
            <a:pPr>
              <a:buFont typeface="Arial" pitchFamily="34" charset="0"/>
              <a:buChar char="•"/>
            </a:pPr>
            <a:r>
              <a:rPr lang="pl-PL" dirty="0"/>
              <a:t>     STOŻKI  A RELACJA  PORZĄDKU</a:t>
            </a:r>
          </a:p>
          <a:p>
            <a:pPr marL="355600" indent="-355600">
              <a:spcBef>
                <a:spcPts val="600"/>
              </a:spcBef>
              <a:buFont typeface="Arial" pitchFamily="34" charset="0"/>
              <a:buChar char="•"/>
            </a:pPr>
            <a:r>
              <a:rPr lang="pl-PL" dirty="0"/>
              <a:t> RELACJĘ PORZĄDKU MOŻE „REPREZENTOWAĆ” ODPOWIADAJACY JEJ STOŻEK</a:t>
            </a:r>
          </a:p>
          <a:p>
            <a:pPr marL="355600" indent="-355600">
              <a:spcBef>
                <a:spcPts val="600"/>
              </a:spcBef>
              <a:buFont typeface="Arial" pitchFamily="34" charset="0"/>
              <a:buChar char="•"/>
            </a:pPr>
            <a:r>
              <a:rPr lang="pl-PL" dirty="0"/>
              <a:t>PRZESTRZENIE STOŻKOWE       PRZESTRZENIE UPORZĄDKOWANE</a:t>
            </a:r>
          </a:p>
          <a:p>
            <a:pPr marL="355600" indent="-355600">
              <a:spcBef>
                <a:spcPts val="600"/>
              </a:spcBef>
            </a:pPr>
            <a:endParaRPr lang="pl-PL" dirty="0"/>
          </a:p>
          <a:p>
            <a:pPr marL="355600" indent="-355600">
              <a:spcBef>
                <a:spcPts val="600"/>
              </a:spcBef>
            </a:pPr>
            <a:r>
              <a:rPr lang="pl-PL" dirty="0"/>
              <a:t>							- PRZESTRZEŃ</a:t>
            </a:r>
          </a:p>
          <a:p>
            <a:pPr marL="355600" indent="-355600">
              <a:spcBef>
                <a:spcPts val="1200"/>
              </a:spcBef>
            </a:pPr>
            <a:r>
              <a:rPr lang="pl-PL" dirty="0"/>
              <a:t>							- STOŻEK</a:t>
            </a:r>
          </a:p>
        </p:txBody>
      </p:sp>
      <p:graphicFrame>
        <p:nvGraphicFramePr>
          <p:cNvPr id="109602" name="Object 34"/>
          <p:cNvGraphicFramePr>
            <a:graphicFrameLocks noChangeAspect="1"/>
          </p:cNvGraphicFramePr>
          <p:nvPr/>
        </p:nvGraphicFramePr>
        <p:xfrm>
          <a:off x="3877669" y="4706516"/>
          <a:ext cx="2115316" cy="796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079280" imgH="406080" progId="Equation.3">
                  <p:embed/>
                </p:oleObj>
              </mc:Choice>
              <mc:Fallback>
                <p:oleObj name="Równanie" r:id="rId8" imgW="1079280" imgH="406080" progId="Equation.3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7669" y="4706516"/>
                        <a:ext cx="2115316" cy="7963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60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09603" name="Object 35"/>
          <p:cNvGraphicFramePr>
            <a:graphicFrameLocks noChangeAspect="1"/>
          </p:cNvGraphicFramePr>
          <p:nvPr/>
        </p:nvGraphicFramePr>
        <p:xfrm>
          <a:off x="4111140" y="4081885"/>
          <a:ext cx="273027" cy="25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26780" imgH="114102" progId="Equation.3">
                  <p:embed/>
                </p:oleObj>
              </mc:Choice>
              <mc:Fallback>
                <p:oleObj name="Równanie" r:id="rId10" imgW="126780" imgH="114102" progId="Equation.3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140" y="4081885"/>
                        <a:ext cx="273027" cy="25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2012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78505" y="1268546"/>
            <a:ext cx="28007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CZY        JEST: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ZWROTNA?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PRZECHODNIA?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196608" y="692696"/>
            <a:ext cx="6678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PRZYKŁAD 2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59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676823"/>
              </p:ext>
            </p:extLst>
          </p:nvPr>
        </p:nvGraphicFramePr>
        <p:xfrm>
          <a:off x="6036260" y="1278320"/>
          <a:ext cx="33813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03040" imgH="215640" progId="Equation.3">
                  <p:embed/>
                </p:oleObj>
              </mc:Choice>
              <mc:Fallback>
                <p:oleObj name="Równanie" r:id="rId4" imgW="203040" imgH="215640" progId="Equation.3">
                  <p:embed/>
                  <p:pic>
                    <p:nvPicPr>
                      <p:cNvPr id="0" name="Picture 1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6260" y="1278320"/>
                        <a:ext cx="338138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091133"/>
              </p:ext>
            </p:extLst>
          </p:nvPr>
        </p:nvGraphicFramePr>
        <p:xfrm>
          <a:off x="654690" y="1278320"/>
          <a:ext cx="25431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523880" imgH="253800" progId="Equation.3">
                  <p:embed/>
                </p:oleObj>
              </mc:Choice>
              <mc:Fallback>
                <p:oleObj name="Równanie" r:id="rId6" imgW="1523880" imgH="253800" progId="Equation.3">
                  <p:embed/>
                  <p:pic>
                    <p:nvPicPr>
                      <p:cNvPr id="0" name="Picture 1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690" y="1278320"/>
                        <a:ext cx="2543175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667351"/>
              </p:ext>
            </p:extLst>
          </p:nvPr>
        </p:nvGraphicFramePr>
        <p:xfrm>
          <a:off x="654690" y="1700775"/>
          <a:ext cx="35401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120760" imgH="253800" progId="Equation.3">
                  <p:embed/>
                </p:oleObj>
              </mc:Choice>
              <mc:Fallback>
                <p:oleObj name="Równanie" r:id="rId8" imgW="2120760" imgH="253800" progId="Equation.3">
                  <p:embed/>
                  <p:pic>
                    <p:nvPicPr>
                      <p:cNvPr id="0" name="Picture 1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690" y="1700775"/>
                        <a:ext cx="3540125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47899"/>
              </p:ext>
            </p:extLst>
          </p:nvPr>
        </p:nvGraphicFramePr>
        <p:xfrm>
          <a:off x="5959037" y="2238445"/>
          <a:ext cx="22463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346040" imgH="215640" progId="Equation.3">
                  <p:embed/>
                </p:oleObj>
              </mc:Choice>
              <mc:Fallback>
                <p:oleObj name="Równanie" r:id="rId10" imgW="1346040" imgH="215640" progId="Equation.3">
                  <p:embed/>
                  <p:pic>
                    <p:nvPicPr>
                      <p:cNvPr id="0" name="Picture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9037" y="2238445"/>
                        <a:ext cx="2246313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583679"/>
              </p:ext>
            </p:extLst>
          </p:nvPr>
        </p:nvGraphicFramePr>
        <p:xfrm>
          <a:off x="5916175" y="2640388"/>
          <a:ext cx="22891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371600" imgH="215640" progId="Equation.3">
                  <p:embed/>
                </p:oleObj>
              </mc:Choice>
              <mc:Fallback>
                <p:oleObj name="Równanie" r:id="rId12" imgW="1371600" imgH="215640" progId="Equation.3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175" y="2640388"/>
                        <a:ext cx="2289175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30245"/>
              </p:ext>
            </p:extLst>
          </p:nvPr>
        </p:nvGraphicFramePr>
        <p:xfrm>
          <a:off x="6489613" y="3044950"/>
          <a:ext cx="1249362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749160" imgH="457200" progId="Equation.3">
                  <p:embed/>
                </p:oleObj>
              </mc:Choice>
              <mc:Fallback>
                <p:oleObj name="Równanie" r:id="rId14" imgW="749160" imgH="457200" progId="Equation.3">
                  <p:embed/>
                  <p:pic>
                    <p:nvPicPr>
                      <p:cNvPr id="0" name="Picture 1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13" y="3044950"/>
                        <a:ext cx="1249362" cy="769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378505" y="3813050"/>
            <a:ext cx="267701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u="sng" dirty="0"/>
              <a:t>POKAZAĆ</a:t>
            </a:r>
            <a:r>
              <a:rPr lang="pl-PL" dirty="0"/>
              <a:t>, ŻE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JEŚLI                  TO 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JEŚLI                  TO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CZYLI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TO</a:t>
            </a:r>
          </a:p>
          <a:p>
            <a:pPr marL="342900" indent="-342900">
              <a:buFont typeface="+mj-lt"/>
              <a:buAutoNum type="arabicParenR"/>
            </a:pPr>
            <a:r>
              <a:rPr lang="pl-PL" dirty="0"/>
              <a:t>TO 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251458"/>
              </p:ext>
            </p:extLst>
          </p:nvPr>
        </p:nvGraphicFramePr>
        <p:xfrm>
          <a:off x="7078015" y="3851455"/>
          <a:ext cx="1039812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622080" imgH="203040" progId="Equation.3">
                  <p:embed/>
                </p:oleObj>
              </mc:Choice>
              <mc:Fallback>
                <p:oleObj name="Równanie" r:id="rId16" imgW="622080" imgH="203040" progId="Equation.3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8015" y="3851455"/>
                        <a:ext cx="1039812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69713"/>
              </p:ext>
            </p:extLst>
          </p:nvPr>
        </p:nvGraphicFramePr>
        <p:xfrm>
          <a:off x="6501940" y="4120290"/>
          <a:ext cx="99695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596880" imgH="203040" progId="Equation.3">
                  <p:embed/>
                </p:oleObj>
              </mc:Choice>
              <mc:Fallback>
                <p:oleObj name="Równanie" r:id="rId18" imgW="596880" imgH="203040" progId="Equation.3">
                  <p:embed/>
                  <p:pic>
                    <p:nvPicPr>
                      <p:cNvPr id="0" name="Picture 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1940" y="4120290"/>
                        <a:ext cx="99695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505322"/>
              </p:ext>
            </p:extLst>
          </p:nvPr>
        </p:nvGraphicFramePr>
        <p:xfrm>
          <a:off x="7999735" y="4081885"/>
          <a:ext cx="7223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431640" imgH="215640" progId="Equation.3">
                  <p:embed/>
                </p:oleObj>
              </mc:Choice>
              <mc:Fallback>
                <p:oleObj name="Równanie" r:id="rId20" imgW="431640" imgH="215640" progId="Equation.3">
                  <p:embed/>
                  <p:pic>
                    <p:nvPicPr>
                      <p:cNvPr id="0" name="Picture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9735" y="4081885"/>
                        <a:ext cx="722312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848459"/>
              </p:ext>
            </p:extLst>
          </p:nvPr>
        </p:nvGraphicFramePr>
        <p:xfrm>
          <a:off x="6501940" y="4389125"/>
          <a:ext cx="1017587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609480" imgH="177480" progId="Equation.3">
                  <p:embed/>
                </p:oleObj>
              </mc:Choice>
              <mc:Fallback>
                <p:oleObj name="Równanie" r:id="rId22" imgW="609480" imgH="177480" progId="Equation.3">
                  <p:embed/>
                  <p:pic>
                    <p:nvPicPr>
                      <p:cNvPr id="0" name="Picture 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1940" y="4389125"/>
                        <a:ext cx="1017587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248617"/>
              </p:ext>
            </p:extLst>
          </p:nvPr>
        </p:nvGraphicFramePr>
        <p:xfrm>
          <a:off x="7999735" y="4389125"/>
          <a:ext cx="7445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444240" imgH="215640" progId="Equation.3">
                  <p:embed/>
                </p:oleObj>
              </mc:Choice>
              <mc:Fallback>
                <p:oleObj name="Równanie" r:id="rId24" imgW="444240" imgH="215640" progId="Equation.3">
                  <p:embed/>
                  <p:pic>
                    <p:nvPicPr>
                      <p:cNvPr id="0" name="Picture 1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9735" y="4389125"/>
                        <a:ext cx="744538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377839"/>
              </p:ext>
            </p:extLst>
          </p:nvPr>
        </p:nvGraphicFramePr>
        <p:xfrm>
          <a:off x="6501940" y="4619555"/>
          <a:ext cx="12160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723600" imgH="215640" progId="Equation.3">
                  <p:embed/>
                </p:oleObj>
              </mc:Choice>
              <mc:Fallback>
                <p:oleObj name="Równanie" r:id="rId26" imgW="723600" imgH="215640" progId="Equation.3">
                  <p:embed/>
                  <p:pic>
                    <p:nvPicPr>
                      <p:cNvPr id="0" name="Picture 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1940" y="4619555"/>
                        <a:ext cx="121602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547719"/>
              </p:ext>
            </p:extLst>
          </p:nvPr>
        </p:nvGraphicFramePr>
        <p:xfrm>
          <a:off x="6268632" y="4926795"/>
          <a:ext cx="103981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8" imgW="622030" imgH="203112" progId="Equation.3">
                  <p:embed/>
                </p:oleObj>
              </mc:Choice>
              <mc:Fallback>
                <p:oleObj name="Równanie" r:id="rId28" imgW="622030" imgH="203112" progId="Equation.3">
                  <p:embed/>
                  <p:pic>
                    <p:nvPicPr>
                      <p:cNvPr id="0" name="Picture 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8632" y="4926795"/>
                        <a:ext cx="1039813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643716"/>
              </p:ext>
            </p:extLst>
          </p:nvPr>
        </p:nvGraphicFramePr>
        <p:xfrm>
          <a:off x="6268632" y="5195630"/>
          <a:ext cx="7683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30" imgW="457200" imgH="215640" progId="Equation.3">
                  <p:embed/>
                </p:oleObj>
              </mc:Choice>
              <mc:Fallback>
                <p:oleObj name="Równanie" r:id="rId30" imgW="457200" imgH="215640" progId="Equation.3">
                  <p:embed/>
                  <p:pic>
                    <p:nvPicPr>
                      <p:cNvPr id="0" name="Picture 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8632" y="5195630"/>
                        <a:ext cx="7683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0633" name="Picture 41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292587"/>
            <a:ext cx="4785519" cy="41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pole tekstowe 27"/>
          <p:cNvSpPr txBox="1"/>
          <p:nvPr/>
        </p:nvSpPr>
        <p:spPr>
          <a:xfrm>
            <a:off x="2882180" y="3544215"/>
            <a:ext cx="3456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sz="2400" i="1" dirty="0"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8650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323528" y="692696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KLASYCZNE SFORMUŁOWANIE ZADANIA c.d.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251520" y="1268760"/>
            <a:ext cx="889248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u="sng" dirty="0"/>
              <a:t>	       - FUNKCJA OCENY				</a:t>
            </a:r>
          </a:p>
          <a:p>
            <a:pPr>
              <a:spcBef>
                <a:spcPts val="600"/>
              </a:spcBef>
            </a:pPr>
            <a:r>
              <a:rPr lang="pl-PL" dirty="0"/>
              <a:t>                     - OCENA LICZBOWA ROZWIĄZANIA</a:t>
            </a:r>
          </a:p>
          <a:p>
            <a:r>
              <a:rPr lang="pl-PL" dirty="0"/>
              <a:t>	          np. KOSZT, ZYSK, CZAS, NIEZAWODNOŚĆ   itp.</a:t>
            </a:r>
          </a:p>
          <a:p>
            <a:endParaRPr lang="pl-PL" dirty="0"/>
          </a:p>
          <a:p>
            <a:r>
              <a:rPr lang="pl-PL" dirty="0"/>
              <a:t>	       - PREFERENCJE JAKOŚCIOWE DECYDENTA</a:t>
            </a:r>
          </a:p>
          <a:p>
            <a:r>
              <a:rPr lang="pl-PL" dirty="0"/>
              <a:t>	       - MODEL MATEMATYCZNY PREFERENCJI JAKOŚCIOWYCH</a:t>
            </a:r>
          </a:p>
          <a:p>
            <a:r>
              <a:rPr lang="pl-PL" dirty="0"/>
              <a:t>	         DECYDENTA	</a:t>
            </a:r>
          </a:p>
          <a:p>
            <a:r>
              <a:rPr lang="pl-PL" dirty="0"/>
              <a:t>		a)  „      lepszy od        ”   jeśli </a:t>
            </a:r>
          </a:p>
          <a:p>
            <a:r>
              <a:rPr lang="pl-PL" dirty="0"/>
              <a:t>		      (zadanie maksymalizacji)</a:t>
            </a:r>
          </a:p>
          <a:p>
            <a:r>
              <a:rPr lang="pl-PL" dirty="0"/>
              <a:t>		b)  „      lepszy od        ”   jeśli</a:t>
            </a:r>
          </a:p>
          <a:p>
            <a:r>
              <a:rPr lang="pl-PL" dirty="0"/>
              <a:t>		      (zadanie minimalizacji) </a:t>
            </a:r>
          </a:p>
          <a:p>
            <a:pPr>
              <a:spcBef>
                <a:spcPts val="1200"/>
              </a:spcBef>
            </a:pPr>
            <a:r>
              <a:rPr lang="pl-PL" u="sng" dirty="0"/>
              <a:t>KLSYCZNE SFORMUŁOWANIE ZADANIA MAKSYMALIZACJI</a:t>
            </a:r>
          </a:p>
          <a:p>
            <a:pPr algn="ctr">
              <a:spcBef>
                <a:spcPts val="1200"/>
              </a:spcBef>
            </a:pPr>
            <a:r>
              <a:rPr lang="pl-PL" dirty="0"/>
              <a:t>„WYZNACZYĆ TAKI ELEMENT               ŻE 	                               „</a:t>
            </a:r>
          </a:p>
          <a:p>
            <a:pPr algn="ctr">
              <a:spcBef>
                <a:spcPts val="600"/>
              </a:spcBef>
              <a:buFontTx/>
              <a:buChar char="-"/>
            </a:pPr>
            <a:r>
              <a:rPr lang="pl-PL" dirty="0"/>
              <a:t> CZYLI ROZWIĄZAĆ RÓWNANIE</a:t>
            </a:r>
          </a:p>
          <a:p>
            <a:pPr algn="just">
              <a:spcBef>
                <a:spcPts val="1200"/>
              </a:spcBef>
            </a:pPr>
            <a:r>
              <a:rPr lang="pl-PL" dirty="0"/>
              <a:t>CO TO JEST „                    „ ?</a:t>
            </a: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395536" y="1231801"/>
          <a:ext cx="1248650" cy="32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98197" imgH="177723" progId="Equation.3">
                  <p:embed/>
                </p:oleObj>
              </mc:Choice>
              <mc:Fallback>
                <p:oleObj name="Równanie" r:id="rId4" imgW="698197" imgH="177723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231801"/>
                        <a:ext cx="1248650" cy="3249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59" name="Object 3"/>
          <p:cNvGraphicFramePr>
            <a:graphicFrameLocks noChangeAspect="1"/>
          </p:cNvGraphicFramePr>
          <p:nvPr/>
        </p:nvGraphicFramePr>
        <p:xfrm>
          <a:off x="395536" y="1616994"/>
          <a:ext cx="1080120" cy="371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583947" imgH="203112" progId="Equation.3">
                  <p:embed/>
                </p:oleObj>
              </mc:Choice>
              <mc:Fallback>
                <p:oleObj name="Równanie" r:id="rId6" imgW="583947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616994"/>
                        <a:ext cx="1080120" cy="3718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5580112" y="1592982"/>
          <a:ext cx="6667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68140" imgH="177723" progId="Equation.3">
                  <p:embed/>
                </p:oleObj>
              </mc:Choice>
              <mc:Fallback>
                <p:oleObj name="Równanie" r:id="rId8" imgW="368140" imgH="177723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1592982"/>
                        <a:ext cx="666750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2627784" y="3140968"/>
          <a:ext cx="288032" cy="37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52268" imgH="203024" progId="Equation.3">
                  <p:embed/>
                </p:oleObj>
              </mc:Choice>
              <mc:Fallback>
                <p:oleObj name="Równanie" r:id="rId10" imgW="152268" imgH="203024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140968"/>
                        <a:ext cx="288032" cy="3780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/>
        </p:nvGraphicFramePr>
        <p:xfrm>
          <a:off x="4043363" y="3141663"/>
          <a:ext cx="3365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77480" imgH="203040" progId="Equation.3">
                  <p:embed/>
                </p:oleObj>
              </mc:Choice>
              <mc:Fallback>
                <p:oleObj name="Równanie" r:id="rId12" imgW="17748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363" y="3141663"/>
                        <a:ext cx="3365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6"/>
          <p:cNvGraphicFramePr>
            <a:graphicFrameLocks noChangeAspect="1"/>
          </p:cNvGraphicFramePr>
          <p:nvPr/>
        </p:nvGraphicFramePr>
        <p:xfrm>
          <a:off x="2555776" y="3717032"/>
          <a:ext cx="288032" cy="37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152268" imgH="203024" progId="Equation.3">
                  <p:embed/>
                </p:oleObj>
              </mc:Choice>
              <mc:Fallback>
                <p:oleObj name="Równanie" r:id="rId10" imgW="152268" imgH="203024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3717032"/>
                        <a:ext cx="288032" cy="3780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6"/>
          <p:cNvGraphicFramePr>
            <a:graphicFrameLocks noChangeAspect="1"/>
          </p:cNvGraphicFramePr>
          <p:nvPr/>
        </p:nvGraphicFramePr>
        <p:xfrm>
          <a:off x="3995936" y="3717032"/>
          <a:ext cx="3365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77480" imgH="203040" progId="Equation.3">
                  <p:embed/>
                </p:oleObj>
              </mc:Choice>
              <mc:Fallback>
                <p:oleObj name="Równanie" r:id="rId14" imgW="1774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3717032"/>
                        <a:ext cx="3365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4788024" y="4725144"/>
          <a:ext cx="648072" cy="45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380835" imgH="266584" progId="Equation.3">
                  <p:embed/>
                </p:oleObj>
              </mc:Choice>
              <mc:Fallback>
                <p:oleObj name="Równanie" r:id="rId16" imgW="380835" imgH="266584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725144"/>
                        <a:ext cx="648072" cy="453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73" name="Object 17"/>
          <p:cNvGraphicFramePr>
            <a:graphicFrameLocks noChangeAspect="1"/>
          </p:cNvGraphicFramePr>
          <p:nvPr/>
        </p:nvGraphicFramePr>
        <p:xfrm>
          <a:off x="5940152" y="4725144"/>
          <a:ext cx="1872208" cy="700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091726" imgH="406224" progId="Equation.3">
                  <p:embed/>
                </p:oleObj>
              </mc:Choice>
              <mc:Fallback>
                <p:oleObj name="Równanie" r:id="rId18" imgW="1091726" imgH="406224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4725144"/>
                        <a:ext cx="1872208" cy="700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75" name="Object 19"/>
          <p:cNvGraphicFramePr>
            <a:graphicFrameLocks noChangeAspect="1"/>
          </p:cNvGraphicFramePr>
          <p:nvPr/>
        </p:nvGraphicFramePr>
        <p:xfrm>
          <a:off x="1907704" y="5661248"/>
          <a:ext cx="1152128" cy="496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622030" imgH="266584" progId="Equation.3">
                  <p:embed/>
                </p:oleObj>
              </mc:Choice>
              <mc:Fallback>
                <p:oleObj name="Równanie" r:id="rId20" imgW="622030" imgH="266584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5661248"/>
                        <a:ext cx="1152128" cy="4963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77" name="Object 21"/>
          <p:cNvGraphicFramePr>
            <a:graphicFrameLocks noChangeAspect="1"/>
          </p:cNvGraphicFramePr>
          <p:nvPr/>
        </p:nvGraphicFramePr>
        <p:xfrm>
          <a:off x="461835" y="2708920"/>
          <a:ext cx="822949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457002" imgH="203112" progId="Equation.3">
                  <p:embed/>
                </p:oleObj>
              </mc:Choice>
              <mc:Fallback>
                <p:oleObj name="Równanie" r:id="rId22" imgW="457002" imgH="203112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835" y="2708920"/>
                        <a:ext cx="822949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79" name="Object 23"/>
          <p:cNvGraphicFramePr>
            <a:graphicFrameLocks noChangeAspect="1"/>
          </p:cNvGraphicFramePr>
          <p:nvPr/>
        </p:nvGraphicFramePr>
        <p:xfrm>
          <a:off x="899592" y="2348880"/>
          <a:ext cx="36004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177492" imgH="177492" progId="Equation.3">
                  <p:embed/>
                </p:oleObj>
              </mc:Choice>
              <mc:Fallback>
                <p:oleObj name="Równanie" r:id="rId24" imgW="177492" imgH="177492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2348880"/>
                        <a:ext cx="360040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5081" name="Object 25"/>
          <p:cNvGraphicFramePr>
            <a:graphicFrameLocks noChangeAspect="1"/>
          </p:cNvGraphicFramePr>
          <p:nvPr/>
        </p:nvGraphicFramePr>
        <p:xfrm>
          <a:off x="0" y="0"/>
          <a:ext cx="18097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6" imgW="177492" imgH="164814" progId="Equation.3">
                  <p:embed/>
                </p:oleObj>
              </mc:Choice>
              <mc:Fallback>
                <p:oleObj name="Równanie" r:id="rId26" imgW="177492" imgH="164814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8097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2805370" y="692696"/>
            <a:ext cx="3533260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c.d. RELACJE PORZĄDKU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6125" y="1422166"/>
            <a:ext cx="819202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l-PL" dirty="0">
                <a:cs typeface="Times New Roman" pitchFamily="18" charset="0"/>
              </a:rPr>
              <a:t>STOŻEK WYPUKŁY POSIADAJĄCY PUNKT WIERZCHOŁKOWY GENERUJE RELACJĘ: ZWROTNĄ</a:t>
            </a:r>
          </a:p>
          <a:p>
            <a:r>
              <a:rPr lang="pl-PL" i="1" dirty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pl-PL" dirty="0">
                <a:latin typeface="+mn-lt"/>
                <a:cs typeface="Times New Roman" pitchFamily="18" charset="0"/>
              </a:rPr>
              <a:t>PRZECHODNIĄ                PORZĄDKU</a:t>
            </a:r>
          </a:p>
          <a:p>
            <a:r>
              <a:rPr lang="pl-PL" i="1" dirty="0">
                <a:latin typeface="+mn-lt"/>
                <a:cs typeface="Times New Roman" pitchFamily="18" charset="0"/>
              </a:rPr>
              <a:t>                                       </a:t>
            </a:r>
            <a:r>
              <a:rPr lang="pl-PL" dirty="0">
                <a:latin typeface="+mn-lt"/>
                <a:cs typeface="Times New Roman" pitchFamily="18" charset="0"/>
              </a:rPr>
              <a:t>ANTYSYMETRYCZNĄ</a:t>
            </a:r>
            <a:endParaRPr lang="pl-PL" dirty="0"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647340" y="1815990"/>
            <a:ext cx="0" cy="691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ole tekstowe 12"/>
          <p:cNvSpPr txBox="1"/>
          <p:nvPr/>
        </p:nvSpPr>
        <p:spPr>
          <a:xfrm>
            <a:off x="539475" y="3121760"/>
            <a:ext cx="833388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pl-PL" dirty="0"/>
              <a:t>STOŻKI  PARETO („RÓŻA STOŻKÓW”)</a:t>
            </a:r>
          </a:p>
          <a:p>
            <a:pPr marL="355600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pl-PL" dirty="0"/>
              <a:t>STOŻKI  LEKSYKOGRAFICZNE (HIERARCHICZNE)</a:t>
            </a:r>
          </a:p>
          <a:p>
            <a:pPr marL="355600" indent="-355600">
              <a:spcBef>
                <a:spcPts val="1200"/>
              </a:spcBef>
              <a:buFont typeface="Arial" pitchFamily="34" charset="0"/>
              <a:buChar char="•"/>
            </a:pPr>
            <a:r>
              <a:rPr lang="pl-PL" dirty="0"/>
              <a:t>ZWIĄZKI MIĘDZY STOŻKAMI A ZWIĄZKI MIĘDZY RELACJAMI</a:t>
            </a:r>
          </a:p>
          <a:p>
            <a:pPr marL="355600" indent="-355600">
              <a:spcBef>
                <a:spcPts val="1200"/>
              </a:spcBef>
            </a:pPr>
            <a:r>
              <a:rPr lang="pl-PL" dirty="0"/>
              <a:t> 			NIECH                        ZACHODZI WTEDY</a:t>
            </a:r>
          </a:p>
        </p:txBody>
      </p:sp>
      <p:graphicFrame>
        <p:nvGraphicFramePr>
          <p:cNvPr id="479233" name="Object 1"/>
          <p:cNvGraphicFramePr>
            <a:graphicFrameLocks noChangeAspect="1"/>
          </p:cNvGraphicFramePr>
          <p:nvPr/>
        </p:nvGraphicFramePr>
        <p:xfrm>
          <a:off x="3458255" y="4389125"/>
          <a:ext cx="1242515" cy="844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634680" imgH="431640" progId="Equation.3">
                  <p:embed/>
                </p:oleObj>
              </mc:Choice>
              <mc:Fallback>
                <p:oleObj name="Równanie" r:id="rId4" imgW="634680" imgH="4316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8255" y="4389125"/>
                        <a:ext cx="1242515" cy="8449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91065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81824" y="1700775"/>
            <a:ext cx="5411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ŁATWO POKAZAĆ, ŻE: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l-GR" dirty="0">
                <a:cs typeface="Times New Roman" pitchFamily="18" charset="0"/>
              </a:rPr>
              <a:t> </a:t>
            </a:r>
            <a:r>
              <a:rPr lang="pl-PL" dirty="0">
                <a:cs typeface="Times New Roman" pitchFamily="18" charset="0"/>
              </a:rPr>
              <a:t>- </a:t>
            </a:r>
            <a:r>
              <a:rPr lang="pl-PL" dirty="0"/>
              <a:t>STOŻEK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l-GR" dirty="0">
                <a:cs typeface="Times New Roman" pitchFamily="18" charset="0"/>
              </a:rPr>
              <a:t> </a:t>
            </a:r>
            <a:r>
              <a:rPr lang="pl-PL" dirty="0">
                <a:cs typeface="Times New Roman" pitchFamily="18" charset="0"/>
              </a:rPr>
              <a:t>- </a:t>
            </a:r>
            <a:r>
              <a:rPr lang="pl-PL" dirty="0"/>
              <a:t>ZBIÓR WYPUKŁY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/>
              <a:t>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l-GR" dirty="0">
                <a:cs typeface="Times New Roman" pitchFamily="18" charset="0"/>
              </a:rPr>
              <a:t> </a:t>
            </a:r>
            <a:r>
              <a:rPr lang="pl-PL" dirty="0">
                <a:cs typeface="Times New Roman" pitchFamily="18" charset="0"/>
              </a:rPr>
              <a:t>- </a:t>
            </a:r>
            <a:r>
              <a:rPr lang="pl-PL" dirty="0"/>
              <a:t>POSIADA PUNKT WIERZCHOŁKOWY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196608" y="692696"/>
            <a:ext cx="6678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PRZYKŁAD 3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099759"/>
              </p:ext>
            </p:extLst>
          </p:nvPr>
        </p:nvGraphicFramePr>
        <p:xfrm>
          <a:off x="654690" y="1277938"/>
          <a:ext cx="4324351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2590560" imgH="253800" progId="Equation.3">
                  <p:embed/>
                </p:oleObj>
              </mc:Choice>
              <mc:Fallback>
                <p:oleObj name="Równanie" r:id="rId4" imgW="2590560" imgH="253800" progId="Equation.3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690" y="1277938"/>
                        <a:ext cx="4324351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125140"/>
              </p:ext>
            </p:extLst>
          </p:nvPr>
        </p:nvGraphicFramePr>
        <p:xfrm>
          <a:off x="654690" y="3040367"/>
          <a:ext cx="362426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2171520" imgH="253800" progId="Equation.3">
                  <p:embed/>
                </p:oleObj>
              </mc:Choice>
              <mc:Fallback>
                <p:oleObj name="Równanie" r:id="rId6" imgW="2171520" imgH="253800" progId="Equation.3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690" y="3040367"/>
                        <a:ext cx="3624263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81824" y="3649656"/>
            <a:ext cx="7444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NIECH                  ORAZ NIECH                    . OZNACZA TO ŻE </a:t>
            </a:r>
          </a:p>
          <a:p>
            <a:r>
              <a:rPr lang="pl-PL" dirty="0"/>
              <a:t>A WIĘC DLA PEWNEGO             MAMY                 CZYLI </a:t>
            </a:r>
          </a:p>
          <a:p>
            <a:r>
              <a:rPr lang="pl-PL" dirty="0"/>
              <a:t>PONIEWAŻ  </a:t>
            </a:r>
          </a:p>
          <a:p>
            <a:r>
              <a:rPr lang="pl-PL" dirty="0"/>
              <a:t>WIĘC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128282"/>
              </p:ext>
            </p:extLst>
          </p:nvPr>
        </p:nvGraphicFramePr>
        <p:xfrm>
          <a:off x="1461195" y="3616568"/>
          <a:ext cx="10604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34680" imgH="228600" progId="Equation.3">
                  <p:embed/>
                </p:oleObj>
              </mc:Choice>
              <mc:Fallback>
                <p:oleObj name="Równanie" r:id="rId8" imgW="634680" imgH="228600" progId="Equation.3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1195" y="3616568"/>
                        <a:ext cx="10604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372309"/>
              </p:ext>
            </p:extLst>
          </p:nvPr>
        </p:nvGraphicFramePr>
        <p:xfrm>
          <a:off x="4021255" y="3654973"/>
          <a:ext cx="11652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98400" imgH="215640" progId="Equation.3">
                  <p:embed/>
                </p:oleObj>
              </mc:Choice>
              <mc:Fallback>
                <p:oleObj name="Równanie" r:id="rId10" imgW="698400" imgH="215640" progId="Equation.3">
                  <p:embed/>
                  <p:pic>
                    <p:nvPicPr>
                      <p:cNvPr id="0" name="Picture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1255" y="3654973"/>
                        <a:ext cx="1165225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449587"/>
              </p:ext>
            </p:extLst>
          </p:nvPr>
        </p:nvGraphicFramePr>
        <p:xfrm>
          <a:off x="7213445" y="3648803"/>
          <a:ext cx="17367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041120" imgH="253800" progId="Equation.3">
                  <p:embed/>
                </p:oleObj>
              </mc:Choice>
              <mc:Fallback>
                <p:oleObj name="Równanie" r:id="rId12" imgW="1041120" imgH="253800" progId="Equation.3">
                  <p:embed/>
                  <p:pic>
                    <p:nvPicPr>
                      <p:cNvPr id="0" name="Picture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3445" y="3648803"/>
                        <a:ext cx="17367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142106"/>
              </p:ext>
            </p:extLst>
          </p:nvPr>
        </p:nvGraphicFramePr>
        <p:xfrm>
          <a:off x="3304635" y="3969415"/>
          <a:ext cx="65722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393480" imgH="177480" progId="Equation.3">
                  <p:embed/>
                </p:oleObj>
              </mc:Choice>
              <mc:Fallback>
                <p:oleObj name="Równanie" r:id="rId14" imgW="393480" imgH="177480" progId="Equation.3">
                  <p:embed/>
                  <p:pic>
                    <p:nvPicPr>
                      <p:cNvPr id="0" name="Picture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4635" y="3969415"/>
                        <a:ext cx="657225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410438"/>
              </p:ext>
            </p:extLst>
          </p:nvPr>
        </p:nvGraphicFramePr>
        <p:xfrm>
          <a:off x="4787830" y="3969415"/>
          <a:ext cx="97472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583920" imgH="203040" progId="Equation.3">
                  <p:embed/>
                </p:oleObj>
              </mc:Choice>
              <mc:Fallback>
                <p:oleObj name="Równanie" r:id="rId16" imgW="583920" imgH="203040" progId="Equation.3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830" y="3969415"/>
                        <a:ext cx="974725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278692"/>
              </p:ext>
            </p:extLst>
          </p:nvPr>
        </p:nvGraphicFramePr>
        <p:xfrm>
          <a:off x="6566480" y="3923808"/>
          <a:ext cx="20764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1244520" imgH="228600" progId="Equation.3">
                  <p:embed/>
                </p:oleObj>
              </mc:Choice>
              <mc:Fallback>
                <p:oleObj name="Równanie" r:id="rId18" imgW="1244520" imgH="228600" progId="Equation.3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6480" y="3923808"/>
                        <a:ext cx="207645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810565"/>
              </p:ext>
            </p:extLst>
          </p:nvPr>
        </p:nvGraphicFramePr>
        <p:xfrm>
          <a:off x="2013935" y="4233793"/>
          <a:ext cx="14827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888840" imgH="228600" progId="Equation.3">
                  <p:embed/>
                </p:oleObj>
              </mc:Choice>
              <mc:Fallback>
                <p:oleObj name="Równanie" r:id="rId20" imgW="888840" imgH="228600" progId="Equation.3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935" y="4233793"/>
                        <a:ext cx="1482725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863598"/>
              </p:ext>
            </p:extLst>
          </p:nvPr>
        </p:nvGraphicFramePr>
        <p:xfrm>
          <a:off x="2013935" y="4465935"/>
          <a:ext cx="15875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952200" imgH="228600" progId="Equation.3">
                  <p:embed/>
                </p:oleObj>
              </mc:Choice>
              <mc:Fallback>
                <p:oleObj name="Równanie" r:id="rId22" imgW="952200" imgH="228600" progId="Equation.3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935" y="4465935"/>
                        <a:ext cx="1587500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pole tekstowe 25"/>
          <p:cNvSpPr txBox="1"/>
          <p:nvPr/>
        </p:nvSpPr>
        <p:spPr>
          <a:xfrm>
            <a:off x="5109670" y="1254633"/>
            <a:ext cx="364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- STOŻEK PARETO</a:t>
            </a:r>
          </a:p>
        </p:txBody>
      </p:sp>
    </p:spTree>
    <p:extLst>
      <p:ext uri="{BB962C8B-B14F-4D97-AF65-F5344CB8AC3E}">
        <p14:creationId xmlns:p14="http://schemas.microsoft.com/office/powerpoint/2010/main" val="4438807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81824" y="1278320"/>
            <a:ext cx="34420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STOŻEK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 </a:t>
            </a:r>
            <a:r>
              <a:rPr lang="pl-PL" dirty="0">
                <a:latin typeface="+mn-lt"/>
                <a:cs typeface="Times New Roman" pitchFamily="18" charset="0"/>
              </a:rPr>
              <a:t>       GENERUJE  </a:t>
            </a:r>
          </a:p>
          <a:p>
            <a:r>
              <a:rPr lang="pl-PL" dirty="0">
                <a:latin typeface="+mn-lt"/>
                <a:cs typeface="Times New Roman" pitchFamily="18" charset="0"/>
              </a:rPr>
              <a:t>           JEST RELACJĄ: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>
                <a:latin typeface="+mn-lt"/>
                <a:cs typeface="Times New Roman" pitchFamily="18" charset="0"/>
              </a:rPr>
              <a:t>ZWROTNĄ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>
                <a:latin typeface="+mn-lt"/>
                <a:cs typeface="Times New Roman" pitchFamily="18" charset="0"/>
              </a:rPr>
              <a:t>PRZECHODNIĄ</a:t>
            </a:r>
          </a:p>
          <a:p>
            <a:pPr marL="800100" lvl="1" indent="-342900">
              <a:buFont typeface="+mj-lt"/>
              <a:buAutoNum type="alphaLcParenR"/>
            </a:pPr>
            <a:r>
              <a:rPr lang="pl-PL" dirty="0">
                <a:latin typeface="+mn-lt"/>
                <a:cs typeface="Times New Roman" pitchFamily="18" charset="0"/>
              </a:rPr>
              <a:t>ANTYSYMETRYCZNĄ</a:t>
            </a:r>
          </a:p>
          <a:p>
            <a:r>
              <a:rPr lang="pl-PL" dirty="0">
                <a:latin typeface="+mn-lt"/>
                <a:cs typeface="Times New Roman" pitchFamily="18" charset="0"/>
              </a:rPr>
              <a:t>A WIĘC RELACJĄ PORZĄDKU</a:t>
            </a:r>
            <a:endParaRPr lang="pl-PL" dirty="0"/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196608" y="692696"/>
            <a:ext cx="6678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c.d. PRZYKŁAD 3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564409"/>
              </p:ext>
            </p:extLst>
          </p:nvPr>
        </p:nvGraphicFramePr>
        <p:xfrm>
          <a:off x="1883650" y="1355130"/>
          <a:ext cx="3175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90440" imgH="139680" progId="Equation.3">
                  <p:embed/>
                </p:oleObj>
              </mc:Choice>
              <mc:Fallback>
                <p:oleObj name="Równanie" r:id="rId4" imgW="190440" imgH="13968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3650" y="1355130"/>
                        <a:ext cx="317500" cy="23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398539"/>
              </p:ext>
            </p:extLst>
          </p:nvPr>
        </p:nvGraphicFramePr>
        <p:xfrm>
          <a:off x="3623715" y="1298833"/>
          <a:ext cx="6794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406080" imgH="215640" progId="Equation.3">
                  <p:embed/>
                </p:oleObj>
              </mc:Choice>
              <mc:Fallback>
                <p:oleObj name="Równanie" r:id="rId6" imgW="406080" imgH="21564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3715" y="1298833"/>
                        <a:ext cx="67945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280990"/>
              </p:ext>
            </p:extLst>
          </p:nvPr>
        </p:nvGraphicFramePr>
        <p:xfrm>
          <a:off x="815975" y="1546225"/>
          <a:ext cx="336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203040" imgH="203040" progId="Equation.3">
                  <p:embed/>
                </p:oleObj>
              </mc:Choice>
              <mc:Fallback>
                <p:oleObj name="Równanie" r:id="rId8" imgW="203040" imgH="20304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975" y="1546225"/>
                        <a:ext cx="336550" cy="334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51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080" y="3014372"/>
            <a:ext cx="3955715" cy="342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022138"/>
              </p:ext>
            </p:extLst>
          </p:nvPr>
        </p:nvGraphicFramePr>
        <p:xfrm>
          <a:off x="6684275" y="3429000"/>
          <a:ext cx="1411419" cy="440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1" imgW="698400" imgH="215640" progId="Equation.3">
                  <p:embed/>
                </p:oleObj>
              </mc:Choice>
              <mc:Fallback>
                <p:oleObj name="Równanie" r:id="rId11" imgW="698400" imgH="215640" progId="Equation.3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4275" y="3429000"/>
                        <a:ext cx="1411419" cy="4403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5" name="Object 45"/>
          <p:cNvGraphicFramePr>
            <a:graphicFrameLocks noChangeAspect="1"/>
          </p:cNvGraphicFramePr>
          <p:nvPr/>
        </p:nvGraphicFramePr>
        <p:xfrm>
          <a:off x="6684275" y="3897993"/>
          <a:ext cx="1997060" cy="375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3" imgW="1079280" imgH="203040" progId="Equation.3">
                  <p:embed/>
                </p:oleObj>
              </mc:Choice>
              <mc:Fallback>
                <p:oleObj name="Równanie" r:id="rId13" imgW="1079280" imgH="203040" progId="Equation.3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4275" y="3897993"/>
                        <a:ext cx="1997060" cy="375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14673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8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170" y="2131443"/>
            <a:ext cx="502920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196608" y="692696"/>
            <a:ext cx="6678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PRZYKŁAD 3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271268"/>
              </p:ext>
            </p:extLst>
          </p:nvPr>
        </p:nvGraphicFramePr>
        <p:xfrm>
          <a:off x="470870" y="1277938"/>
          <a:ext cx="50228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5" imgW="3009600" imgH="253800" progId="Equation.3">
                  <p:embed/>
                </p:oleObj>
              </mc:Choice>
              <mc:Fallback>
                <p:oleObj name="Równanie" r:id="rId5" imgW="3009600" imgH="25380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70" y="1277938"/>
                        <a:ext cx="5022850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253763"/>
              </p:ext>
            </p:extLst>
          </p:nvPr>
        </p:nvGraphicFramePr>
        <p:xfrm>
          <a:off x="531813" y="2930525"/>
          <a:ext cx="34925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7" imgW="2095200" imgH="241200" progId="Equation.3">
                  <p:embed/>
                </p:oleObj>
              </mc:Choice>
              <mc:Fallback>
                <p:oleObj name="Równanie" r:id="rId7" imgW="2095200" imgH="24120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3" y="2930525"/>
                        <a:ext cx="3492500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64331" y="3352190"/>
            <a:ext cx="4184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CZY       JEST</a:t>
            </a:r>
          </a:p>
          <a:p>
            <a:pPr marL="342900" indent="-342900">
              <a:buFont typeface="+mj-lt"/>
              <a:buAutoNum type="alphaLcParenR"/>
            </a:pPr>
            <a:r>
              <a:rPr lang="pl-PL" dirty="0"/>
              <a:t>STOŻKIEM?</a:t>
            </a:r>
          </a:p>
          <a:p>
            <a:pPr marL="342900" indent="-342900">
              <a:buFont typeface="+mj-lt"/>
              <a:buAutoNum type="alphaLcParenR"/>
            </a:pPr>
            <a:r>
              <a:rPr lang="pl-PL" dirty="0"/>
              <a:t>ZBIOREM WYPUKŁYM?</a:t>
            </a:r>
          </a:p>
          <a:p>
            <a:pPr marL="342900" indent="-342900">
              <a:buFont typeface="+mj-lt"/>
              <a:buAutoNum type="alphaLcParenR"/>
            </a:pPr>
            <a:r>
              <a:rPr lang="pl-PL" dirty="0"/>
              <a:t>CZY W </a:t>
            </a:r>
            <a:r>
              <a:rPr lang="el-GR" i="1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+mn-lt"/>
                <a:cs typeface="Times New Roman" pitchFamily="18" charset="0"/>
              </a:rPr>
              <a:t>JEST WIERZCHOŁEK?</a:t>
            </a:r>
            <a:endParaRPr lang="pl-PL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367003"/>
              </p:ext>
            </p:extLst>
          </p:nvPr>
        </p:nvGraphicFramePr>
        <p:xfrm>
          <a:off x="470870" y="1700775"/>
          <a:ext cx="146208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9" imgW="876240" imgH="215640" progId="Equation.3">
                  <p:embed/>
                </p:oleObj>
              </mc:Choice>
              <mc:Fallback>
                <p:oleObj name="Równanie" r:id="rId9" imgW="876240" imgH="215640" progId="Equation.3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70" y="1700775"/>
                        <a:ext cx="1462088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251292"/>
              </p:ext>
            </p:extLst>
          </p:nvPr>
        </p:nvGraphicFramePr>
        <p:xfrm>
          <a:off x="522288" y="2092325"/>
          <a:ext cx="20542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1" imgW="1231560" imgH="241200" progId="Equation.3">
                  <p:embed/>
                </p:oleObj>
              </mc:Choice>
              <mc:Fallback>
                <p:oleObj name="Równanie" r:id="rId11" imgW="1231560" imgH="241200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8" y="2092325"/>
                        <a:ext cx="2054225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094706"/>
              </p:ext>
            </p:extLst>
          </p:nvPr>
        </p:nvGraphicFramePr>
        <p:xfrm>
          <a:off x="479425" y="2511425"/>
          <a:ext cx="29257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3" imgW="1752480" imgH="241200" progId="Equation.3">
                  <p:embed/>
                </p:oleObj>
              </mc:Choice>
              <mc:Fallback>
                <p:oleObj name="Równanie" r:id="rId13" imgW="1752480" imgH="241200" progId="Equation.3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511425"/>
                        <a:ext cx="2925763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994552"/>
              </p:ext>
            </p:extLst>
          </p:nvPr>
        </p:nvGraphicFramePr>
        <p:xfrm>
          <a:off x="1077145" y="3352190"/>
          <a:ext cx="3603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5" imgW="215640" imgH="215640" progId="Equation.3">
                  <p:embed/>
                </p:oleObj>
              </mc:Choice>
              <mc:Fallback>
                <p:oleObj name="Równanie" r:id="rId15" imgW="215640" imgH="215640" progId="Equation.3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7145" y="3352190"/>
                        <a:ext cx="360363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765466"/>
              </p:ext>
            </p:extLst>
          </p:nvPr>
        </p:nvGraphicFramePr>
        <p:xfrm>
          <a:off x="2908300" y="4696365"/>
          <a:ext cx="762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7" imgW="457200" imgH="215640" progId="Equation.3">
                  <p:embed/>
                </p:oleObj>
              </mc:Choice>
              <mc:Fallback>
                <p:oleObj name="Równanie" r:id="rId17" imgW="457200" imgH="21564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300" y="4696365"/>
                        <a:ext cx="7620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464331" y="5901638"/>
            <a:ext cx="4184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JAKI TO PORZĄDEK?</a:t>
            </a:r>
          </a:p>
        </p:txBody>
      </p:sp>
      <p:sp>
        <p:nvSpPr>
          <p:cNvPr id="11371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13712" name="Object 48"/>
          <p:cNvGraphicFramePr>
            <a:graphicFrameLocks noChangeAspect="1"/>
          </p:cNvGraphicFramePr>
          <p:nvPr/>
        </p:nvGraphicFramePr>
        <p:xfrm>
          <a:off x="4741791" y="3966669"/>
          <a:ext cx="444689" cy="42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9" imgW="190335" imgH="177646" progId="Equation.3">
                  <p:embed/>
                </p:oleObj>
              </mc:Choice>
              <mc:Fallback>
                <p:oleObj name="Równanie" r:id="rId19" imgW="190335" imgH="177646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791" y="3966669"/>
                        <a:ext cx="444689" cy="4224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pole tekstowe 27"/>
          <p:cNvSpPr txBox="1"/>
          <p:nvPr/>
        </p:nvSpPr>
        <p:spPr>
          <a:xfrm>
            <a:off x="4034330" y="5056728"/>
            <a:ext cx="1267365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graphicFrame>
        <p:nvGraphicFramePr>
          <p:cNvPr id="113715" name="Object 51"/>
          <p:cNvGraphicFramePr>
            <a:graphicFrameLocks noChangeAspect="1"/>
          </p:cNvGraphicFramePr>
          <p:nvPr/>
        </p:nvGraphicFramePr>
        <p:xfrm>
          <a:off x="4080418" y="4965200"/>
          <a:ext cx="1259682" cy="46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1" imgW="520560" imgH="190440" progId="Equation.3">
                  <p:embed/>
                </p:oleObj>
              </mc:Choice>
              <mc:Fallback>
                <p:oleObj name="Równanie" r:id="rId21" imgW="520560" imgH="190440" progId="Equation.3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0418" y="4965200"/>
                        <a:ext cx="1259682" cy="4608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44140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81824" y="1316725"/>
            <a:ext cx="51267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ZAUWAŻMY, ŻE                      </a:t>
            </a:r>
          </a:p>
          <a:p>
            <a:r>
              <a:rPr lang="pl-PL" dirty="0"/>
              <a:t>NATOMIAST </a:t>
            </a:r>
          </a:p>
          <a:p>
            <a:r>
              <a:rPr lang="pl-PL" dirty="0"/>
              <a:t>PONADTO </a:t>
            </a:r>
          </a:p>
          <a:p>
            <a:r>
              <a:rPr lang="pl-PL" dirty="0"/>
              <a:t>OZNACZA TO, ŻE DLA DOWOLNEJ PARY </a:t>
            </a:r>
            <a:r>
              <a:rPr lang="pl-PL" i="1" dirty="0">
                <a:latin typeface="Times New Roman" pitchFamily="18" charset="0"/>
                <a:cs typeface="Times New Roman" pitchFamily="18" charset="0"/>
              </a:rPr>
              <a:t>(y, z)</a:t>
            </a: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3" name="Text Box 24"/>
          <p:cNvSpPr txBox="1">
            <a:spLocks noChangeArrowheads="1"/>
          </p:cNvSpPr>
          <p:nvPr/>
        </p:nvSpPr>
        <p:spPr bwMode="auto">
          <a:xfrm>
            <a:off x="1196608" y="692696"/>
            <a:ext cx="6678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u="sng" dirty="0">
                <a:solidFill>
                  <a:srgbClr val="008D89"/>
                </a:solidFill>
              </a:rPr>
              <a:t>c.d. PRZYKŁAD 3</a:t>
            </a:r>
            <a:endParaRPr lang="en-US" sz="2000" b="1" u="sng" dirty="0">
              <a:solidFill>
                <a:srgbClr val="008D89"/>
              </a:solidFill>
            </a:endParaRP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923052"/>
              </p:ext>
            </p:extLst>
          </p:nvPr>
        </p:nvGraphicFramePr>
        <p:xfrm>
          <a:off x="697787" y="2852925"/>
          <a:ext cx="1185863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711000" imgH="241200" progId="Equation.3">
                  <p:embed/>
                </p:oleObj>
              </mc:Choice>
              <mc:Fallback>
                <p:oleObj name="Równanie" r:id="rId4" imgW="711000" imgH="241200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787" y="2852925"/>
                        <a:ext cx="1185863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81824" y="3649656"/>
            <a:ext cx="744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RELACJĘ          GENEROWANĄ STOŻKIEM         MOŻEMY ZAPISAĆ: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686375"/>
              </p:ext>
            </p:extLst>
          </p:nvPr>
        </p:nvGraphicFramePr>
        <p:xfrm>
          <a:off x="2459725" y="1316038"/>
          <a:ext cx="22875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1371600" imgH="215640" progId="Equation.3">
                  <p:embed/>
                </p:oleObj>
              </mc:Choice>
              <mc:Fallback>
                <p:oleObj name="Równanie" r:id="rId6" imgW="1371600" imgH="215640" progId="Equation.3">
                  <p:embed/>
                  <p:pic>
                    <p:nvPicPr>
                      <p:cNvPr id="0" name="Picture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725" y="1316038"/>
                        <a:ext cx="2287587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54995"/>
              </p:ext>
            </p:extLst>
          </p:nvPr>
        </p:nvGraphicFramePr>
        <p:xfrm>
          <a:off x="2459725" y="1585560"/>
          <a:ext cx="114458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685800" imgH="215640" progId="Equation.3">
                  <p:embed/>
                </p:oleObj>
              </mc:Choice>
              <mc:Fallback>
                <p:oleObj name="Równanie" r:id="rId8" imgW="685800" imgH="215640" progId="Equation.3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725" y="1585560"/>
                        <a:ext cx="1144588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327213"/>
              </p:ext>
            </p:extLst>
          </p:nvPr>
        </p:nvGraphicFramePr>
        <p:xfrm>
          <a:off x="2459725" y="1854395"/>
          <a:ext cx="11445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85800" imgH="215640" progId="Equation.3">
                  <p:embed/>
                </p:oleObj>
              </mc:Choice>
              <mc:Fallback>
                <p:oleObj name="Równanie" r:id="rId10" imgW="685800" imgH="215640" progId="Equation.3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725" y="1854395"/>
                        <a:ext cx="1144587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133562" y="2574316"/>
            <a:ext cx="13516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+mn-lt"/>
                <a:cs typeface="Times New Roman" pitchFamily="18" charset="0"/>
              </a:rPr>
              <a:t>JEŚLI </a:t>
            </a:r>
          </a:p>
          <a:p>
            <a:r>
              <a:rPr lang="pl-PL" dirty="0">
                <a:latin typeface="+mn-lt"/>
                <a:cs typeface="Times New Roman" pitchFamily="18" charset="0"/>
              </a:rPr>
              <a:t>LUB O ILE </a:t>
            </a:r>
          </a:p>
          <a:p>
            <a:r>
              <a:rPr lang="pl-PL" dirty="0">
                <a:latin typeface="+mn-lt"/>
                <a:cs typeface="Times New Roman" pitchFamily="18" charset="0"/>
              </a:rPr>
              <a:t>GDY </a:t>
            </a:r>
          </a:p>
        </p:txBody>
      </p:sp>
      <p:sp>
        <p:nvSpPr>
          <p:cNvPr id="13" name="Left Brace 12"/>
          <p:cNvSpPr/>
          <p:nvPr/>
        </p:nvSpPr>
        <p:spPr>
          <a:xfrm>
            <a:off x="1883650" y="2574316"/>
            <a:ext cx="249912" cy="92333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312839"/>
              </p:ext>
            </p:extLst>
          </p:nvPr>
        </p:nvGraphicFramePr>
        <p:xfrm>
          <a:off x="2969548" y="2545685"/>
          <a:ext cx="7191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431640" imgH="215640" progId="Equation.3">
                  <p:embed/>
                </p:oleObj>
              </mc:Choice>
              <mc:Fallback>
                <p:oleObj name="Równanie" r:id="rId12" imgW="431640" imgH="215640" progId="Equation.3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9548" y="2545685"/>
                        <a:ext cx="71913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506763"/>
              </p:ext>
            </p:extLst>
          </p:nvPr>
        </p:nvGraphicFramePr>
        <p:xfrm>
          <a:off x="3419850" y="2852925"/>
          <a:ext cx="7191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431640" imgH="215640" progId="Equation.3">
                  <p:embed/>
                </p:oleObj>
              </mc:Choice>
              <mc:Fallback>
                <p:oleObj name="Równanie" r:id="rId14" imgW="431640" imgH="215640" progId="Equation.3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50" y="2852925"/>
                        <a:ext cx="719137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047642"/>
              </p:ext>
            </p:extLst>
          </p:nvPr>
        </p:nvGraphicFramePr>
        <p:xfrm>
          <a:off x="2805370" y="3121760"/>
          <a:ext cx="762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457200" imgH="215640" progId="Equation.3">
                  <p:embed/>
                </p:oleObj>
              </mc:Choice>
              <mc:Fallback>
                <p:oleObj name="Równanie" r:id="rId16" imgW="457200" imgH="215640" progId="Equation.3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370" y="3121760"/>
                        <a:ext cx="7620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434965"/>
              </p:ext>
            </p:extLst>
          </p:nvPr>
        </p:nvGraphicFramePr>
        <p:xfrm>
          <a:off x="1823200" y="3659430"/>
          <a:ext cx="444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8" imgW="266400" imgH="241200" progId="Equation.3">
                  <p:embed/>
                </p:oleObj>
              </mc:Choice>
              <mc:Fallback>
                <p:oleObj name="Równanie" r:id="rId18" imgW="266400" imgH="241200" progId="Equation.3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3200" y="3659430"/>
                        <a:ext cx="444500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162813"/>
              </p:ext>
            </p:extLst>
          </p:nvPr>
        </p:nvGraphicFramePr>
        <p:xfrm>
          <a:off x="5340100" y="3641537"/>
          <a:ext cx="3603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0" imgW="215640" imgH="215640" progId="Equation.3">
                  <p:embed/>
                </p:oleObj>
              </mc:Choice>
              <mc:Fallback>
                <p:oleObj name="Równanie" r:id="rId20" imgW="215640" imgH="215640" progId="Equation.3">
                  <p:embed/>
                  <p:pic>
                    <p:nvPicPr>
                      <p:cNvPr id="0" name="Picture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0100" y="3641537"/>
                        <a:ext cx="360362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341201"/>
              </p:ext>
            </p:extLst>
          </p:nvPr>
        </p:nvGraphicFramePr>
        <p:xfrm>
          <a:off x="697787" y="4075895"/>
          <a:ext cx="80343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2" imgW="4813200" imgH="507960" progId="Equation.3">
                  <p:embed/>
                </p:oleObj>
              </mc:Choice>
              <mc:Fallback>
                <p:oleObj name="Równanie" r:id="rId22" imgW="4813200" imgH="507960" progId="Equation.3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787" y="4075895"/>
                        <a:ext cx="8034338" cy="850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154314"/>
              </p:ext>
            </p:extLst>
          </p:nvPr>
        </p:nvGraphicFramePr>
        <p:xfrm>
          <a:off x="697787" y="5184775"/>
          <a:ext cx="69469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24" imgW="4165560" imgH="228600" progId="Equation.3">
                  <p:embed/>
                </p:oleObj>
              </mc:Choice>
              <mc:Fallback>
                <p:oleObj name="Równanie" r:id="rId24" imgW="4165560" imgH="2286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787" y="5184775"/>
                        <a:ext cx="69469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10276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9708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OGÓLNY SCHEMAT ZADANIA OPTYMALIZACJI</a:t>
                </a:r>
              </a:p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  <a:ea typeface="Cambria Math"/>
                            </a:rPr>
                            <m:t>𝚾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𝑭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  <a:ea typeface="Cambria Math"/>
                            </a:rPr>
                            <m:t>𝑴</m:t>
                          </m:r>
                          <m:d>
                            <m:dPr>
                              <m:ctrlPr>
                                <a:rPr lang="pl-PL" sz="2400" b="1" i="1" dirty="0" smtClean="0">
                                  <a:solidFill>
                                    <a:srgbClr val="008D8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400" b="1" i="1" dirty="0" smtClean="0">
                                  <a:solidFill>
                                    <a:srgbClr val="008D89"/>
                                  </a:solidFill>
                                  <a:latin typeface="Cambria Math"/>
                                  <a:ea typeface="Cambria Math"/>
                                </a:rPr>
                                <m:t>𝑷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0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97084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251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500886" y="1497302"/>
                <a:ext cx="8352928" cy="39004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pl-PL" dirty="0"/>
                  <a:t> – PRZESTRZEŃ ROZWIĄZAŃ (DECYZJI)</a:t>
                </a:r>
              </a:p>
              <a:p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pl-PL" dirty="0"/>
                  <a:t> – PRZESTRZEŃ OCEN ROZWIĄZAŃ (KRYTERIUM JAKOŚCI ROZWIĄZAŃ) (NAJCZĘŚCIEJ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pl-PL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2000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pl-PL" sz="2000" b="0" i="1" smtClean="0">
                            <a:latin typeface="Cambria Math"/>
                          </a:rPr>
                          <m:t>𝑁</m:t>
                        </m:r>
                      </m:sup>
                    </m:sSup>
                    <m:r>
                      <a:rPr lang="pl-PL" sz="2000" b="0" i="1" smtClean="0">
                        <a:latin typeface="Cambria Math"/>
                      </a:rPr>
                      <m:t>, </m:t>
                    </m:r>
                    <m:r>
                      <a:rPr lang="pl-PL" sz="2000" b="0" i="1" smtClean="0">
                        <a:latin typeface="Cambria Math"/>
                      </a:rPr>
                      <m:t>𝑁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≥1</m:t>
                    </m:r>
                  </m:oMath>
                </a14:m>
                <a:r>
                  <a:rPr lang="pl-PL" dirty="0"/>
                  <a:t>)</a:t>
                </a:r>
              </a:p>
              <a:p>
                <a:endParaRPr lang="pl-PL" dirty="0"/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𝑋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𝐴</m:t>
                    </m:r>
                  </m:oMath>
                </a14:m>
                <a:r>
                  <a:rPr lang="pl-PL" dirty="0"/>
                  <a:t>– ZBIÓR ROZWIĄZAŃ DOPUSZCZALNYCH</a:t>
                </a:r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r>
                  <a:rPr lang="pl-PL" dirty="0"/>
                  <a:t>– ROZWIĄZANIE DOPUSZCZALNE</a:t>
                </a:r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𝐹</m:t>
                    </m:r>
                    <m:r>
                      <a:rPr lang="pl-PL" sz="2000" b="0" i="1" smtClean="0">
                        <a:latin typeface="Cambria Math"/>
                      </a:rPr>
                      <m:t>(</m:t>
                    </m:r>
                    <m:r>
                      <a:rPr lang="pl-PL" sz="2000" b="0" i="1" smtClean="0">
                        <a:latin typeface="Cambria Math"/>
                      </a:rPr>
                      <m:t>𝑥</m:t>
                    </m:r>
                    <m:r>
                      <a:rPr lang="pl-PL" sz="2000" b="0" i="1" smtClean="0">
                        <a:latin typeface="Cambria Math"/>
                      </a:rPr>
                      <m:t>)∈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</m:oMath>
                </a14:m>
                <a:r>
                  <a:rPr lang="pl-PL" dirty="0"/>
                  <a:t>– OCENA ROZWIĄZANIA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𝑥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𝐴</m:t>
                    </m:r>
                  </m:oMath>
                </a14:m>
                <a:r>
                  <a:rPr lang="pl-PL" dirty="0"/>
                  <a:t>(„OBRAZ OCENOWY ROZWIĄZANIA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𝑥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r>
                  <a:rPr lang="pl-PL" dirty="0"/>
                  <a:t>”)</a:t>
                </a:r>
              </a:p>
              <a:p>
                <a:endParaRPr lang="pl-PL" dirty="0"/>
              </a:p>
              <a:p>
                <a:pPr algn="ctr"/>
                <a:r>
                  <a:rPr lang="pl-PL" u="sng" dirty="0"/>
                  <a:t>TRZY ETAPY ROZWIĄZANIA ZADANIA OPTYMALIZACJI</a:t>
                </a:r>
              </a:p>
              <a:p>
                <a:pPr algn="ctr"/>
                <a:endParaRPr lang="pl-PL" u="sng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latin typeface="Cambria Math"/>
                        </a:rPr>
                        <m:t>𝑿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pl-PL" sz="2800" b="1" i="1" smtClean="0">
                              <a:latin typeface="Cambria Math"/>
                            </a:rPr>
                            <m:t>𝑭</m:t>
                          </m:r>
                        </m:e>
                      </m:groupChr>
                      <m:r>
                        <a:rPr lang="pl-PL" sz="2800" b="1" i="1" smtClean="0">
                          <a:latin typeface="Cambria Math"/>
                        </a:rPr>
                        <m:t>𝑭</m:t>
                      </m:r>
                      <m:d>
                        <m:dPr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800" b="1" i="1" smtClean="0">
                              <a:latin typeface="Cambria Math"/>
                            </a:rPr>
                            <m:t>𝑿</m:t>
                          </m:r>
                        </m:e>
                      </m:d>
                      <m:r>
                        <a:rPr lang="pl-PL" sz="2800" b="1" i="1" smtClean="0">
                          <a:latin typeface="Cambria Math"/>
                        </a:rPr>
                        <m:t>=</m:t>
                      </m:r>
                      <m:r>
                        <a:rPr lang="pl-PL" sz="2800" b="1" i="1" smtClean="0">
                          <a:latin typeface="Cambria Math"/>
                        </a:rPr>
                        <m:t>𝒀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pl-PL" sz="2800" b="1" i="1" smtClean="0">
                              <a:latin typeface="Cambria Math"/>
                            </a:rPr>
                            <m:t>𝑴</m:t>
                          </m:r>
                          <m:r>
                            <a:rPr lang="pl-PL" sz="2800" b="1" i="1" smtClean="0">
                              <a:latin typeface="Cambria Math"/>
                            </a:rPr>
                            <m:t>(</m:t>
                          </m:r>
                          <m:r>
                            <a:rPr lang="pl-PL" sz="2800" b="1" i="1" smtClean="0">
                              <a:latin typeface="Cambria Math"/>
                            </a:rPr>
                            <m:t>𝑷</m:t>
                          </m:r>
                          <m:r>
                            <a:rPr lang="pl-PL" sz="2800" b="1" i="1" smtClean="0">
                              <a:latin typeface="Cambria Math"/>
                            </a:rPr>
                            <m:t>)</m:t>
                          </m:r>
                        </m:e>
                      </m:groupChr>
                      <m:acc>
                        <m:accPr>
                          <m:chr m:val="̇"/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800" b="1" i="1" smtClean="0">
                              <a:latin typeface="Cambria Math"/>
                            </a:rPr>
                            <m:t>𝒀</m:t>
                          </m:r>
                        </m:e>
                      </m:acc>
                      <m:groupChr>
                        <m:groupChrPr>
                          <m:chr m:val="→"/>
                          <m:vertJc m:val="bot"/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pl-PL" sz="2800" b="1" i="1" smtClean="0">
                              <a:latin typeface="Cambria Math"/>
                            </a:rPr>
                            <m:t>𝑭</m:t>
                          </m:r>
                        </m:e>
                      </m:groupChr>
                      <m:acc>
                        <m:accPr>
                          <m:chr m:val="̇"/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800" b="1" i="1" smtClean="0">
                              <a:latin typeface="Cambria Math"/>
                            </a:rPr>
                            <m:t>𝑿</m:t>
                          </m:r>
                        </m:e>
                      </m:acc>
                      <m:r>
                        <a:rPr lang="pl-PL" sz="2800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800" b="1" i="1" smtClean="0">
                              <a:latin typeface="Cambria Math"/>
                            </a:rPr>
                            <m:t>𝑭</m:t>
                          </m:r>
                        </m:e>
                        <m:sup>
                          <m:r>
                            <a:rPr lang="pl-PL" sz="28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pl-PL" sz="2800" b="1" i="1" smtClean="0">
                              <a:latin typeface="Cambria Math"/>
                            </a:rPr>
                            <m:t>𝟏</m:t>
                          </m:r>
                        </m:sup>
                      </m:sSup>
                      <m:r>
                        <a:rPr lang="pl-PL" sz="2800" b="1" i="1" smtClean="0">
                          <a:latin typeface="Cambria Math"/>
                        </a:rPr>
                        <m:t>(</m:t>
                      </m:r>
                      <m:acc>
                        <m:accPr>
                          <m:chr m:val="̇"/>
                          <m:ctrlPr>
                            <a:rPr lang="pl-PL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800" b="1" i="1" smtClean="0">
                              <a:latin typeface="Cambria Math"/>
                            </a:rPr>
                            <m:t>𝒀</m:t>
                          </m:r>
                        </m:e>
                      </m:acc>
                      <m:r>
                        <a:rPr lang="pl-PL" sz="2800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sz="2800" b="1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886" y="1497302"/>
                <a:ext cx="8352928" cy="3900427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584" t="-156" r="-109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Elipsa 1"/>
          <p:cNvSpPr/>
          <p:nvPr/>
        </p:nvSpPr>
        <p:spPr>
          <a:xfrm>
            <a:off x="2195736" y="5234415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1</a:t>
            </a:r>
          </a:p>
        </p:txBody>
      </p:sp>
      <p:sp>
        <p:nvSpPr>
          <p:cNvPr id="13" name="Elipsa 12"/>
          <p:cNvSpPr/>
          <p:nvPr/>
        </p:nvSpPr>
        <p:spPr>
          <a:xfrm>
            <a:off x="4355976" y="5234415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2</a:t>
            </a:r>
          </a:p>
        </p:txBody>
      </p:sp>
      <p:sp>
        <p:nvSpPr>
          <p:cNvPr id="15" name="Elipsa 14"/>
          <p:cNvSpPr/>
          <p:nvPr/>
        </p:nvSpPr>
        <p:spPr>
          <a:xfrm>
            <a:off x="5093494" y="5234415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3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ole tekstowe 9"/>
              <p:cNvSpPr txBox="1"/>
              <p:nvPr/>
            </p:nvSpPr>
            <p:spPr>
              <a:xfrm>
                <a:off x="245040" y="1497302"/>
                <a:ext cx="8647440" cy="394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u="sng" dirty="0"/>
                  <a:t>I ETAP</a:t>
                </a:r>
              </a:p>
              <a:p>
                <a:r>
                  <a:rPr lang="pl-PL" b="0" dirty="0"/>
                  <a:t>WYZNACZENIE OBRAZU OCENOWEGO ZBIORU X</a:t>
                </a:r>
              </a:p>
              <a:p>
                <a:endParaRPr lang="pl-PL" b="0" dirty="0"/>
              </a:p>
              <a:p>
                <a:pPr algn="r"/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r>
                      <a:rPr lang="pl-PL" sz="2000" b="0" i="1" smtClean="0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𝑋</m:t>
                        </m:r>
                      </m:e>
                    </m:d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𝐹</m:t>
                        </m:r>
                        <m:d>
                          <m:dPr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pl-PL" sz="2000" b="0" i="1" smtClean="0">
                            <a:latin typeface="Cambria Math"/>
                          </a:rPr>
                          <m:t>=</m:t>
                        </m:r>
                        <m:r>
                          <a:rPr lang="pl-PL" sz="2000" b="0" i="1" smtClean="0">
                            <a:latin typeface="Cambria Math"/>
                          </a:rPr>
                          <m:t>𝑌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𝐵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𝑋</m:t>
                        </m:r>
                      </m:e>
                    </m:d>
                  </m:oMath>
                </a14:m>
                <a:r>
                  <a:rPr lang="pl-PL" b="0" dirty="0"/>
                  <a:t> 	(ETAP „TECHNICZNY”)</a:t>
                </a:r>
              </a:p>
              <a:p>
                <a:r>
                  <a:rPr lang="pl-PL" u="sng" dirty="0"/>
                  <a:t>II ETAP</a:t>
                </a:r>
              </a:p>
              <a:p>
                <a:r>
                  <a:rPr lang="pl-PL" b="0" dirty="0"/>
                  <a:t>WYZNACZENIE ZBIORU OCEN ROZWIĄZAŃ OPTYMALNYCH W SENSIE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𝑀</m:t>
                    </m:r>
                    <m:r>
                      <a:rPr lang="pl-PL" sz="2000" b="0" i="1" smtClean="0">
                        <a:latin typeface="Cambria Math"/>
                      </a:rPr>
                      <m:t>(</m:t>
                    </m:r>
                    <m:r>
                      <a:rPr lang="pl-PL" sz="2000" b="0" i="1" smtClean="0">
                        <a:latin typeface="Cambria Math"/>
                      </a:rPr>
                      <m:t>𝑃</m:t>
                    </m:r>
                    <m:r>
                      <a:rPr lang="pl-PL" sz="2000" b="0" i="1" smtClean="0">
                        <a:latin typeface="Cambria Math"/>
                      </a:rPr>
                      <m:t>)</m:t>
                    </m:r>
                  </m:oMath>
                </a14:m>
                <a:endParaRPr lang="pl-PL" b="0" dirty="0"/>
              </a:p>
              <a:p>
                <a:endParaRPr lang="pl-PL" b="0" dirty="0"/>
              </a:p>
              <a:p>
                <a:pPr algn="r"/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smtClean="0">
                            <a:latin typeface="Cambria Math"/>
                          </a:rPr>
                          <m:t>𝑌</m:t>
                        </m:r>
                      </m:e>
                    </m:acc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r>
                      <a:rPr lang="pl-PL" sz="2000" b="0" i="1" smtClean="0">
                        <a:latin typeface="Cambria Math"/>
                      </a:rPr>
                      <m:t>𝑀</m:t>
                    </m:r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𝑃</m:t>
                        </m:r>
                      </m:e>
                    </m:d>
                    <m:r>
                      <a:rPr lang="pl-PL" sz="2000" b="0" i="1" smtClean="0">
                        <a:latin typeface="Cambria Math"/>
                      </a:rPr>
                      <m:t>[</m:t>
                    </m:r>
                    <m:r>
                      <a:rPr lang="pl-PL" sz="2000" b="0" i="1" smtClean="0">
                        <a:latin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</a:rPr>
                      <m:t>]</m:t>
                    </m:r>
                  </m:oMath>
                </a14:m>
                <a:r>
                  <a:rPr lang="pl-PL" b="0" dirty="0"/>
                  <a:t> 	(ETAP „WŁAŚCIWEJ” OPTYMALIZACJI)</a:t>
                </a:r>
              </a:p>
              <a:p>
                <a:r>
                  <a:rPr lang="pl-PL" u="sng" dirty="0"/>
                  <a:t>III ETAP</a:t>
                </a:r>
              </a:p>
              <a:p>
                <a:r>
                  <a:rPr lang="pl-PL" b="0" dirty="0"/>
                  <a:t>WYZNACZENIE PRZECIWOBRAZU ZBIORU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smtClean="0">
                            <a:latin typeface="Cambria Math"/>
                          </a:rPr>
                          <m:t>𝑌</m:t>
                        </m:r>
                      </m:e>
                    </m:acc>
                  </m:oMath>
                </a14:m>
                <a:r>
                  <a:rPr lang="pl-PL" b="0" dirty="0"/>
                  <a:t> OCEN OPTYMALNYCH (WYZNACZENIE ZBIORU ROZWIĄZAŃ OPTYMALNYCH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smtClean="0">
                            <a:latin typeface="Cambria Math"/>
                          </a:rPr>
                          <m:t>𝑋</m:t>
                        </m:r>
                      </m:e>
                    </m:acc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r>
                  <a:rPr lang="pl-PL" b="0" dirty="0"/>
                  <a:t>)</a:t>
                </a:r>
              </a:p>
              <a:p>
                <a:endParaRPr lang="pl-PL" b="0" dirty="0"/>
              </a:p>
              <a:p>
                <a:pPr algn="r"/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smtClean="0">
                            <a:latin typeface="Cambria Math"/>
                          </a:rPr>
                          <m:t>𝑋</m:t>
                        </m:r>
                      </m:e>
                    </m:acc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2000" b="0" i="1" smtClean="0">
                            <a:latin typeface="Cambria Math"/>
                          </a:rPr>
                          <m:t>𝐹</m:t>
                        </m:r>
                      </m:e>
                      <m:sup>
                        <m:r>
                          <a:rPr lang="pl-PL" sz="20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̇"/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pl-PL" sz="2000" b="0" i="1" smtClean="0">
                                <a:latin typeface="Cambria Math"/>
                              </a:rPr>
                              <m:t>𝑌</m:t>
                            </m:r>
                          </m:e>
                        </m:acc>
                      </m:e>
                    </m:d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̇"/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pl-PL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</m:acc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𝑋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acc>
                          <m:accPr>
                            <m:chr m:val="̇"/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acc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)∈</m:t>
                        </m:r>
                        <m:acc>
                          <m:accPr>
                            <m:chr m:val="̇"/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</m:acc>
                      </m:e>
                    </m:d>
                  </m:oMath>
                </a14:m>
                <a:r>
                  <a:rPr lang="pl-PL" b="0" dirty="0"/>
                  <a:t>(ETAP TECHNICZNY)</a:t>
                </a:r>
                <a:endParaRPr lang="pl-PL" sz="2000" b="0" dirty="0"/>
              </a:p>
            </p:txBody>
          </p:sp>
        </mc:Choice>
        <mc:Fallback xmlns="">
          <p:sp>
            <p:nvSpPr>
              <p:cNvPr id="10" name="pole tekstow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0" y="1497302"/>
                <a:ext cx="8647440" cy="394011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64" t="-774" r="-634" b="-92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310836" y="6595791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9708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GRAFICZNA INTERPRETACJA</a:t>
                </a:r>
              </a:p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  <a:ea typeface="Cambria Math"/>
                            </a:rPr>
                            <m:t>𝚾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𝑭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  <a:ea typeface="Cambria Math"/>
                            </a:rPr>
                            <m:t>𝑴</m:t>
                          </m:r>
                          <m:d>
                            <m:dPr>
                              <m:ctrlPr>
                                <a:rPr lang="pl-PL" sz="2400" b="1" i="1" dirty="0" smtClean="0">
                                  <a:solidFill>
                                    <a:srgbClr val="008D8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400" b="1" i="1" dirty="0" smtClean="0">
                                  <a:solidFill>
                                    <a:srgbClr val="008D89"/>
                                  </a:solidFill>
                                  <a:latin typeface="Cambria Math"/>
                                  <a:ea typeface="Cambria Math"/>
                                </a:rPr>
                                <m:t>𝑷</m:t>
                              </m:r>
                            </m:e>
                          </m:d>
                        </m:e>
                      </m:d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→(</m:t>
                      </m:r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𝒀</m:t>
                      </m:r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𝑴</m:t>
                      </m:r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𝑷</m:t>
                      </m:r>
                      <m:r>
                        <a:rPr lang="pl-PL" sz="2400" b="1" i="1" dirty="0" smtClean="0">
                          <a:solidFill>
                            <a:srgbClr val="008D89"/>
                          </a:solidFill>
                          <a:latin typeface="Cambria Math"/>
                          <a:ea typeface="Cambria Math"/>
                        </a:rPr>
                        <m:t>))</m:t>
                      </m:r>
                    </m:oMath>
                  </m:oMathPara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0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97084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251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lipsa 2"/>
          <p:cNvSpPr/>
          <p:nvPr/>
        </p:nvSpPr>
        <p:spPr>
          <a:xfrm>
            <a:off x="827585" y="2060848"/>
            <a:ext cx="2461716" cy="2461451"/>
          </a:xfrm>
          <a:custGeom>
            <a:avLst/>
            <a:gdLst>
              <a:gd name="connsiteX0" fmla="*/ 0 w 2088852"/>
              <a:gd name="connsiteY0" fmla="*/ 1008112 h 2016224"/>
              <a:gd name="connsiteX1" fmla="*/ 1044426 w 2088852"/>
              <a:gd name="connsiteY1" fmla="*/ 0 h 2016224"/>
              <a:gd name="connsiteX2" fmla="*/ 2088852 w 2088852"/>
              <a:gd name="connsiteY2" fmla="*/ 1008112 h 2016224"/>
              <a:gd name="connsiteX3" fmla="*/ 1044426 w 2088852"/>
              <a:gd name="connsiteY3" fmla="*/ 2016224 h 2016224"/>
              <a:gd name="connsiteX4" fmla="*/ 0 w 2088852"/>
              <a:gd name="connsiteY4" fmla="*/ 1008112 h 2016224"/>
              <a:gd name="connsiteX0" fmla="*/ 10493 w 2099345"/>
              <a:gd name="connsiteY0" fmla="*/ 1008112 h 2019575"/>
              <a:gd name="connsiteX1" fmla="*/ 1054919 w 2099345"/>
              <a:gd name="connsiteY1" fmla="*/ 0 h 2019575"/>
              <a:gd name="connsiteX2" fmla="*/ 2099345 w 2099345"/>
              <a:gd name="connsiteY2" fmla="*/ 1008112 h 2019575"/>
              <a:gd name="connsiteX3" fmla="*/ 1054919 w 2099345"/>
              <a:gd name="connsiteY3" fmla="*/ 2016224 h 2019575"/>
              <a:gd name="connsiteX4" fmla="*/ 548111 w 2099345"/>
              <a:gd name="connsiteY4" fmla="*/ 1322757 h 2019575"/>
              <a:gd name="connsiteX5" fmla="*/ 10493 w 2099345"/>
              <a:gd name="connsiteY5" fmla="*/ 1008112 h 2019575"/>
              <a:gd name="connsiteX0" fmla="*/ 108719 w 2197571"/>
              <a:gd name="connsiteY0" fmla="*/ 1071430 h 2082893"/>
              <a:gd name="connsiteX1" fmla="*/ 97698 w 2197571"/>
              <a:gd name="connsiteY1" fmla="*/ 210417 h 2082893"/>
              <a:gd name="connsiteX2" fmla="*/ 1153145 w 2197571"/>
              <a:gd name="connsiteY2" fmla="*/ 63318 h 2082893"/>
              <a:gd name="connsiteX3" fmla="*/ 2197571 w 2197571"/>
              <a:gd name="connsiteY3" fmla="*/ 1071430 h 2082893"/>
              <a:gd name="connsiteX4" fmla="*/ 1153145 w 2197571"/>
              <a:gd name="connsiteY4" fmla="*/ 2079542 h 2082893"/>
              <a:gd name="connsiteX5" fmla="*/ 646337 w 2197571"/>
              <a:gd name="connsiteY5" fmla="*/ 1386075 h 2082893"/>
              <a:gd name="connsiteX6" fmla="*/ 108719 w 2197571"/>
              <a:gd name="connsiteY6" fmla="*/ 1071430 h 2082893"/>
              <a:gd name="connsiteX0" fmla="*/ 108719 w 2234957"/>
              <a:gd name="connsiteY0" fmla="*/ 1071430 h 2250181"/>
              <a:gd name="connsiteX1" fmla="*/ 97698 w 2234957"/>
              <a:gd name="connsiteY1" fmla="*/ 210417 h 2250181"/>
              <a:gd name="connsiteX2" fmla="*/ 1153145 w 2234957"/>
              <a:gd name="connsiteY2" fmla="*/ 63318 h 2250181"/>
              <a:gd name="connsiteX3" fmla="*/ 2197571 w 2234957"/>
              <a:gd name="connsiteY3" fmla="*/ 1071430 h 2250181"/>
              <a:gd name="connsiteX4" fmla="*/ 2044063 w 2234957"/>
              <a:gd name="connsiteY4" fmla="*/ 2169846 h 2250181"/>
              <a:gd name="connsiteX5" fmla="*/ 1153145 w 2234957"/>
              <a:gd name="connsiteY5" fmla="*/ 2079542 h 2250181"/>
              <a:gd name="connsiteX6" fmla="*/ 646337 w 2234957"/>
              <a:gd name="connsiteY6" fmla="*/ 1386075 h 2250181"/>
              <a:gd name="connsiteX7" fmla="*/ 108719 w 2234957"/>
              <a:gd name="connsiteY7" fmla="*/ 1071430 h 2250181"/>
              <a:gd name="connsiteX0" fmla="*/ 108719 w 2234957"/>
              <a:gd name="connsiteY0" fmla="*/ 1071430 h 2230727"/>
              <a:gd name="connsiteX1" fmla="*/ 97698 w 2234957"/>
              <a:gd name="connsiteY1" fmla="*/ 210417 h 2230727"/>
              <a:gd name="connsiteX2" fmla="*/ 1153145 w 2234957"/>
              <a:gd name="connsiteY2" fmla="*/ 63318 h 2230727"/>
              <a:gd name="connsiteX3" fmla="*/ 2197571 w 2234957"/>
              <a:gd name="connsiteY3" fmla="*/ 1071430 h 2230727"/>
              <a:gd name="connsiteX4" fmla="*/ 2044063 w 2234957"/>
              <a:gd name="connsiteY4" fmla="*/ 2169846 h 2230727"/>
              <a:gd name="connsiteX5" fmla="*/ 1153145 w 2234957"/>
              <a:gd name="connsiteY5" fmla="*/ 2079542 h 2230727"/>
              <a:gd name="connsiteX6" fmla="*/ 724715 w 2234957"/>
              <a:gd name="connsiteY6" fmla="*/ 2000029 h 2230727"/>
              <a:gd name="connsiteX7" fmla="*/ 646337 w 2234957"/>
              <a:gd name="connsiteY7" fmla="*/ 1386075 h 2230727"/>
              <a:gd name="connsiteX8" fmla="*/ 108719 w 2234957"/>
              <a:gd name="connsiteY8" fmla="*/ 1071430 h 2230727"/>
              <a:gd name="connsiteX0" fmla="*/ 108719 w 2234957"/>
              <a:gd name="connsiteY0" fmla="*/ 1071430 h 2317435"/>
              <a:gd name="connsiteX1" fmla="*/ 97698 w 2234957"/>
              <a:gd name="connsiteY1" fmla="*/ 210417 h 2317435"/>
              <a:gd name="connsiteX2" fmla="*/ 1153145 w 2234957"/>
              <a:gd name="connsiteY2" fmla="*/ 63318 h 2317435"/>
              <a:gd name="connsiteX3" fmla="*/ 2197571 w 2234957"/>
              <a:gd name="connsiteY3" fmla="*/ 1071430 h 2317435"/>
              <a:gd name="connsiteX4" fmla="*/ 2044063 w 2234957"/>
              <a:gd name="connsiteY4" fmla="*/ 2169846 h 2317435"/>
              <a:gd name="connsiteX5" fmla="*/ 1166208 w 2234957"/>
              <a:gd name="connsiteY5" fmla="*/ 2301611 h 2317435"/>
              <a:gd name="connsiteX6" fmla="*/ 724715 w 2234957"/>
              <a:gd name="connsiteY6" fmla="*/ 2000029 h 2317435"/>
              <a:gd name="connsiteX7" fmla="*/ 646337 w 2234957"/>
              <a:gd name="connsiteY7" fmla="*/ 1386075 h 2317435"/>
              <a:gd name="connsiteX8" fmla="*/ 108719 w 2234957"/>
              <a:gd name="connsiteY8" fmla="*/ 1071430 h 23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4957" h="2317435">
                <a:moveTo>
                  <a:pt x="108719" y="1071430"/>
                </a:moveTo>
                <a:cubicBezTo>
                  <a:pt x="17279" y="875487"/>
                  <a:pt x="-76373" y="378436"/>
                  <a:pt x="97698" y="210417"/>
                </a:cubicBezTo>
                <a:cubicBezTo>
                  <a:pt x="271769" y="42398"/>
                  <a:pt x="803166" y="-80184"/>
                  <a:pt x="1153145" y="63318"/>
                </a:cubicBezTo>
                <a:cubicBezTo>
                  <a:pt x="1503124" y="206820"/>
                  <a:pt x="2112222" y="774771"/>
                  <a:pt x="2197571" y="1071430"/>
                </a:cubicBezTo>
                <a:cubicBezTo>
                  <a:pt x="2282920" y="1368090"/>
                  <a:pt x="2218134" y="2001827"/>
                  <a:pt x="2044063" y="2169846"/>
                </a:cubicBezTo>
                <a:cubicBezTo>
                  <a:pt x="1869992" y="2337865"/>
                  <a:pt x="1386099" y="2329914"/>
                  <a:pt x="1166208" y="2301611"/>
                </a:cubicBezTo>
                <a:cubicBezTo>
                  <a:pt x="946317" y="2273308"/>
                  <a:pt x="809183" y="2115607"/>
                  <a:pt x="724715" y="2000029"/>
                </a:cubicBezTo>
                <a:cubicBezTo>
                  <a:pt x="640247" y="1884451"/>
                  <a:pt x="809963" y="1540841"/>
                  <a:pt x="646337" y="1386075"/>
                </a:cubicBezTo>
                <a:cubicBezTo>
                  <a:pt x="472266" y="1218056"/>
                  <a:pt x="200159" y="1267373"/>
                  <a:pt x="108719" y="107143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Elipsa 3"/>
          <p:cNvSpPr/>
          <p:nvPr/>
        </p:nvSpPr>
        <p:spPr>
          <a:xfrm>
            <a:off x="5903642" y="1918293"/>
            <a:ext cx="2711144" cy="2670440"/>
          </a:xfrm>
          <a:custGeom>
            <a:avLst/>
            <a:gdLst>
              <a:gd name="connsiteX0" fmla="*/ 0 w 2453630"/>
              <a:gd name="connsiteY0" fmla="*/ 1158718 h 2317435"/>
              <a:gd name="connsiteX1" fmla="*/ 1226815 w 2453630"/>
              <a:gd name="connsiteY1" fmla="*/ 0 h 2317435"/>
              <a:gd name="connsiteX2" fmla="*/ 2453630 w 2453630"/>
              <a:gd name="connsiteY2" fmla="*/ 1158718 h 2317435"/>
              <a:gd name="connsiteX3" fmla="*/ 1226815 w 2453630"/>
              <a:gd name="connsiteY3" fmla="*/ 2317436 h 2317435"/>
              <a:gd name="connsiteX4" fmla="*/ 0 w 2453630"/>
              <a:gd name="connsiteY4" fmla="*/ 1158718 h 2317435"/>
              <a:gd name="connsiteX0" fmla="*/ 0 w 2466693"/>
              <a:gd name="connsiteY0" fmla="*/ 1158724 h 2317448"/>
              <a:gd name="connsiteX1" fmla="*/ 1226815 w 2466693"/>
              <a:gd name="connsiteY1" fmla="*/ 6 h 2317448"/>
              <a:gd name="connsiteX2" fmla="*/ 2466693 w 2466693"/>
              <a:gd name="connsiteY2" fmla="*/ 1171787 h 2317448"/>
              <a:gd name="connsiteX3" fmla="*/ 1226815 w 2466693"/>
              <a:gd name="connsiteY3" fmla="*/ 2317442 h 2317448"/>
              <a:gd name="connsiteX4" fmla="*/ 0 w 2466693"/>
              <a:gd name="connsiteY4" fmla="*/ 1158724 h 2317448"/>
              <a:gd name="connsiteX0" fmla="*/ 0 w 2491703"/>
              <a:gd name="connsiteY0" fmla="*/ 1159084 h 2317806"/>
              <a:gd name="connsiteX1" fmla="*/ 1226815 w 2491703"/>
              <a:gd name="connsiteY1" fmla="*/ 366 h 2317806"/>
              <a:gd name="connsiteX2" fmla="*/ 1623050 w 2491703"/>
              <a:gd name="connsiteY2" fmla="*/ 1035090 h 2317806"/>
              <a:gd name="connsiteX3" fmla="*/ 2466693 w 2491703"/>
              <a:gd name="connsiteY3" fmla="*/ 1172147 h 2317806"/>
              <a:gd name="connsiteX4" fmla="*/ 1226815 w 2491703"/>
              <a:gd name="connsiteY4" fmla="*/ 2317802 h 2317806"/>
              <a:gd name="connsiteX5" fmla="*/ 0 w 2491703"/>
              <a:gd name="connsiteY5" fmla="*/ 1159084 h 2317806"/>
              <a:gd name="connsiteX0" fmla="*/ 2822 w 2494525"/>
              <a:gd name="connsiteY0" fmla="*/ 1250489 h 2409211"/>
              <a:gd name="connsiteX1" fmla="*/ 1582335 w 2494525"/>
              <a:gd name="connsiteY1" fmla="*/ 331 h 2409211"/>
              <a:gd name="connsiteX2" fmla="*/ 1625872 w 2494525"/>
              <a:gd name="connsiteY2" fmla="*/ 1126495 h 2409211"/>
              <a:gd name="connsiteX3" fmla="*/ 2469515 w 2494525"/>
              <a:gd name="connsiteY3" fmla="*/ 1263552 h 2409211"/>
              <a:gd name="connsiteX4" fmla="*/ 1229637 w 2494525"/>
              <a:gd name="connsiteY4" fmla="*/ 2409207 h 2409211"/>
              <a:gd name="connsiteX5" fmla="*/ 2822 w 2494525"/>
              <a:gd name="connsiteY5" fmla="*/ 1250489 h 2409211"/>
              <a:gd name="connsiteX0" fmla="*/ 57449 w 2549152"/>
              <a:gd name="connsiteY0" fmla="*/ 1289102 h 2447824"/>
              <a:gd name="connsiteX1" fmla="*/ 348088 w 2549152"/>
              <a:gd name="connsiteY1" fmla="*/ 355211 h 2447824"/>
              <a:gd name="connsiteX2" fmla="*/ 1636962 w 2549152"/>
              <a:gd name="connsiteY2" fmla="*/ 38944 h 2447824"/>
              <a:gd name="connsiteX3" fmla="*/ 1680499 w 2549152"/>
              <a:gd name="connsiteY3" fmla="*/ 1165108 h 2447824"/>
              <a:gd name="connsiteX4" fmla="*/ 2524142 w 2549152"/>
              <a:gd name="connsiteY4" fmla="*/ 1302165 h 2447824"/>
              <a:gd name="connsiteX5" fmla="*/ 1284264 w 2549152"/>
              <a:gd name="connsiteY5" fmla="*/ 2447820 h 2447824"/>
              <a:gd name="connsiteX6" fmla="*/ 57449 w 2549152"/>
              <a:gd name="connsiteY6" fmla="*/ 1289102 h 2447824"/>
              <a:gd name="connsiteX0" fmla="*/ 57449 w 2721986"/>
              <a:gd name="connsiteY0" fmla="*/ 1289102 h 2563623"/>
              <a:gd name="connsiteX1" fmla="*/ 348088 w 2721986"/>
              <a:gd name="connsiteY1" fmla="*/ 355211 h 2563623"/>
              <a:gd name="connsiteX2" fmla="*/ 1636962 w 2721986"/>
              <a:gd name="connsiteY2" fmla="*/ 38944 h 2563623"/>
              <a:gd name="connsiteX3" fmla="*/ 1680499 w 2721986"/>
              <a:gd name="connsiteY3" fmla="*/ 1165108 h 2563623"/>
              <a:gd name="connsiteX4" fmla="*/ 2524142 w 2721986"/>
              <a:gd name="connsiteY4" fmla="*/ 1302165 h 2563623"/>
              <a:gd name="connsiteX5" fmla="*/ 2647151 w 2721986"/>
              <a:gd name="connsiteY5" fmla="*/ 2393017 h 2563623"/>
              <a:gd name="connsiteX6" fmla="*/ 1284264 w 2721986"/>
              <a:gd name="connsiteY6" fmla="*/ 2447820 h 2563623"/>
              <a:gd name="connsiteX7" fmla="*/ 57449 w 2721986"/>
              <a:gd name="connsiteY7" fmla="*/ 1289102 h 2563623"/>
              <a:gd name="connsiteX0" fmla="*/ 57449 w 2707524"/>
              <a:gd name="connsiteY0" fmla="*/ 1289102 h 2563623"/>
              <a:gd name="connsiteX1" fmla="*/ 348088 w 2707524"/>
              <a:gd name="connsiteY1" fmla="*/ 355211 h 2563623"/>
              <a:gd name="connsiteX2" fmla="*/ 1636962 w 2707524"/>
              <a:gd name="connsiteY2" fmla="*/ 38944 h 2563623"/>
              <a:gd name="connsiteX3" fmla="*/ 1680499 w 2707524"/>
              <a:gd name="connsiteY3" fmla="*/ 1165108 h 2563623"/>
              <a:gd name="connsiteX4" fmla="*/ 2419639 w 2707524"/>
              <a:gd name="connsiteY4" fmla="*/ 1419731 h 2563623"/>
              <a:gd name="connsiteX5" fmla="*/ 2647151 w 2707524"/>
              <a:gd name="connsiteY5" fmla="*/ 2393017 h 2563623"/>
              <a:gd name="connsiteX6" fmla="*/ 1284264 w 2707524"/>
              <a:gd name="connsiteY6" fmla="*/ 2447820 h 2563623"/>
              <a:gd name="connsiteX7" fmla="*/ 57449 w 2707524"/>
              <a:gd name="connsiteY7" fmla="*/ 1289102 h 2563623"/>
              <a:gd name="connsiteX0" fmla="*/ 57449 w 2707524"/>
              <a:gd name="connsiteY0" fmla="*/ 1289102 h 2563623"/>
              <a:gd name="connsiteX1" fmla="*/ 348088 w 2707524"/>
              <a:gd name="connsiteY1" fmla="*/ 355211 h 2563623"/>
              <a:gd name="connsiteX2" fmla="*/ 1636962 w 2707524"/>
              <a:gd name="connsiteY2" fmla="*/ 38944 h 2563623"/>
              <a:gd name="connsiteX3" fmla="*/ 1680499 w 2707524"/>
              <a:gd name="connsiteY3" fmla="*/ 1165108 h 2563623"/>
              <a:gd name="connsiteX4" fmla="*/ 2419639 w 2707524"/>
              <a:gd name="connsiteY4" fmla="*/ 1419731 h 2563623"/>
              <a:gd name="connsiteX5" fmla="*/ 2647151 w 2707524"/>
              <a:gd name="connsiteY5" fmla="*/ 2393017 h 2563623"/>
              <a:gd name="connsiteX6" fmla="*/ 1284264 w 2707524"/>
              <a:gd name="connsiteY6" fmla="*/ 2447820 h 2563623"/>
              <a:gd name="connsiteX7" fmla="*/ 57449 w 2707524"/>
              <a:gd name="connsiteY7" fmla="*/ 1289102 h 2563623"/>
              <a:gd name="connsiteX0" fmla="*/ 57449 w 2698739"/>
              <a:gd name="connsiteY0" fmla="*/ 1289102 h 2563623"/>
              <a:gd name="connsiteX1" fmla="*/ 348088 w 2698739"/>
              <a:gd name="connsiteY1" fmla="*/ 355211 h 2563623"/>
              <a:gd name="connsiteX2" fmla="*/ 1636962 w 2698739"/>
              <a:gd name="connsiteY2" fmla="*/ 38944 h 2563623"/>
              <a:gd name="connsiteX3" fmla="*/ 1680499 w 2698739"/>
              <a:gd name="connsiteY3" fmla="*/ 1165108 h 2563623"/>
              <a:gd name="connsiteX4" fmla="*/ 2328199 w 2698739"/>
              <a:gd name="connsiteY4" fmla="*/ 1511171 h 2563623"/>
              <a:gd name="connsiteX5" fmla="*/ 2647151 w 2698739"/>
              <a:gd name="connsiteY5" fmla="*/ 2393017 h 2563623"/>
              <a:gd name="connsiteX6" fmla="*/ 1284264 w 2698739"/>
              <a:gd name="connsiteY6" fmla="*/ 2447820 h 2563623"/>
              <a:gd name="connsiteX7" fmla="*/ 57449 w 2698739"/>
              <a:gd name="connsiteY7" fmla="*/ 1289102 h 2563623"/>
              <a:gd name="connsiteX0" fmla="*/ 57449 w 2718829"/>
              <a:gd name="connsiteY0" fmla="*/ 1289102 h 2563623"/>
              <a:gd name="connsiteX1" fmla="*/ 348088 w 2718829"/>
              <a:gd name="connsiteY1" fmla="*/ 355211 h 2563623"/>
              <a:gd name="connsiteX2" fmla="*/ 1636962 w 2718829"/>
              <a:gd name="connsiteY2" fmla="*/ 38944 h 2563623"/>
              <a:gd name="connsiteX3" fmla="*/ 1680499 w 2718829"/>
              <a:gd name="connsiteY3" fmla="*/ 1165108 h 2563623"/>
              <a:gd name="connsiteX4" fmla="*/ 2328199 w 2718829"/>
              <a:gd name="connsiteY4" fmla="*/ 1511171 h 2563623"/>
              <a:gd name="connsiteX5" fmla="*/ 2647151 w 2718829"/>
              <a:gd name="connsiteY5" fmla="*/ 2393017 h 2563623"/>
              <a:gd name="connsiteX6" fmla="*/ 1284264 w 2718829"/>
              <a:gd name="connsiteY6" fmla="*/ 2447820 h 2563623"/>
              <a:gd name="connsiteX7" fmla="*/ 57449 w 2718829"/>
              <a:gd name="connsiteY7" fmla="*/ 1289102 h 2563623"/>
              <a:gd name="connsiteX0" fmla="*/ 57449 w 2718829"/>
              <a:gd name="connsiteY0" fmla="*/ 1289102 h 2563623"/>
              <a:gd name="connsiteX1" fmla="*/ 348088 w 2718829"/>
              <a:gd name="connsiteY1" fmla="*/ 355211 h 2563623"/>
              <a:gd name="connsiteX2" fmla="*/ 1636962 w 2718829"/>
              <a:gd name="connsiteY2" fmla="*/ 38944 h 2563623"/>
              <a:gd name="connsiteX3" fmla="*/ 1680499 w 2718829"/>
              <a:gd name="connsiteY3" fmla="*/ 1165108 h 2563623"/>
              <a:gd name="connsiteX4" fmla="*/ 2328199 w 2718829"/>
              <a:gd name="connsiteY4" fmla="*/ 1511171 h 2563623"/>
              <a:gd name="connsiteX5" fmla="*/ 2647151 w 2718829"/>
              <a:gd name="connsiteY5" fmla="*/ 2393017 h 2563623"/>
              <a:gd name="connsiteX6" fmla="*/ 1284264 w 2718829"/>
              <a:gd name="connsiteY6" fmla="*/ 2447820 h 2563623"/>
              <a:gd name="connsiteX7" fmla="*/ 57449 w 2718829"/>
              <a:gd name="connsiteY7" fmla="*/ 1289102 h 2563623"/>
              <a:gd name="connsiteX0" fmla="*/ 105 w 2661485"/>
              <a:gd name="connsiteY0" fmla="*/ 1289102 h 2514253"/>
              <a:gd name="connsiteX1" fmla="*/ 290744 w 2661485"/>
              <a:gd name="connsiteY1" fmla="*/ 355211 h 2514253"/>
              <a:gd name="connsiteX2" fmla="*/ 1579618 w 2661485"/>
              <a:gd name="connsiteY2" fmla="*/ 38944 h 2514253"/>
              <a:gd name="connsiteX3" fmla="*/ 1623155 w 2661485"/>
              <a:gd name="connsiteY3" fmla="*/ 1165108 h 2514253"/>
              <a:gd name="connsiteX4" fmla="*/ 2270855 w 2661485"/>
              <a:gd name="connsiteY4" fmla="*/ 1511171 h 2514253"/>
              <a:gd name="connsiteX5" fmla="*/ 2589807 w 2661485"/>
              <a:gd name="connsiteY5" fmla="*/ 2393017 h 2514253"/>
              <a:gd name="connsiteX6" fmla="*/ 1226920 w 2661485"/>
              <a:gd name="connsiteY6" fmla="*/ 2447820 h 2514253"/>
              <a:gd name="connsiteX7" fmla="*/ 303808 w 2661485"/>
              <a:gd name="connsiteY7" fmla="*/ 2040320 h 2514253"/>
              <a:gd name="connsiteX8" fmla="*/ 105 w 2661485"/>
              <a:gd name="connsiteY8" fmla="*/ 1289102 h 2514253"/>
              <a:gd name="connsiteX0" fmla="*/ 49764 w 2711144"/>
              <a:gd name="connsiteY0" fmla="*/ 1357025 h 2582176"/>
              <a:gd name="connsiteX1" fmla="*/ 170585 w 2711144"/>
              <a:gd name="connsiteY1" fmla="*/ 188003 h 2582176"/>
              <a:gd name="connsiteX2" fmla="*/ 1629277 w 2711144"/>
              <a:gd name="connsiteY2" fmla="*/ 106867 h 2582176"/>
              <a:gd name="connsiteX3" fmla="*/ 1672814 w 2711144"/>
              <a:gd name="connsiteY3" fmla="*/ 1233031 h 2582176"/>
              <a:gd name="connsiteX4" fmla="*/ 2320514 w 2711144"/>
              <a:gd name="connsiteY4" fmla="*/ 1579094 h 2582176"/>
              <a:gd name="connsiteX5" fmla="*/ 2639466 w 2711144"/>
              <a:gd name="connsiteY5" fmla="*/ 2460940 h 2582176"/>
              <a:gd name="connsiteX6" fmla="*/ 1276579 w 2711144"/>
              <a:gd name="connsiteY6" fmla="*/ 2515743 h 2582176"/>
              <a:gd name="connsiteX7" fmla="*/ 353467 w 2711144"/>
              <a:gd name="connsiteY7" fmla="*/ 2108243 h 2582176"/>
              <a:gd name="connsiteX8" fmla="*/ 49764 w 2711144"/>
              <a:gd name="connsiteY8" fmla="*/ 1357025 h 2582176"/>
              <a:gd name="connsiteX0" fmla="*/ 49764 w 2711144"/>
              <a:gd name="connsiteY0" fmla="*/ 1365313 h 2590464"/>
              <a:gd name="connsiteX1" fmla="*/ 170585 w 2711144"/>
              <a:gd name="connsiteY1" fmla="*/ 196291 h 2590464"/>
              <a:gd name="connsiteX2" fmla="*/ 1603151 w 2711144"/>
              <a:gd name="connsiteY2" fmla="*/ 102092 h 2590464"/>
              <a:gd name="connsiteX3" fmla="*/ 1672814 w 2711144"/>
              <a:gd name="connsiteY3" fmla="*/ 1241319 h 2590464"/>
              <a:gd name="connsiteX4" fmla="*/ 2320514 w 2711144"/>
              <a:gd name="connsiteY4" fmla="*/ 1587382 h 2590464"/>
              <a:gd name="connsiteX5" fmla="*/ 2639466 w 2711144"/>
              <a:gd name="connsiteY5" fmla="*/ 2469228 h 2590464"/>
              <a:gd name="connsiteX6" fmla="*/ 1276579 w 2711144"/>
              <a:gd name="connsiteY6" fmla="*/ 2524031 h 2590464"/>
              <a:gd name="connsiteX7" fmla="*/ 353467 w 2711144"/>
              <a:gd name="connsiteY7" fmla="*/ 2116531 h 2590464"/>
              <a:gd name="connsiteX8" fmla="*/ 49764 w 2711144"/>
              <a:gd name="connsiteY8" fmla="*/ 1365313 h 2590464"/>
              <a:gd name="connsiteX0" fmla="*/ 49764 w 2711144"/>
              <a:gd name="connsiteY0" fmla="*/ 1445289 h 2670440"/>
              <a:gd name="connsiteX1" fmla="*/ 170585 w 2711144"/>
              <a:gd name="connsiteY1" fmla="*/ 276267 h 2670440"/>
              <a:gd name="connsiteX2" fmla="*/ 1603151 w 2711144"/>
              <a:gd name="connsiteY2" fmla="*/ 182068 h 2670440"/>
              <a:gd name="connsiteX3" fmla="*/ 1672814 w 2711144"/>
              <a:gd name="connsiteY3" fmla="*/ 1321295 h 2670440"/>
              <a:gd name="connsiteX4" fmla="*/ 2320514 w 2711144"/>
              <a:gd name="connsiteY4" fmla="*/ 1667358 h 2670440"/>
              <a:gd name="connsiteX5" fmla="*/ 2639466 w 2711144"/>
              <a:gd name="connsiteY5" fmla="*/ 2549204 h 2670440"/>
              <a:gd name="connsiteX6" fmla="*/ 1276579 w 2711144"/>
              <a:gd name="connsiteY6" fmla="*/ 2604007 h 2670440"/>
              <a:gd name="connsiteX7" fmla="*/ 353467 w 2711144"/>
              <a:gd name="connsiteY7" fmla="*/ 2196507 h 2670440"/>
              <a:gd name="connsiteX8" fmla="*/ 49764 w 2711144"/>
              <a:gd name="connsiteY8" fmla="*/ 1445289 h 267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1144" h="2670440">
                <a:moveTo>
                  <a:pt x="49764" y="1445289"/>
                </a:moveTo>
                <a:cubicBezTo>
                  <a:pt x="19284" y="1125249"/>
                  <a:pt x="-92667" y="484627"/>
                  <a:pt x="170585" y="276267"/>
                </a:cubicBezTo>
                <a:cubicBezTo>
                  <a:pt x="433837" y="67907"/>
                  <a:pt x="1352780" y="-174983"/>
                  <a:pt x="1603151" y="182068"/>
                </a:cubicBezTo>
                <a:cubicBezTo>
                  <a:pt x="1853522" y="539119"/>
                  <a:pt x="1466168" y="1125998"/>
                  <a:pt x="1672814" y="1321295"/>
                </a:cubicBezTo>
                <a:cubicBezTo>
                  <a:pt x="1879460" y="1516592"/>
                  <a:pt x="2024422" y="1545438"/>
                  <a:pt x="2320514" y="1667358"/>
                </a:cubicBezTo>
                <a:cubicBezTo>
                  <a:pt x="2564354" y="1828467"/>
                  <a:pt x="2846112" y="2358262"/>
                  <a:pt x="2639466" y="2549204"/>
                </a:cubicBezTo>
                <a:cubicBezTo>
                  <a:pt x="2432820" y="2740146"/>
                  <a:pt x="1657579" y="2662790"/>
                  <a:pt x="1276579" y="2604007"/>
                </a:cubicBezTo>
                <a:cubicBezTo>
                  <a:pt x="895579" y="2545224"/>
                  <a:pt x="557936" y="2389627"/>
                  <a:pt x="353467" y="2196507"/>
                </a:cubicBezTo>
                <a:cubicBezTo>
                  <a:pt x="148998" y="2003387"/>
                  <a:pt x="80244" y="1765329"/>
                  <a:pt x="49764" y="144528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Elipsa 4"/>
          <p:cNvSpPr/>
          <p:nvPr/>
        </p:nvSpPr>
        <p:spPr>
          <a:xfrm>
            <a:off x="1619673" y="2820766"/>
            <a:ext cx="1440160" cy="1408576"/>
          </a:xfrm>
          <a:custGeom>
            <a:avLst/>
            <a:gdLst>
              <a:gd name="connsiteX0" fmla="*/ 0 w 1224136"/>
              <a:gd name="connsiteY0" fmla="*/ 468052 h 936104"/>
              <a:gd name="connsiteX1" fmla="*/ 612068 w 1224136"/>
              <a:gd name="connsiteY1" fmla="*/ 0 h 936104"/>
              <a:gd name="connsiteX2" fmla="*/ 1224136 w 1224136"/>
              <a:gd name="connsiteY2" fmla="*/ 468052 h 936104"/>
              <a:gd name="connsiteX3" fmla="*/ 612068 w 1224136"/>
              <a:gd name="connsiteY3" fmla="*/ 936104 h 936104"/>
              <a:gd name="connsiteX4" fmla="*/ 0 w 1224136"/>
              <a:gd name="connsiteY4" fmla="*/ 468052 h 936104"/>
              <a:gd name="connsiteX0" fmla="*/ 59344 w 1283480"/>
              <a:gd name="connsiteY0" fmla="*/ 716246 h 1184298"/>
              <a:gd name="connsiteX1" fmla="*/ 253401 w 1283480"/>
              <a:gd name="connsiteY1" fmla="*/ 0 h 1184298"/>
              <a:gd name="connsiteX2" fmla="*/ 1283480 w 1283480"/>
              <a:gd name="connsiteY2" fmla="*/ 716246 h 1184298"/>
              <a:gd name="connsiteX3" fmla="*/ 671412 w 1283480"/>
              <a:gd name="connsiteY3" fmla="*/ 1184298 h 1184298"/>
              <a:gd name="connsiteX4" fmla="*/ 59344 w 1283480"/>
              <a:gd name="connsiteY4" fmla="*/ 716246 h 1184298"/>
              <a:gd name="connsiteX0" fmla="*/ 45626 w 1269762"/>
              <a:gd name="connsiteY0" fmla="*/ 716246 h 1406366"/>
              <a:gd name="connsiteX1" fmla="*/ 239683 w 1269762"/>
              <a:gd name="connsiteY1" fmla="*/ 0 h 1406366"/>
              <a:gd name="connsiteX2" fmla="*/ 1269762 w 1269762"/>
              <a:gd name="connsiteY2" fmla="*/ 716246 h 1406366"/>
              <a:gd name="connsiteX3" fmla="*/ 461751 w 1269762"/>
              <a:gd name="connsiteY3" fmla="*/ 1406366 h 1406366"/>
              <a:gd name="connsiteX4" fmla="*/ 45626 w 1269762"/>
              <a:gd name="connsiteY4" fmla="*/ 716246 h 1406366"/>
              <a:gd name="connsiteX0" fmla="*/ 45279 w 1269415"/>
              <a:gd name="connsiteY0" fmla="*/ 716246 h 1408576"/>
              <a:gd name="connsiteX1" fmla="*/ 239336 w 1269415"/>
              <a:gd name="connsiteY1" fmla="*/ 0 h 1408576"/>
              <a:gd name="connsiteX2" fmla="*/ 1269415 w 1269415"/>
              <a:gd name="connsiteY2" fmla="*/ 716246 h 1408576"/>
              <a:gd name="connsiteX3" fmla="*/ 461404 w 1269415"/>
              <a:gd name="connsiteY3" fmla="*/ 1406366 h 1408576"/>
              <a:gd name="connsiteX4" fmla="*/ 456394 w 1269415"/>
              <a:gd name="connsiteY4" fmla="*/ 928274 h 1408576"/>
              <a:gd name="connsiteX5" fmla="*/ 45279 w 1269415"/>
              <a:gd name="connsiteY5" fmla="*/ 716246 h 140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9415" h="1408576">
                <a:moveTo>
                  <a:pt x="45279" y="716246"/>
                </a:moveTo>
                <a:cubicBezTo>
                  <a:pt x="9103" y="561534"/>
                  <a:pt x="-98700" y="0"/>
                  <a:pt x="239336" y="0"/>
                </a:cubicBezTo>
                <a:cubicBezTo>
                  <a:pt x="577372" y="0"/>
                  <a:pt x="1269415" y="457748"/>
                  <a:pt x="1269415" y="716246"/>
                </a:cubicBezTo>
                <a:cubicBezTo>
                  <a:pt x="1269415" y="974744"/>
                  <a:pt x="596907" y="1371028"/>
                  <a:pt x="461404" y="1406366"/>
                </a:cubicBezTo>
                <a:cubicBezTo>
                  <a:pt x="325901" y="1441704"/>
                  <a:pt x="525748" y="1043294"/>
                  <a:pt x="456394" y="928274"/>
                </a:cubicBezTo>
                <a:cubicBezTo>
                  <a:pt x="387040" y="813254"/>
                  <a:pt x="81455" y="870958"/>
                  <a:pt x="45279" y="716246"/>
                </a:cubicBez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Elipsa 4"/>
          <p:cNvSpPr/>
          <p:nvPr/>
        </p:nvSpPr>
        <p:spPr>
          <a:xfrm>
            <a:off x="6174413" y="2820766"/>
            <a:ext cx="2065041" cy="1488008"/>
          </a:xfrm>
          <a:custGeom>
            <a:avLst/>
            <a:gdLst>
              <a:gd name="connsiteX0" fmla="*/ 0 w 1224136"/>
              <a:gd name="connsiteY0" fmla="*/ 468052 h 936104"/>
              <a:gd name="connsiteX1" fmla="*/ 612068 w 1224136"/>
              <a:gd name="connsiteY1" fmla="*/ 0 h 936104"/>
              <a:gd name="connsiteX2" fmla="*/ 1224136 w 1224136"/>
              <a:gd name="connsiteY2" fmla="*/ 468052 h 936104"/>
              <a:gd name="connsiteX3" fmla="*/ 612068 w 1224136"/>
              <a:gd name="connsiteY3" fmla="*/ 936104 h 936104"/>
              <a:gd name="connsiteX4" fmla="*/ 0 w 1224136"/>
              <a:gd name="connsiteY4" fmla="*/ 468052 h 936104"/>
              <a:gd name="connsiteX0" fmla="*/ 59344 w 1283480"/>
              <a:gd name="connsiteY0" fmla="*/ 716246 h 1184298"/>
              <a:gd name="connsiteX1" fmla="*/ 253401 w 1283480"/>
              <a:gd name="connsiteY1" fmla="*/ 0 h 1184298"/>
              <a:gd name="connsiteX2" fmla="*/ 1283480 w 1283480"/>
              <a:gd name="connsiteY2" fmla="*/ 716246 h 1184298"/>
              <a:gd name="connsiteX3" fmla="*/ 671412 w 1283480"/>
              <a:gd name="connsiteY3" fmla="*/ 1184298 h 1184298"/>
              <a:gd name="connsiteX4" fmla="*/ 59344 w 1283480"/>
              <a:gd name="connsiteY4" fmla="*/ 716246 h 1184298"/>
              <a:gd name="connsiteX0" fmla="*/ 45626 w 1269762"/>
              <a:gd name="connsiteY0" fmla="*/ 716246 h 1406366"/>
              <a:gd name="connsiteX1" fmla="*/ 239683 w 1269762"/>
              <a:gd name="connsiteY1" fmla="*/ 0 h 1406366"/>
              <a:gd name="connsiteX2" fmla="*/ 1269762 w 1269762"/>
              <a:gd name="connsiteY2" fmla="*/ 716246 h 1406366"/>
              <a:gd name="connsiteX3" fmla="*/ 461751 w 1269762"/>
              <a:gd name="connsiteY3" fmla="*/ 1406366 h 1406366"/>
              <a:gd name="connsiteX4" fmla="*/ 45626 w 1269762"/>
              <a:gd name="connsiteY4" fmla="*/ 716246 h 1406366"/>
              <a:gd name="connsiteX0" fmla="*/ 45279 w 1269415"/>
              <a:gd name="connsiteY0" fmla="*/ 716246 h 1408576"/>
              <a:gd name="connsiteX1" fmla="*/ 239336 w 1269415"/>
              <a:gd name="connsiteY1" fmla="*/ 0 h 1408576"/>
              <a:gd name="connsiteX2" fmla="*/ 1269415 w 1269415"/>
              <a:gd name="connsiteY2" fmla="*/ 716246 h 1408576"/>
              <a:gd name="connsiteX3" fmla="*/ 461404 w 1269415"/>
              <a:gd name="connsiteY3" fmla="*/ 1406366 h 1408576"/>
              <a:gd name="connsiteX4" fmla="*/ 456394 w 1269415"/>
              <a:gd name="connsiteY4" fmla="*/ 928274 h 1408576"/>
              <a:gd name="connsiteX5" fmla="*/ 45279 w 1269415"/>
              <a:gd name="connsiteY5" fmla="*/ 716246 h 1408576"/>
              <a:gd name="connsiteX0" fmla="*/ 44086 w 1268222"/>
              <a:gd name="connsiteY0" fmla="*/ 716246 h 1413009"/>
              <a:gd name="connsiteX1" fmla="*/ 238143 w 1268222"/>
              <a:gd name="connsiteY1" fmla="*/ 0 h 1413009"/>
              <a:gd name="connsiteX2" fmla="*/ 1268222 w 1268222"/>
              <a:gd name="connsiteY2" fmla="*/ 716246 h 1413009"/>
              <a:gd name="connsiteX3" fmla="*/ 460211 w 1268222"/>
              <a:gd name="connsiteY3" fmla="*/ 1406366 h 1413009"/>
              <a:gd name="connsiteX4" fmla="*/ 37190 w 1268222"/>
              <a:gd name="connsiteY4" fmla="*/ 1045839 h 1413009"/>
              <a:gd name="connsiteX5" fmla="*/ 44086 w 1268222"/>
              <a:gd name="connsiteY5" fmla="*/ 716246 h 1413009"/>
              <a:gd name="connsiteX0" fmla="*/ 44086 w 1829925"/>
              <a:gd name="connsiteY0" fmla="*/ 721137 h 1412511"/>
              <a:gd name="connsiteX1" fmla="*/ 238143 w 1829925"/>
              <a:gd name="connsiteY1" fmla="*/ 4891 h 1412511"/>
              <a:gd name="connsiteX2" fmla="*/ 1829925 w 1829925"/>
              <a:gd name="connsiteY2" fmla="*/ 1113022 h 1412511"/>
              <a:gd name="connsiteX3" fmla="*/ 460211 w 1829925"/>
              <a:gd name="connsiteY3" fmla="*/ 1411257 h 1412511"/>
              <a:gd name="connsiteX4" fmla="*/ 37190 w 1829925"/>
              <a:gd name="connsiteY4" fmla="*/ 1050730 h 1412511"/>
              <a:gd name="connsiteX5" fmla="*/ 44086 w 1829925"/>
              <a:gd name="connsiteY5" fmla="*/ 721137 h 1412511"/>
              <a:gd name="connsiteX0" fmla="*/ 44086 w 1829925"/>
              <a:gd name="connsiteY0" fmla="*/ 721137 h 1420210"/>
              <a:gd name="connsiteX1" fmla="*/ 238143 w 1829925"/>
              <a:gd name="connsiteY1" fmla="*/ 4891 h 1420210"/>
              <a:gd name="connsiteX2" fmla="*/ 1829925 w 1829925"/>
              <a:gd name="connsiteY2" fmla="*/ 1113022 h 1420210"/>
              <a:gd name="connsiteX3" fmla="*/ 460211 w 1829925"/>
              <a:gd name="connsiteY3" fmla="*/ 1411257 h 1420210"/>
              <a:gd name="connsiteX4" fmla="*/ 37190 w 1829925"/>
              <a:gd name="connsiteY4" fmla="*/ 1050730 h 1420210"/>
              <a:gd name="connsiteX5" fmla="*/ 44086 w 1829925"/>
              <a:gd name="connsiteY5" fmla="*/ 721137 h 1420210"/>
              <a:gd name="connsiteX0" fmla="*/ 44086 w 1845548"/>
              <a:gd name="connsiteY0" fmla="*/ 721137 h 1420210"/>
              <a:gd name="connsiteX1" fmla="*/ 238143 w 1845548"/>
              <a:gd name="connsiteY1" fmla="*/ 4891 h 1420210"/>
              <a:gd name="connsiteX2" fmla="*/ 1829925 w 1845548"/>
              <a:gd name="connsiteY2" fmla="*/ 1113022 h 1420210"/>
              <a:gd name="connsiteX3" fmla="*/ 460211 w 1845548"/>
              <a:gd name="connsiteY3" fmla="*/ 1411257 h 1420210"/>
              <a:gd name="connsiteX4" fmla="*/ 37190 w 1845548"/>
              <a:gd name="connsiteY4" fmla="*/ 1050730 h 1420210"/>
              <a:gd name="connsiteX5" fmla="*/ 44086 w 1845548"/>
              <a:gd name="connsiteY5" fmla="*/ 721137 h 1420210"/>
              <a:gd name="connsiteX0" fmla="*/ 129743 w 1826538"/>
              <a:gd name="connsiteY0" fmla="*/ 733817 h 1419827"/>
              <a:gd name="connsiteX1" fmla="*/ 219297 w 1826538"/>
              <a:gd name="connsiteY1" fmla="*/ 4508 h 1419827"/>
              <a:gd name="connsiteX2" fmla="*/ 1811079 w 1826538"/>
              <a:gd name="connsiteY2" fmla="*/ 1112639 h 1419827"/>
              <a:gd name="connsiteX3" fmla="*/ 441365 w 1826538"/>
              <a:gd name="connsiteY3" fmla="*/ 1410874 h 1419827"/>
              <a:gd name="connsiteX4" fmla="*/ 18344 w 1826538"/>
              <a:gd name="connsiteY4" fmla="*/ 1050347 h 1419827"/>
              <a:gd name="connsiteX5" fmla="*/ 129743 w 1826538"/>
              <a:gd name="connsiteY5" fmla="*/ 733817 h 1419827"/>
              <a:gd name="connsiteX0" fmla="*/ 133435 w 1832668"/>
              <a:gd name="connsiteY0" fmla="*/ 474755 h 1160765"/>
              <a:gd name="connsiteX1" fmla="*/ 445058 w 1832668"/>
              <a:gd name="connsiteY1" fmla="*/ 6703 h 1160765"/>
              <a:gd name="connsiteX2" fmla="*/ 1814771 w 1832668"/>
              <a:gd name="connsiteY2" fmla="*/ 853577 h 1160765"/>
              <a:gd name="connsiteX3" fmla="*/ 445057 w 1832668"/>
              <a:gd name="connsiteY3" fmla="*/ 1151812 h 1160765"/>
              <a:gd name="connsiteX4" fmla="*/ 22036 w 1832668"/>
              <a:gd name="connsiteY4" fmla="*/ 791285 h 1160765"/>
              <a:gd name="connsiteX5" fmla="*/ 133435 w 1832668"/>
              <a:gd name="connsiteY5" fmla="*/ 474755 h 1160765"/>
              <a:gd name="connsiteX0" fmla="*/ 1332 w 1700565"/>
              <a:gd name="connsiteY0" fmla="*/ 474755 h 1160765"/>
              <a:gd name="connsiteX1" fmla="*/ 312955 w 1700565"/>
              <a:gd name="connsiteY1" fmla="*/ 6703 h 1160765"/>
              <a:gd name="connsiteX2" fmla="*/ 1682668 w 1700565"/>
              <a:gd name="connsiteY2" fmla="*/ 853577 h 1160765"/>
              <a:gd name="connsiteX3" fmla="*/ 312954 w 1700565"/>
              <a:gd name="connsiteY3" fmla="*/ 1151812 h 1160765"/>
              <a:gd name="connsiteX4" fmla="*/ 373259 w 1700565"/>
              <a:gd name="connsiteY4" fmla="*/ 791285 h 1160765"/>
              <a:gd name="connsiteX5" fmla="*/ 1332 w 1700565"/>
              <a:gd name="connsiteY5" fmla="*/ 474755 h 1160765"/>
              <a:gd name="connsiteX0" fmla="*/ 46027 w 1745260"/>
              <a:gd name="connsiteY0" fmla="*/ 474755 h 1160765"/>
              <a:gd name="connsiteX1" fmla="*/ 357650 w 1745260"/>
              <a:gd name="connsiteY1" fmla="*/ 6703 h 1160765"/>
              <a:gd name="connsiteX2" fmla="*/ 1727363 w 1745260"/>
              <a:gd name="connsiteY2" fmla="*/ 853577 h 1160765"/>
              <a:gd name="connsiteX3" fmla="*/ 357649 w 1745260"/>
              <a:gd name="connsiteY3" fmla="*/ 1151812 h 1160765"/>
              <a:gd name="connsiteX4" fmla="*/ 45518 w 1745260"/>
              <a:gd name="connsiteY4" fmla="*/ 791285 h 1160765"/>
              <a:gd name="connsiteX5" fmla="*/ 46027 w 1745260"/>
              <a:gd name="connsiteY5" fmla="*/ 474755 h 1160765"/>
              <a:gd name="connsiteX0" fmla="*/ 46027 w 1745260"/>
              <a:gd name="connsiteY0" fmla="*/ 474755 h 1094273"/>
              <a:gd name="connsiteX1" fmla="*/ 357650 w 1745260"/>
              <a:gd name="connsiteY1" fmla="*/ 6703 h 1094273"/>
              <a:gd name="connsiteX2" fmla="*/ 1727363 w 1745260"/>
              <a:gd name="connsiteY2" fmla="*/ 853577 h 1094273"/>
              <a:gd name="connsiteX3" fmla="*/ 477789 w 1745260"/>
              <a:gd name="connsiteY3" fmla="*/ 1053743 h 1094273"/>
              <a:gd name="connsiteX4" fmla="*/ 45518 w 1745260"/>
              <a:gd name="connsiteY4" fmla="*/ 791285 h 1094273"/>
              <a:gd name="connsiteX5" fmla="*/ 46027 w 1745260"/>
              <a:gd name="connsiteY5" fmla="*/ 474755 h 109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5260" h="1094273">
                <a:moveTo>
                  <a:pt x="46027" y="474755"/>
                </a:moveTo>
                <a:cubicBezTo>
                  <a:pt x="98049" y="343991"/>
                  <a:pt x="77427" y="-56434"/>
                  <a:pt x="357650" y="6703"/>
                </a:cubicBezTo>
                <a:cubicBezTo>
                  <a:pt x="637873" y="69840"/>
                  <a:pt x="1910243" y="582016"/>
                  <a:pt x="1727363" y="853577"/>
                </a:cubicBezTo>
                <a:cubicBezTo>
                  <a:pt x="1662049" y="1216578"/>
                  <a:pt x="758097" y="1064125"/>
                  <a:pt x="477789" y="1053743"/>
                </a:cubicBezTo>
                <a:cubicBezTo>
                  <a:pt x="197481" y="1043361"/>
                  <a:pt x="114872" y="906305"/>
                  <a:pt x="45518" y="791285"/>
                </a:cubicBezTo>
                <a:cubicBezTo>
                  <a:pt x="-23836" y="676265"/>
                  <a:pt x="-5995" y="605519"/>
                  <a:pt x="46027" y="474755"/>
                </a:cubicBez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Elipsa 5"/>
          <p:cNvSpPr/>
          <p:nvPr/>
        </p:nvSpPr>
        <p:spPr>
          <a:xfrm>
            <a:off x="2058443" y="3112507"/>
            <a:ext cx="824258" cy="750048"/>
          </a:xfrm>
          <a:custGeom>
            <a:avLst/>
            <a:gdLst>
              <a:gd name="connsiteX0" fmla="*/ 0 w 576064"/>
              <a:gd name="connsiteY0" fmla="*/ 327956 h 655911"/>
              <a:gd name="connsiteX1" fmla="*/ 288032 w 576064"/>
              <a:gd name="connsiteY1" fmla="*/ 0 h 655911"/>
              <a:gd name="connsiteX2" fmla="*/ 576064 w 576064"/>
              <a:gd name="connsiteY2" fmla="*/ 327956 h 655911"/>
              <a:gd name="connsiteX3" fmla="*/ 288032 w 576064"/>
              <a:gd name="connsiteY3" fmla="*/ 655912 h 655911"/>
              <a:gd name="connsiteX4" fmla="*/ 0 w 576064"/>
              <a:gd name="connsiteY4" fmla="*/ 327956 h 655911"/>
              <a:gd name="connsiteX0" fmla="*/ 0 w 772007"/>
              <a:gd name="connsiteY0" fmla="*/ 98398 h 748340"/>
              <a:gd name="connsiteX1" fmla="*/ 483975 w 772007"/>
              <a:gd name="connsiteY1" fmla="*/ 83950 h 748340"/>
              <a:gd name="connsiteX2" fmla="*/ 772007 w 772007"/>
              <a:gd name="connsiteY2" fmla="*/ 411906 h 748340"/>
              <a:gd name="connsiteX3" fmla="*/ 483975 w 772007"/>
              <a:gd name="connsiteY3" fmla="*/ 739862 h 748340"/>
              <a:gd name="connsiteX4" fmla="*/ 0 w 772007"/>
              <a:gd name="connsiteY4" fmla="*/ 98398 h 748340"/>
              <a:gd name="connsiteX0" fmla="*/ 0 w 824258"/>
              <a:gd name="connsiteY0" fmla="*/ 99040 h 750048"/>
              <a:gd name="connsiteX1" fmla="*/ 483975 w 824258"/>
              <a:gd name="connsiteY1" fmla="*/ 84592 h 750048"/>
              <a:gd name="connsiteX2" fmla="*/ 824258 w 824258"/>
              <a:gd name="connsiteY2" fmla="*/ 425611 h 750048"/>
              <a:gd name="connsiteX3" fmla="*/ 483975 w 824258"/>
              <a:gd name="connsiteY3" fmla="*/ 740504 h 750048"/>
              <a:gd name="connsiteX4" fmla="*/ 0 w 824258"/>
              <a:gd name="connsiteY4" fmla="*/ 99040 h 75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58" h="750048">
                <a:moveTo>
                  <a:pt x="0" y="99040"/>
                </a:moveTo>
                <a:cubicBezTo>
                  <a:pt x="0" y="-82085"/>
                  <a:pt x="346599" y="30164"/>
                  <a:pt x="483975" y="84592"/>
                </a:cubicBezTo>
                <a:cubicBezTo>
                  <a:pt x="621351" y="139020"/>
                  <a:pt x="824258" y="244486"/>
                  <a:pt x="824258" y="425611"/>
                </a:cubicBezTo>
                <a:cubicBezTo>
                  <a:pt x="824258" y="606736"/>
                  <a:pt x="621351" y="794932"/>
                  <a:pt x="483975" y="740504"/>
                </a:cubicBezTo>
                <a:cubicBezTo>
                  <a:pt x="346599" y="686076"/>
                  <a:pt x="0" y="280165"/>
                  <a:pt x="0" y="99040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Elipsa 5"/>
          <p:cNvSpPr/>
          <p:nvPr/>
        </p:nvSpPr>
        <p:spPr>
          <a:xfrm>
            <a:off x="6773980" y="3323919"/>
            <a:ext cx="1152384" cy="667065"/>
          </a:xfrm>
          <a:custGeom>
            <a:avLst/>
            <a:gdLst>
              <a:gd name="connsiteX0" fmla="*/ 0 w 576064"/>
              <a:gd name="connsiteY0" fmla="*/ 327956 h 655911"/>
              <a:gd name="connsiteX1" fmla="*/ 288032 w 576064"/>
              <a:gd name="connsiteY1" fmla="*/ 0 h 655911"/>
              <a:gd name="connsiteX2" fmla="*/ 576064 w 576064"/>
              <a:gd name="connsiteY2" fmla="*/ 327956 h 655911"/>
              <a:gd name="connsiteX3" fmla="*/ 288032 w 576064"/>
              <a:gd name="connsiteY3" fmla="*/ 655912 h 655911"/>
              <a:gd name="connsiteX4" fmla="*/ 0 w 576064"/>
              <a:gd name="connsiteY4" fmla="*/ 327956 h 655911"/>
              <a:gd name="connsiteX0" fmla="*/ 0 w 772007"/>
              <a:gd name="connsiteY0" fmla="*/ 98398 h 748340"/>
              <a:gd name="connsiteX1" fmla="*/ 483975 w 772007"/>
              <a:gd name="connsiteY1" fmla="*/ 83950 h 748340"/>
              <a:gd name="connsiteX2" fmla="*/ 772007 w 772007"/>
              <a:gd name="connsiteY2" fmla="*/ 411906 h 748340"/>
              <a:gd name="connsiteX3" fmla="*/ 483975 w 772007"/>
              <a:gd name="connsiteY3" fmla="*/ 739862 h 748340"/>
              <a:gd name="connsiteX4" fmla="*/ 0 w 772007"/>
              <a:gd name="connsiteY4" fmla="*/ 98398 h 748340"/>
              <a:gd name="connsiteX0" fmla="*/ 0 w 824258"/>
              <a:gd name="connsiteY0" fmla="*/ 99040 h 750048"/>
              <a:gd name="connsiteX1" fmla="*/ 483975 w 824258"/>
              <a:gd name="connsiteY1" fmla="*/ 84592 h 750048"/>
              <a:gd name="connsiteX2" fmla="*/ 824258 w 824258"/>
              <a:gd name="connsiteY2" fmla="*/ 425611 h 750048"/>
              <a:gd name="connsiteX3" fmla="*/ 483975 w 824258"/>
              <a:gd name="connsiteY3" fmla="*/ 740504 h 750048"/>
              <a:gd name="connsiteX4" fmla="*/ 0 w 824258"/>
              <a:gd name="connsiteY4" fmla="*/ 99040 h 750048"/>
              <a:gd name="connsiteX0" fmla="*/ 1078 w 825336"/>
              <a:gd name="connsiteY0" fmla="*/ 49242 h 690710"/>
              <a:gd name="connsiteX1" fmla="*/ 485053 w 825336"/>
              <a:gd name="connsiteY1" fmla="*/ 34794 h 690710"/>
              <a:gd name="connsiteX2" fmla="*/ 825336 w 825336"/>
              <a:gd name="connsiteY2" fmla="*/ 375813 h 690710"/>
              <a:gd name="connsiteX3" fmla="*/ 485053 w 825336"/>
              <a:gd name="connsiteY3" fmla="*/ 690706 h 690710"/>
              <a:gd name="connsiteX4" fmla="*/ 357863 w 825336"/>
              <a:gd name="connsiteY4" fmla="*/ 370398 h 690710"/>
              <a:gd name="connsiteX5" fmla="*/ 1078 w 825336"/>
              <a:gd name="connsiteY5" fmla="*/ 49242 h 690710"/>
              <a:gd name="connsiteX0" fmla="*/ 1078 w 995153"/>
              <a:gd name="connsiteY0" fmla="*/ 57493 h 704045"/>
              <a:gd name="connsiteX1" fmla="*/ 485053 w 995153"/>
              <a:gd name="connsiteY1" fmla="*/ 43045 h 704045"/>
              <a:gd name="connsiteX2" fmla="*/ 995153 w 995153"/>
              <a:gd name="connsiteY2" fmla="*/ 501629 h 704045"/>
              <a:gd name="connsiteX3" fmla="*/ 485053 w 995153"/>
              <a:gd name="connsiteY3" fmla="*/ 698957 h 704045"/>
              <a:gd name="connsiteX4" fmla="*/ 357863 w 995153"/>
              <a:gd name="connsiteY4" fmla="*/ 378649 h 704045"/>
              <a:gd name="connsiteX5" fmla="*/ 1078 w 995153"/>
              <a:gd name="connsiteY5" fmla="*/ 57493 h 704045"/>
              <a:gd name="connsiteX0" fmla="*/ 718 w 1151547"/>
              <a:gd name="connsiteY0" fmla="*/ 168094 h 670955"/>
              <a:gd name="connsiteX1" fmla="*/ 641447 w 1151547"/>
              <a:gd name="connsiteY1" fmla="*/ 9955 h 670955"/>
              <a:gd name="connsiteX2" fmla="*/ 1151547 w 1151547"/>
              <a:gd name="connsiteY2" fmla="*/ 468539 h 670955"/>
              <a:gd name="connsiteX3" fmla="*/ 641447 w 1151547"/>
              <a:gd name="connsiteY3" fmla="*/ 665867 h 670955"/>
              <a:gd name="connsiteX4" fmla="*/ 514257 w 1151547"/>
              <a:gd name="connsiteY4" fmla="*/ 345559 h 670955"/>
              <a:gd name="connsiteX5" fmla="*/ 718 w 1151547"/>
              <a:gd name="connsiteY5" fmla="*/ 168094 h 670955"/>
              <a:gd name="connsiteX0" fmla="*/ 54377 w 1205206"/>
              <a:gd name="connsiteY0" fmla="*/ 222021 h 724882"/>
              <a:gd name="connsiteX1" fmla="*/ 695106 w 1205206"/>
              <a:gd name="connsiteY1" fmla="*/ 63882 h 724882"/>
              <a:gd name="connsiteX2" fmla="*/ 1205206 w 1205206"/>
              <a:gd name="connsiteY2" fmla="*/ 522466 h 724882"/>
              <a:gd name="connsiteX3" fmla="*/ 695106 w 1205206"/>
              <a:gd name="connsiteY3" fmla="*/ 719794 h 724882"/>
              <a:gd name="connsiteX4" fmla="*/ 567916 w 1205206"/>
              <a:gd name="connsiteY4" fmla="*/ 399486 h 724882"/>
              <a:gd name="connsiteX5" fmla="*/ 54377 w 1205206"/>
              <a:gd name="connsiteY5" fmla="*/ 222021 h 724882"/>
              <a:gd name="connsiteX0" fmla="*/ 1555 w 1152384"/>
              <a:gd name="connsiteY0" fmla="*/ 169278 h 667065"/>
              <a:gd name="connsiteX1" fmla="*/ 642284 w 1152384"/>
              <a:gd name="connsiteY1" fmla="*/ 11139 h 667065"/>
              <a:gd name="connsiteX2" fmla="*/ 1152384 w 1152384"/>
              <a:gd name="connsiteY2" fmla="*/ 469723 h 667065"/>
              <a:gd name="connsiteX3" fmla="*/ 642284 w 1152384"/>
              <a:gd name="connsiteY3" fmla="*/ 667051 h 667065"/>
              <a:gd name="connsiteX4" fmla="*/ 462843 w 1152384"/>
              <a:gd name="connsiteY4" fmla="*/ 477371 h 667065"/>
              <a:gd name="connsiteX5" fmla="*/ 1555 w 1152384"/>
              <a:gd name="connsiteY5" fmla="*/ 169278 h 66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384" h="667065">
                <a:moveTo>
                  <a:pt x="1555" y="169278"/>
                </a:moveTo>
                <a:cubicBezTo>
                  <a:pt x="31462" y="91573"/>
                  <a:pt x="450479" y="-38935"/>
                  <a:pt x="642284" y="11139"/>
                </a:cubicBezTo>
                <a:cubicBezTo>
                  <a:pt x="834089" y="61213"/>
                  <a:pt x="1152384" y="288598"/>
                  <a:pt x="1152384" y="469723"/>
                </a:cubicBezTo>
                <a:cubicBezTo>
                  <a:pt x="1152384" y="650848"/>
                  <a:pt x="757207" y="665776"/>
                  <a:pt x="642284" y="667051"/>
                </a:cubicBezTo>
                <a:cubicBezTo>
                  <a:pt x="527361" y="668326"/>
                  <a:pt x="543506" y="584282"/>
                  <a:pt x="462843" y="477371"/>
                </a:cubicBezTo>
                <a:cubicBezTo>
                  <a:pt x="382181" y="370460"/>
                  <a:pt x="-28352" y="246983"/>
                  <a:pt x="1555" y="169278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ole tekstowe 6"/>
              <p:cNvSpPr txBox="1"/>
              <p:nvPr/>
            </p:nvSpPr>
            <p:spPr>
              <a:xfrm>
                <a:off x="2392350" y="3336059"/>
                <a:ext cx="274668" cy="377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b="0" i="1" smtClean="0">
                              <a:latin typeface="Cambria Math"/>
                            </a:rPr>
                            <m:t>𝑋</m:t>
                          </m:r>
                        </m:e>
                      </m:acc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7" name="pole tekstow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2350" y="3336059"/>
                <a:ext cx="274668" cy="377989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r="-3043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pole tekstowe 18"/>
              <p:cNvSpPr txBox="1"/>
              <p:nvPr/>
            </p:nvSpPr>
            <p:spPr>
              <a:xfrm>
                <a:off x="1619673" y="3147065"/>
                <a:ext cx="274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𝑋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9" name="pole tekstow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3" y="3147065"/>
                <a:ext cx="274668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r="-1777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pole tekstowe 19"/>
              <p:cNvSpPr txBox="1"/>
              <p:nvPr/>
            </p:nvSpPr>
            <p:spPr>
              <a:xfrm>
                <a:off x="1241425" y="2266768"/>
                <a:ext cx="2746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𝑨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20" name="pole tekstow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425" y="2266768"/>
                <a:ext cx="274668" cy="40011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r="-2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pole tekstowe 20"/>
              <p:cNvSpPr txBox="1"/>
              <p:nvPr/>
            </p:nvSpPr>
            <p:spPr>
              <a:xfrm>
                <a:off x="2165657" y="3806318"/>
                <a:ext cx="274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1" name="pole tekstow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657" y="3806318"/>
                <a:ext cx="274668" cy="36933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r="-22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pole tekstowe 21"/>
              <p:cNvSpPr txBox="1"/>
              <p:nvPr/>
            </p:nvSpPr>
            <p:spPr>
              <a:xfrm>
                <a:off x="7303281" y="3476941"/>
                <a:ext cx="274668" cy="377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b="0" i="1" smtClean="0">
                              <a:latin typeface="Cambria Math"/>
                            </a:rPr>
                            <m:t>𝑌</m:t>
                          </m:r>
                        </m:e>
                      </m:acc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2" name="pole tekstow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3281" y="3476941"/>
                <a:ext cx="274668" cy="377989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r="-2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ole tekstowe 22"/>
              <p:cNvSpPr txBox="1"/>
              <p:nvPr/>
            </p:nvSpPr>
            <p:spPr>
              <a:xfrm>
                <a:off x="7112112" y="3292275"/>
                <a:ext cx="274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3" name="pole tekstowe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112" y="3292275"/>
                <a:ext cx="274668" cy="369332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r="-11111"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pole tekstowe 23"/>
              <p:cNvSpPr txBox="1"/>
              <p:nvPr/>
            </p:nvSpPr>
            <p:spPr>
              <a:xfrm>
                <a:off x="6396638" y="3859861"/>
                <a:ext cx="11523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𝑦</m:t>
                      </m:r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r>
                        <a:rPr lang="pl-PL" b="0" i="1" smtClean="0">
                          <a:latin typeface="Cambria Math"/>
                        </a:rPr>
                        <m:t>𝐹</m:t>
                      </m:r>
                      <m:r>
                        <a:rPr lang="pl-PL" b="0" i="1" smtClean="0">
                          <a:latin typeface="Cambria Math"/>
                        </a:rPr>
                        <m:t>(</m:t>
                      </m:r>
                      <m:r>
                        <a:rPr lang="pl-PL" b="0" i="1" smtClean="0">
                          <a:latin typeface="Cambria Math"/>
                        </a:rPr>
                        <m:t>𝑥</m:t>
                      </m:r>
                      <m:r>
                        <a:rPr lang="pl-PL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4" name="pole tekstowe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638" y="3859861"/>
                <a:ext cx="1152384" cy="369332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pole tekstowe 24"/>
              <p:cNvSpPr txBox="1"/>
              <p:nvPr/>
            </p:nvSpPr>
            <p:spPr>
              <a:xfrm>
                <a:off x="6496883" y="2949039"/>
                <a:ext cx="274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𝑌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5" name="pole tekstow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6883" y="2949039"/>
                <a:ext cx="274668" cy="369332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r="-1333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pole tekstowe 25"/>
              <p:cNvSpPr txBox="1"/>
              <p:nvPr/>
            </p:nvSpPr>
            <p:spPr>
              <a:xfrm>
                <a:off x="6932266" y="2057765"/>
                <a:ext cx="2746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𝑩</m:t>
                      </m:r>
                    </m:oMath>
                  </m:oMathPara>
                </a14:m>
                <a:endParaRPr lang="pl-PL" b="1" dirty="0"/>
              </a:p>
            </p:txBody>
          </p:sp>
        </mc:Choice>
        <mc:Fallback xmlns="">
          <p:sp>
            <p:nvSpPr>
              <p:cNvPr id="26" name="pole tekstow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2266" y="2057765"/>
                <a:ext cx="274668" cy="400110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r="-3333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Łącznik prosty ze strzałką 8"/>
          <p:cNvCxnSpPr>
            <a:stCxn id="23" idx="1"/>
            <a:endCxn id="7" idx="0"/>
          </p:cNvCxnSpPr>
          <p:nvPr/>
        </p:nvCxnSpPr>
        <p:spPr>
          <a:xfrm rot="10800000">
            <a:off x="2529684" y="3336059"/>
            <a:ext cx="4582428" cy="140882"/>
          </a:xfrm>
          <a:prstGeom prst="curvedConnector4">
            <a:avLst>
              <a:gd name="adj1" fmla="val 48502"/>
              <a:gd name="adj2" fmla="val 262263"/>
            </a:avLst>
          </a:prstGeom>
          <a:ln>
            <a:headEnd type="oval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1" name="Łącznik zakrzywiony 1060"/>
          <p:cNvCxnSpPr>
            <a:stCxn id="21" idx="3"/>
          </p:cNvCxnSpPr>
          <p:nvPr/>
        </p:nvCxnSpPr>
        <p:spPr>
          <a:xfrm>
            <a:off x="2440325" y="3990984"/>
            <a:ext cx="4056558" cy="12700"/>
          </a:xfrm>
          <a:prstGeom prst="curvedConnector3">
            <a:avLst>
              <a:gd name="adj1" fmla="val 50000"/>
            </a:avLst>
          </a:prstGeom>
          <a:ln>
            <a:solidFill>
              <a:schemeClr val="accent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pole tekstowe 75"/>
              <p:cNvSpPr txBox="1"/>
              <p:nvPr/>
            </p:nvSpPr>
            <p:spPr>
              <a:xfrm>
                <a:off x="4317310" y="3636222"/>
                <a:ext cx="274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𝐹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76" name="pole tekstowe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310" y="3636222"/>
                <a:ext cx="274668" cy="369332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r="-15556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pole tekstowe 76"/>
          <p:cNvSpPr txBox="1"/>
          <p:nvPr/>
        </p:nvSpPr>
        <p:spPr>
          <a:xfrm>
            <a:off x="4317537" y="4124108"/>
            <a:ext cx="274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pole tekstowe 77"/>
              <p:cNvSpPr txBox="1"/>
              <p:nvPr/>
            </p:nvSpPr>
            <p:spPr>
              <a:xfrm>
                <a:off x="4313165" y="2666878"/>
                <a:ext cx="274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0" i="1" smtClean="0">
                              <a:latin typeface="Cambria Math"/>
                            </a:rPr>
                            <m:t>𝐹</m:t>
                          </m:r>
                        </m:e>
                        <m:sup>
                          <m:r>
                            <a:rPr lang="pl-PL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78" name="pole tekstowe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165" y="2666878"/>
                <a:ext cx="274668" cy="369332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r="-8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pole tekstowe 78"/>
          <p:cNvSpPr txBox="1"/>
          <p:nvPr/>
        </p:nvSpPr>
        <p:spPr>
          <a:xfrm>
            <a:off x="4195268" y="3179351"/>
            <a:ext cx="396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III</a:t>
            </a:r>
          </a:p>
        </p:txBody>
      </p:sp>
      <p:sp>
        <p:nvSpPr>
          <p:cNvPr id="80" name="pole tekstowe 79"/>
          <p:cNvSpPr txBox="1"/>
          <p:nvPr/>
        </p:nvSpPr>
        <p:spPr>
          <a:xfrm>
            <a:off x="7583562" y="3564770"/>
            <a:ext cx="396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II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pole tekstowe 80"/>
              <p:cNvSpPr txBox="1"/>
              <p:nvPr/>
            </p:nvSpPr>
            <p:spPr>
              <a:xfrm>
                <a:off x="245040" y="4797152"/>
                <a:ext cx="8647440" cy="1567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400" b="0" i="1" smtClean="0">
                              <a:latin typeface="Cambria Math"/>
                            </a:rPr>
                            <m:t>𝑋</m:t>
                          </m:r>
                        </m:e>
                      </m:acc>
                      <m:r>
                        <a:rPr lang="pl-PL" sz="24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l-PL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400" b="0" i="1" smtClean="0">
                              <a:latin typeface="Cambria Math"/>
                            </a:rPr>
                            <m:t>𝐹</m:t>
                          </m:r>
                        </m:e>
                        <m:sup>
                          <m:r>
                            <a:rPr lang="pl-PL" sz="24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pl-PL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̇"/>
                              <m:ctrlPr>
                                <a:rPr lang="pl-PL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l-PL" sz="24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acc>
                        </m:e>
                      </m:d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⊂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𝑋</m:t>
                      </m:r>
                    </m:oMath>
                  </m:oMathPara>
                </a14:m>
                <a:endParaRPr lang="pl-PL" sz="2400" b="0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400" b="0" i="1" smtClean="0">
                              <a:latin typeface="Cambria Math"/>
                            </a:rPr>
                            <m:t>𝑌</m:t>
                          </m:r>
                        </m:e>
                      </m:acc>
                      <m:r>
                        <a:rPr lang="pl-PL" sz="2400" i="1">
                          <a:latin typeface="Cambria Math"/>
                        </a:rPr>
                        <m:t>=</m:t>
                      </m:r>
                      <m:r>
                        <a:rPr lang="pl-PL" sz="2400" b="0" i="1" smtClean="0">
                          <a:latin typeface="Cambria Math"/>
                        </a:rPr>
                        <m:t>𝐹</m:t>
                      </m:r>
                      <m:d>
                        <m:dPr>
                          <m:ctrlPr>
                            <a:rPr lang="pl-PL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400" b="0" i="1" smtClean="0">
                              <a:latin typeface="Cambria Math"/>
                            </a:rPr>
                            <m:t>𝑋</m:t>
                          </m:r>
                        </m:e>
                      </m:d>
                      <m:r>
                        <a:rPr lang="pl-PL" sz="2400" i="1">
                          <a:latin typeface="Cambria Math"/>
                          <a:ea typeface="Cambria Math"/>
                        </a:rPr>
                        <m:t>⊂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𝑌</m:t>
                      </m:r>
                    </m:oMath>
                  </m:oMathPara>
                </a14:m>
                <a:endParaRPr lang="pl-PL" sz="2400" dirty="0">
                  <a:ea typeface="Cambria Math"/>
                </a:endParaRPr>
              </a:p>
              <a:p>
                <a:endParaRPr lang="pl-PL" sz="2400" dirty="0">
                  <a:ea typeface="Cambria Math"/>
                </a:endParaRPr>
              </a:p>
              <a:p>
                <a:pPr algn="ctr"/>
                <a:r>
                  <a:rPr lang="pl-PL" sz="2000" b="0" dirty="0"/>
                  <a:t>OGÓLNY SCHEMAT ROZWIĄZYWANIA ZADAŃ OPTYMALIZACJI</a:t>
                </a:r>
              </a:p>
            </p:txBody>
          </p:sp>
        </mc:Choice>
        <mc:Fallback xmlns="">
          <p:sp>
            <p:nvSpPr>
              <p:cNvPr id="81" name="pole tekstowe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0" y="4797152"/>
                <a:ext cx="8647440" cy="1567160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b="-6226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9708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MODELOWANIE PREFERENCJI DECYZYJNYCH</a:t>
                </a:r>
              </a:p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  <a:ea typeface="Cambria Math"/>
                            </a:rPr>
                            <m:t>𝚾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𝑭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pl-PL" sz="2400" b="1" i="1" dirty="0" smtClean="0">
                              <a:solidFill>
                                <a:srgbClr val="008D89"/>
                              </a:solidFill>
                              <a:latin typeface="Cambria Math"/>
                              <a:ea typeface="Cambria Math"/>
                            </a:rPr>
                            <m:t>𝑴</m:t>
                          </m:r>
                          <m:d>
                            <m:dPr>
                              <m:ctrlPr>
                                <a:rPr lang="pl-PL" sz="2400" b="1" i="1" dirty="0" smtClean="0">
                                  <a:solidFill>
                                    <a:srgbClr val="008D8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400" b="1" i="1" dirty="0" smtClean="0">
                                  <a:solidFill>
                                    <a:srgbClr val="008D89"/>
                                  </a:solidFill>
                                  <a:latin typeface="Cambria Math"/>
                                  <a:ea typeface="Cambria Math"/>
                                </a:rPr>
                                <m:t>𝑷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0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97084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251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45040" y="1497302"/>
                <a:ext cx="8647440" cy="4093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/>
                  <a:t>NIECH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endParaRPr lang="pl-PL" sz="2000" b="0" dirty="0"/>
              </a:p>
              <a:p>
                <a:r>
                  <a:rPr lang="pl-PL" sz="2000" dirty="0"/>
                  <a:t>POWIEMY, ŻE 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pl-PL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pl-PL" sz="2000" dirty="0"/>
                  <a:t> JEST ROZWIĄZANIEM (DECYZJĄ) LEPSZYM OD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pl-PL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pl-PL" sz="2000" dirty="0"/>
                  <a:t>” JEŚLI DLA DECYDENTA (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𝑀</m:t>
                    </m:r>
                    <m:r>
                      <a:rPr lang="pl-PL" sz="2000" b="0" i="1" smtClean="0">
                        <a:latin typeface="Cambria Math"/>
                      </a:rPr>
                      <m:t>(</m:t>
                    </m:r>
                    <m:r>
                      <a:rPr lang="pl-PL" sz="2000" b="0" i="1" smtClean="0">
                        <a:latin typeface="Cambria Math"/>
                      </a:rPr>
                      <m:t>𝑃</m:t>
                    </m:r>
                    <m:r>
                      <a:rPr lang="pl-PL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sz="2000" dirty="0"/>
                  <a:t>)</a:t>
                </a:r>
              </a:p>
              <a:p>
                <a:endParaRPr lang="pl-PL" sz="2000" dirty="0"/>
              </a:p>
              <a:p>
                <a:pPr algn="ctr"/>
                <a:r>
                  <a:rPr lang="pl-PL" sz="2000" b="0" dirty="0"/>
                  <a:t>„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l-PL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pl-PL" sz="20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r>
                      <a:rPr lang="pl-PL" sz="2000" b="0" i="1" smtClean="0">
                        <a:latin typeface="Cambria Math"/>
                      </a:rPr>
                      <m:t>𝑦</m:t>
                    </m:r>
                    <m:r>
                      <a:rPr lang="pl-PL" sz="2000" b="0" i="1" smtClean="0">
                        <a:latin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</a:rPr>
                      <m:t>𝑗𝑒𝑠𝑡</m:t>
                    </m:r>
                    <m:r>
                      <a:rPr lang="pl-PL" sz="2000" b="0" i="1" smtClean="0">
                        <a:latin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</a:rPr>
                      <m:t>𝑙𝑒𝑝𝑠𝑧𝑒</m:t>
                    </m:r>
                    <m:r>
                      <a:rPr lang="pl-PL" sz="2000" b="0" i="1" smtClean="0">
                        <a:latin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</a:rPr>
                      <m:t>𝑛𝑖</m:t>
                    </m:r>
                    <m:r>
                      <a:rPr lang="pl-PL" sz="2000" b="0" i="1" smtClean="0">
                        <a:latin typeface="Cambria Math"/>
                      </a:rPr>
                      <m:t>ż</m:t>
                    </m:r>
                    <m:r>
                      <a:rPr lang="pl-PL" sz="2000" b="0" i="0" smtClean="0">
                        <a:latin typeface="Cambria Math"/>
                      </a:rPr>
                      <m:t> </m:t>
                    </m:r>
                    <m:r>
                      <a:rPr lang="pl-PL" sz="2000" i="1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l-PL" sz="2000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pl-PL" sz="20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pl-PL" sz="2000" i="1">
                        <a:latin typeface="Cambria Math"/>
                      </a:rPr>
                      <m:t>=</m:t>
                    </m:r>
                    <m:r>
                      <a:rPr lang="pl-PL" sz="2000" b="0" i="1" smtClean="0">
                        <a:latin typeface="Cambria Math"/>
                      </a:rPr>
                      <m:t>𝑧</m:t>
                    </m:r>
                  </m:oMath>
                </a14:m>
                <a:r>
                  <a:rPr lang="pl-PL" sz="2000" b="0" dirty="0"/>
                  <a:t> ”</a:t>
                </a:r>
              </a:p>
              <a:p>
                <a:pPr algn="ctr"/>
                <a:r>
                  <a:rPr lang="pl-PL" sz="2000" dirty="0"/>
                  <a:t>CZYLI GDY</a:t>
                </a:r>
              </a:p>
              <a:p>
                <a:pPr algn="ctr"/>
                <a:r>
                  <a:rPr lang="pl-PL" sz="2000" b="0" dirty="0"/>
                  <a:t>„ </a:t>
                </a:r>
                <a14:m>
                  <m:oMath xmlns:m="http://schemas.openxmlformats.org/officeDocument/2006/math">
                    <m:r>
                      <a:rPr lang="pl-PL" sz="2000" b="0" i="1" dirty="0" smtClean="0">
                        <a:latin typeface="Cambria Math"/>
                      </a:rPr>
                      <m:t>𝑦</m:t>
                    </m:r>
                    <m:r>
                      <a:rPr lang="pl-PL" sz="2000" b="0" i="1" dirty="0" smtClean="0">
                        <a:latin typeface="Cambria Math"/>
                      </a:rPr>
                      <m:t> </m:t>
                    </m:r>
                    <m:r>
                      <a:rPr lang="pl-PL" sz="2000" b="0" i="1" dirty="0" smtClean="0">
                        <a:latin typeface="Cambria Math"/>
                      </a:rPr>
                      <m:t>𝑗𝑒𝑠𝑡</m:t>
                    </m:r>
                    <m:r>
                      <a:rPr lang="pl-PL" sz="2000" b="0" i="1" dirty="0" smtClean="0">
                        <a:latin typeface="Cambria Math"/>
                      </a:rPr>
                      <m:t> </m:t>
                    </m:r>
                    <m:r>
                      <a:rPr lang="pl-PL" sz="2000" b="0" i="1" dirty="0" smtClean="0">
                        <a:latin typeface="Cambria Math"/>
                      </a:rPr>
                      <m:t>𝑙𝑒𝑝𝑠𝑧𝑒</m:t>
                    </m:r>
                    <m:r>
                      <a:rPr lang="pl-PL" sz="2000" b="0" i="1" dirty="0" smtClean="0">
                        <a:latin typeface="Cambria Math"/>
                      </a:rPr>
                      <m:t> </m:t>
                    </m:r>
                    <m:r>
                      <a:rPr lang="pl-PL" sz="2000" b="0" i="1" dirty="0" smtClean="0">
                        <a:latin typeface="Cambria Math"/>
                      </a:rPr>
                      <m:t>𝑜𝑑</m:t>
                    </m:r>
                    <m:r>
                      <a:rPr lang="pl-PL" sz="2000" b="0" i="0" dirty="0" smtClean="0">
                        <a:latin typeface="Cambria Math"/>
                      </a:rPr>
                      <m:t> </m:t>
                    </m:r>
                    <m:r>
                      <a:rPr lang="pl-PL" sz="2000" b="0" i="1" dirty="0" smtClean="0">
                        <a:latin typeface="Cambria Math"/>
                      </a:rPr>
                      <m:t>𝑧</m:t>
                    </m:r>
                  </m:oMath>
                </a14:m>
                <a:r>
                  <a:rPr lang="pl-PL" sz="2000" b="0" dirty="0"/>
                  <a:t> ”</a:t>
                </a:r>
              </a:p>
              <a:p>
                <a:pPr algn="ctr"/>
                <a:endParaRPr lang="pl-PL" sz="2000" dirty="0"/>
              </a:p>
              <a:p>
                <a:pPr algn="ctr"/>
                <a:endParaRPr lang="pl-PL" sz="2000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pl-PL" sz="2000" dirty="0"/>
                  <a:t>CO TO ZNACZY „ </a:t>
                </a:r>
                <a14:m>
                  <m:oMath xmlns:m="http://schemas.openxmlformats.org/officeDocument/2006/math">
                    <m:r>
                      <a:rPr lang="pl-PL" sz="2000" i="1" dirty="0">
                        <a:latin typeface="Cambria Math"/>
                      </a:rPr>
                      <m:t>𝑦</m:t>
                    </m:r>
                    <m:r>
                      <a:rPr lang="pl-PL" sz="2000" b="0" i="0" dirty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 b="0" i="0" dirty="0" smtClean="0">
                        <a:latin typeface="Cambria Math"/>
                      </a:rPr>
                      <m:t>jest</m:t>
                    </m:r>
                    <m:r>
                      <a:rPr lang="pl-PL" sz="2000" b="0" i="0" dirty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 b="0" i="0" dirty="0" smtClean="0">
                        <a:latin typeface="Cambria Math"/>
                      </a:rPr>
                      <m:t>lepsze</m:t>
                    </m:r>
                    <m:r>
                      <a:rPr lang="pl-PL" sz="2000" b="0" i="0" dirty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 b="0" i="0" dirty="0" smtClean="0">
                        <a:latin typeface="Cambria Math"/>
                      </a:rPr>
                      <m:t>od</m:t>
                    </m:r>
                    <m:r>
                      <a:rPr lang="pl-PL" sz="2000" b="0" i="0" dirty="0" smtClean="0">
                        <a:latin typeface="Cambria Math"/>
                      </a:rPr>
                      <m:t> </m:t>
                    </m:r>
                    <m:r>
                      <a:rPr lang="pl-PL" sz="2000" i="1" dirty="0">
                        <a:latin typeface="Cambria Math"/>
                      </a:rPr>
                      <m:t>𝑧</m:t>
                    </m:r>
                  </m:oMath>
                </a14:m>
                <a:r>
                  <a:rPr lang="pl-PL" sz="2000" dirty="0"/>
                  <a:t>” W SENSIE PREFERENCJI DECYZYJNYCH OPISANYCH MODELEM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𝑀</m:t>
                    </m:r>
                    <m:r>
                      <a:rPr lang="pl-PL" sz="2000" b="0" i="1" smtClean="0">
                        <a:latin typeface="Cambria Math"/>
                      </a:rPr>
                      <m:t>(</m:t>
                    </m:r>
                    <m:r>
                      <a:rPr lang="pl-PL" sz="2000" b="0" i="1" smtClean="0">
                        <a:latin typeface="Cambria Math"/>
                      </a:rPr>
                      <m:t>𝑃</m:t>
                    </m:r>
                    <m:r>
                      <a:rPr lang="pl-PL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sz="2000" dirty="0"/>
                  <a:t>?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pl-PL" sz="2000" dirty="0"/>
                  <a:t>JAK ZBUDOWAĆ MODEL MATEMATYCZNY PREFERENCJI DECYZYJNYCH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</a:rPr>
                      <m:t>𝑀</m:t>
                    </m:r>
                    <m:r>
                      <a:rPr lang="pl-PL" sz="2000" i="1">
                        <a:latin typeface="Cambria Math"/>
                      </a:rPr>
                      <m:t>(</m:t>
                    </m:r>
                    <m:r>
                      <a:rPr lang="pl-PL" sz="2000" i="1">
                        <a:latin typeface="Cambria Math"/>
                      </a:rPr>
                      <m:t>𝑃</m:t>
                    </m:r>
                    <m:r>
                      <a:rPr lang="pl-PL" sz="2000" i="1">
                        <a:latin typeface="Cambria Math"/>
                      </a:rPr>
                      <m:t>)</m:t>
                    </m:r>
                  </m:oMath>
                </a14:m>
                <a:r>
                  <a:rPr lang="pl-PL" sz="2000" dirty="0"/>
                  <a:t>?</a:t>
                </a:r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0" y="1497302"/>
                <a:ext cx="8647440" cy="409342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705" b="-1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69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MODELOWANIE PREFERENCJI DECYZYJNYCH CD.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45040" y="1020798"/>
                <a:ext cx="8647440" cy="510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/>
                </a:pPr>
                <a:r>
                  <a:rPr lang="pl-PL" u="sng" dirty="0"/>
                  <a:t>FUNKCJA ZDANIOWA </a:t>
                </a:r>
                <a14:m>
                  <m:oMath xmlns:m="http://schemas.openxmlformats.org/officeDocument/2006/math">
                    <m:r>
                      <a:rPr lang="pl-PL" sz="2400" i="1" u="sng" smtClean="0">
                        <a:latin typeface="Cambria Math"/>
                        <a:ea typeface="Cambria Math"/>
                      </a:rPr>
                      <m:t>𝜑</m:t>
                    </m:r>
                  </m:oMath>
                </a14:m>
                <a:endParaRPr lang="pl-PL" sz="2800" u="sng" dirty="0"/>
              </a:p>
              <a:p>
                <a:r>
                  <a:rPr lang="pl-PL" sz="2000" dirty="0"/>
                  <a:t>PRZEJSCIE Z OPISU SŁOWNEGO (ETNICZNEGO) NA OPIS FORMALNY</a:t>
                </a:r>
              </a:p>
              <a:p>
                <a:endParaRPr lang="pl-PL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400" i="1" smtClean="0">
                          <a:latin typeface="Cambria Math"/>
                          <a:ea typeface="Cambria Math"/>
                        </a:rPr>
                        <m:t>𝜑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: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→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𝑃𝑅𝐴𝑊𝐷𝐴</m:t>
                          </m:r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, </m:t>
                          </m:r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𝐹𝐴</m:t>
                          </m:r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Ł</m:t>
                          </m:r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𝑆𝑍</m:t>
                          </m:r>
                        </m:e>
                      </m:d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={1,0}</m:t>
                      </m:r>
                    </m:oMath>
                  </m:oMathPara>
                </a14:m>
                <a:endParaRPr lang="pl-PL" sz="24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400" i="1" smtClean="0">
                          <a:latin typeface="Cambria Math"/>
                          <a:ea typeface="Cambria Math"/>
                        </a:rPr>
                        <m:t>𝜑</m:t>
                      </m:r>
                      <m:d>
                        <m:dPr>
                          <m:ctrlPr>
                            <a:rPr lang="pl-PL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pl-PL" sz="2400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</m:d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pl-PL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l-PL" sz="2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eqArrPr>
                            <m:e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"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𝑗𝑒𝑠𝑡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𝑙𝑒𝑝𝑠𝑧𝑒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𝑜𝑑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"</m:t>
                              </m:r>
                            </m:e>
                            <m:e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"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𝑛𝑖𝑒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𝑗𝑒𝑠𝑡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𝑙𝑒𝑝𝑠𝑧𝑒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𝑜𝑑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  <m:r>
                                <a:rPr lang="pl-PL" sz="2400" b="0" i="1" smtClean="0">
                                  <a:latin typeface="Cambria Math"/>
                                  <a:ea typeface="Cambria Math"/>
                                </a:rPr>
                                <m:t> "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pl-PL" sz="2400" dirty="0"/>
              </a:p>
              <a:p>
                <a:endParaRPr lang="pl-PL" sz="2400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pl-PL" sz="2000" dirty="0"/>
                  <a:t>JAK MOŻNA PRZEDSTAWIAĆ „ FORMUŁĘ PREFERENCJI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</m:oMath>
                </a14:m>
                <a:r>
                  <a:rPr lang="pl-PL" sz="2000" dirty="0"/>
                  <a:t> ”?</a:t>
                </a:r>
              </a:p>
              <a:p>
                <a:endParaRPr lang="pl-PL" sz="2000" dirty="0"/>
              </a:p>
              <a:p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</m:oMath>
                </a14:m>
                <a:r>
                  <a:rPr lang="pl-PL" sz="2400" dirty="0"/>
                  <a:t> – </a:t>
                </a:r>
                <a:r>
                  <a:rPr lang="pl-PL" sz="2000" dirty="0"/>
                  <a:t>FORMUŁA ZDANIOWA DWÓCH ZMIENNYCH STAJE SIĘ WYRAŻENIEM (ZDANIEM) PRAWDZIWYM LUB FAŁSZYWYM PO „WSTAWIENIU” DOWOLNEJ PARY ELEMENTÓW:</a:t>
                </a:r>
              </a:p>
              <a:p>
                <a:endParaRPr lang="pl-PL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400" b="0" i="1" smtClean="0">
                          <a:latin typeface="Cambria Math"/>
                        </a:rPr>
                        <m:t>(</m:t>
                      </m:r>
                      <m:r>
                        <a:rPr lang="pl-PL" sz="2400" b="0" i="1" smtClean="0">
                          <a:latin typeface="Cambria Math"/>
                        </a:rPr>
                        <m:t>𝑦</m:t>
                      </m:r>
                      <m:r>
                        <a:rPr lang="pl-PL" sz="2400" b="0" i="1" smtClean="0">
                          <a:latin typeface="Cambria Math"/>
                        </a:rPr>
                        <m:t>,</m:t>
                      </m:r>
                      <m:r>
                        <a:rPr lang="pl-PL" sz="2400" b="0" i="1" smtClean="0">
                          <a:latin typeface="Cambria Math"/>
                        </a:rPr>
                        <m:t>𝑧</m:t>
                      </m:r>
                      <m:r>
                        <a:rPr lang="pl-PL" sz="2400" b="0" i="1" smtClean="0">
                          <a:latin typeface="Cambria Math"/>
                        </a:rPr>
                        <m:t>)∈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𝑌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pl-PL" sz="2400" b="0" i="1" smtClean="0">
                          <a:latin typeface="Cambria Math"/>
                          <a:ea typeface="Cambria Math"/>
                        </a:rPr>
                        <m:t>𝑌</m:t>
                      </m:r>
                    </m:oMath>
                  </m:oMathPara>
                </a14:m>
                <a:endParaRPr lang="pl-PL" sz="2400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0" y="1020798"/>
                <a:ext cx="8647440" cy="510889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05" b="-834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51520" y="620688"/>
            <a:ext cx="864096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u="sng" dirty="0"/>
              <a:t>PRZYKŁAD 2.</a:t>
            </a:r>
          </a:p>
          <a:p>
            <a:pPr>
              <a:spcBef>
                <a:spcPts val="600"/>
              </a:spcBef>
            </a:pPr>
            <a:r>
              <a:rPr lang="pl-PL" dirty="0"/>
              <a:t>WYZNACZYĆ ROZWIĄZANIE OPTYMALNE W ZADANIU JAK NA RYSUNKU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pl-PL" dirty="0"/>
              <a:t>  JEŚLI MODELEM PREFERENCJI JAST MAKSYMALIZACJA</a:t>
            </a:r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</a:pPr>
            <a:endParaRPr lang="pl-PL" dirty="0"/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  <a:buFontTx/>
              <a:buChar char="-"/>
            </a:pPr>
            <a:endParaRPr lang="pl-PL" dirty="0"/>
          </a:p>
          <a:p>
            <a:pPr>
              <a:spcBef>
                <a:spcPts val="0"/>
              </a:spcBef>
            </a:pPr>
            <a:endParaRPr lang="pl-PL" dirty="0"/>
          </a:p>
          <a:p>
            <a:pPr algn="ctr">
              <a:spcBef>
                <a:spcPts val="0"/>
              </a:spcBef>
            </a:pPr>
            <a:endParaRPr lang="pl-PL" sz="1200" dirty="0"/>
          </a:p>
          <a:p>
            <a:pPr algn="ctr">
              <a:spcBef>
                <a:spcPts val="0"/>
              </a:spcBef>
            </a:pPr>
            <a:r>
              <a:rPr lang="pl-PL" sz="1200" dirty="0"/>
              <a:t>RYS.1.  FUNKCJA  F(x)  NA ZBIORZE  X</a:t>
            </a:r>
          </a:p>
          <a:p>
            <a:pPr algn="ctr">
              <a:spcBef>
                <a:spcPts val="0"/>
              </a:spcBef>
            </a:pPr>
            <a:endParaRPr lang="pl-PL" sz="1200" dirty="0"/>
          </a:p>
          <a:p>
            <a:pPr algn="ctr">
              <a:spcBef>
                <a:spcPts val="0"/>
              </a:spcBef>
            </a:pPr>
            <a:endParaRPr lang="pl-PL" sz="1200" dirty="0"/>
          </a:p>
          <a:p>
            <a:pPr algn="ctr">
              <a:spcBef>
                <a:spcPts val="0"/>
              </a:spcBef>
            </a:pPr>
            <a:endParaRPr lang="pl-PL" sz="1200" dirty="0"/>
          </a:p>
          <a:p>
            <a:pPr algn="just">
              <a:spcBef>
                <a:spcPts val="0"/>
              </a:spcBef>
            </a:pPr>
            <a:r>
              <a:rPr lang="pl-PL" dirty="0"/>
              <a:t>„ WYZNACZYĆ TAKI ELEMENT             ŻE              JEST LEPSZY OD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  DLA KAŻDEGO           ”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                                                           DLA KAŻDEGO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„ELEMENT      JEST LEPSZY OD WSZYSTKICH POZOSTAŁYCH ZE ZBIORU     ”</a:t>
            </a: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539552" y="4362626"/>
          <a:ext cx="8397733" cy="722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4978400" imgH="431800" progId="Equation.3">
                  <p:embed/>
                </p:oleObj>
              </mc:Choice>
              <mc:Fallback>
                <p:oleObj name="Równanie" r:id="rId4" imgW="4978400" imgH="431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362626"/>
                        <a:ext cx="8397733" cy="7225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27" name="Object 3"/>
          <p:cNvGraphicFramePr>
            <a:graphicFrameLocks noChangeAspect="1"/>
          </p:cNvGraphicFramePr>
          <p:nvPr/>
        </p:nvGraphicFramePr>
        <p:xfrm>
          <a:off x="3707904" y="4797152"/>
          <a:ext cx="617212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80835" imgH="266584" progId="Equation.3">
                  <p:embed/>
                </p:oleObj>
              </mc:Choice>
              <mc:Fallback>
                <p:oleObj name="Równanie" r:id="rId6" imgW="380835" imgH="266584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797152"/>
                        <a:ext cx="617212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29" name="Object 5"/>
          <p:cNvGraphicFramePr>
            <a:graphicFrameLocks noChangeAspect="1"/>
          </p:cNvGraphicFramePr>
          <p:nvPr/>
        </p:nvGraphicFramePr>
        <p:xfrm>
          <a:off x="2123728" y="5216906"/>
          <a:ext cx="648072" cy="300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93359" imgH="177646" progId="Equation.3">
                  <p:embed/>
                </p:oleObj>
              </mc:Choice>
              <mc:Fallback>
                <p:oleObj name="Równanie" r:id="rId8" imgW="393359" imgH="177646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216906"/>
                        <a:ext cx="648072" cy="3003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7668344" y="4941168"/>
          <a:ext cx="504056" cy="302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330057" imgH="203112" progId="Equation.3">
                  <p:embed/>
                </p:oleObj>
              </mc:Choice>
              <mc:Fallback>
                <p:oleObj name="Równanie" r:id="rId10" imgW="330057" imgH="20311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8344" y="4941168"/>
                        <a:ext cx="504056" cy="3024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33" name="Object 9"/>
          <p:cNvGraphicFramePr>
            <a:graphicFrameLocks noChangeAspect="1"/>
          </p:cNvGraphicFramePr>
          <p:nvPr/>
        </p:nvGraphicFramePr>
        <p:xfrm>
          <a:off x="4860032" y="4825955"/>
          <a:ext cx="576064" cy="619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380835" imgH="406224" progId="Equation.3">
                  <p:embed/>
                </p:oleObj>
              </mc:Choice>
              <mc:Fallback>
                <p:oleObj name="Równanie" r:id="rId12" imgW="380835" imgH="406224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4825955"/>
                        <a:ext cx="576064" cy="6192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35" name="Object 11"/>
          <p:cNvGraphicFramePr>
            <a:graphicFrameLocks noChangeAspect="1"/>
          </p:cNvGraphicFramePr>
          <p:nvPr/>
        </p:nvGraphicFramePr>
        <p:xfrm>
          <a:off x="8388424" y="5877272"/>
          <a:ext cx="321918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77492" imgH="164814" progId="Equation.3">
                  <p:embed/>
                </p:oleObj>
              </mc:Choice>
              <mc:Fallback>
                <p:oleObj name="Równanie" r:id="rId14" imgW="177492" imgH="164814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5877272"/>
                        <a:ext cx="321918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37" name="Object 13"/>
          <p:cNvGraphicFramePr>
            <a:graphicFrameLocks noChangeAspect="1"/>
          </p:cNvGraphicFramePr>
          <p:nvPr/>
        </p:nvGraphicFramePr>
        <p:xfrm>
          <a:off x="1547664" y="5805264"/>
          <a:ext cx="187880" cy="404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126835" imgH="266353" progId="Equation.3">
                  <p:embed/>
                </p:oleObj>
              </mc:Choice>
              <mc:Fallback>
                <p:oleObj name="Równanie" r:id="rId16" imgW="126835" imgH="266353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805264"/>
                        <a:ext cx="187880" cy="404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39" name="Object 15"/>
          <p:cNvGraphicFramePr>
            <a:graphicFrameLocks noChangeAspect="1"/>
          </p:cNvGraphicFramePr>
          <p:nvPr/>
        </p:nvGraphicFramePr>
        <p:xfrm>
          <a:off x="5796136" y="5517232"/>
          <a:ext cx="684192" cy="32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380670" imgH="177646" progId="Equation.3">
                  <p:embed/>
                </p:oleObj>
              </mc:Choice>
              <mc:Fallback>
                <p:oleObj name="Równanie" r:id="rId8" imgW="380670" imgH="17764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5517232"/>
                        <a:ext cx="684192" cy="3249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2241" name="Object 17"/>
          <p:cNvGraphicFramePr>
            <a:graphicFrameLocks noChangeAspect="1"/>
          </p:cNvGraphicFramePr>
          <p:nvPr/>
        </p:nvGraphicFramePr>
        <p:xfrm>
          <a:off x="2555776" y="5343966"/>
          <a:ext cx="1440160" cy="728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9" imgW="812447" imgH="406224" progId="Equation.3">
                  <p:embed/>
                </p:oleObj>
              </mc:Choice>
              <mc:Fallback>
                <p:oleObj name="Równanie" r:id="rId19" imgW="812447" imgH="406224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343966"/>
                        <a:ext cx="1440160" cy="7285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1547664" y="1556792"/>
            <a:ext cx="5832648" cy="3024336"/>
            <a:chOff x="892" y="1147"/>
            <a:chExt cx="6250" cy="3527"/>
          </a:xfrm>
        </p:grpSpPr>
        <p:cxnSp>
          <p:nvCxnSpPr>
            <p:cNvPr id="52288" name="AutoShape 64"/>
            <p:cNvCxnSpPr>
              <a:cxnSpLocks noChangeShapeType="1"/>
            </p:cNvCxnSpPr>
            <p:nvPr/>
          </p:nvCxnSpPr>
          <p:spPr bwMode="auto">
            <a:xfrm flipV="1">
              <a:off x="2102" y="1467"/>
              <a:ext cx="45" cy="270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52289" name="AutoShape 65"/>
            <p:cNvCxnSpPr>
              <a:cxnSpLocks noChangeShapeType="1"/>
            </p:cNvCxnSpPr>
            <p:nvPr/>
          </p:nvCxnSpPr>
          <p:spPr bwMode="auto">
            <a:xfrm>
              <a:off x="1777" y="3925"/>
              <a:ext cx="5056" cy="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52290" name="AutoShape 66"/>
            <p:cNvCxnSpPr>
              <a:cxnSpLocks noChangeShapeType="1"/>
            </p:cNvCxnSpPr>
            <p:nvPr/>
          </p:nvCxnSpPr>
          <p:spPr bwMode="auto">
            <a:xfrm flipH="1">
              <a:off x="2017" y="3577"/>
              <a:ext cx="1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291" name="AutoShape 67"/>
            <p:cNvCxnSpPr>
              <a:cxnSpLocks noChangeShapeType="1"/>
            </p:cNvCxnSpPr>
            <p:nvPr/>
          </p:nvCxnSpPr>
          <p:spPr bwMode="auto">
            <a:xfrm flipH="1">
              <a:off x="2029" y="3217"/>
              <a:ext cx="1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292" name="AutoShape 68"/>
            <p:cNvCxnSpPr>
              <a:cxnSpLocks noChangeShapeType="1"/>
            </p:cNvCxnSpPr>
            <p:nvPr/>
          </p:nvCxnSpPr>
          <p:spPr bwMode="auto">
            <a:xfrm flipH="1">
              <a:off x="2047" y="2138"/>
              <a:ext cx="1483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293" name="AutoShape 69"/>
            <p:cNvCxnSpPr>
              <a:cxnSpLocks noChangeShapeType="1"/>
            </p:cNvCxnSpPr>
            <p:nvPr/>
          </p:nvCxnSpPr>
          <p:spPr bwMode="auto">
            <a:xfrm flipH="1">
              <a:off x="2032" y="2497"/>
              <a:ext cx="1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294" name="AutoShape 70"/>
            <p:cNvCxnSpPr>
              <a:cxnSpLocks noChangeShapeType="1"/>
            </p:cNvCxnSpPr>
            <p:nvPr/>
          </p:nvCxnSpPr>
          <p:spPr bwMode="auto">
            <a:xfrm flipH="1">
              <a:off x="2029" y="2857"/>
              <a:ext cx="1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295" name="AutoShape 71"/>
            <p:cNvCxnSpPr>
              <a:cxnSpLocks noChangeShapeType="1"/>
            </p:cNvCxnSpPr>
            <p:nvPr/>
          </p:nvCxnSpPr>
          <p:spPr bwMode="auto">
            <a:xfrm flipV="1">
              <a:off x="2677" y="3841"/>
              <a:ext cx="0" cy="1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52296" name="Oval 72"/>
            <p:cNvSpPr>
              <a:spLocks noChangeArrowheads="1"/>
            </p:cNvSpPr>
            <p:nvPr/>
          </p:nvSpPr>
          <p:spPr bwMode="auto">
            <a:xfrm>
              <a:off x="3520" y="2074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297" name="Oval 73"/>
            <p:cNvSpPr>
              <a:spLocks noChangeArrowheads="1"/>
            </p:cNvSpPr>
            <p:nvPr/>
          </p:nvSpPr>
          <p:spPr bwMode="auto">
            <a:xfrm>
              <a:off x="2057" y="3520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298" name="Oval 74"/>
            <p:cNvSpPr>
              <a:spLocks noChangeArrowheads="1"/>
            </p:cNvSpPr>
            <p:nvPr/>
          </p:nvSpPr>
          <p:spPr bwMode="auto">
            <a:xfrm>
              <a:off x="2497" y="3860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299" name="Oval 75"/>
            <p:cNvSpPr>
              <a:spLocks noChangeArrowheads="1"/>
            </p:cNvSpPr>
            <p:nvPr/>
          </p:nvSpPr>
          <p:spPr bwMode="auto">
            <a:xfrm>
              <a:off x="2857" y="3886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00" name="Oval 76"/>
            <p:cNvSpPr>
              <a:spLocks noChangeArrowheads="1"/>
            </p:cNvSpPr>
            <p:nvPr/>
          </p:nvSpPr>
          <p:spPr bwMode="auto">
            <a:xfrm>
              <a:off x="3530" y="3886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01" name="Oval 77"/>
            <p:cNvSpPr>
              <a:spLocks noChangeArrowheads="1"/>
            </p:cNvSpPr>
            <p:nvPr/>
          </p:nvSpPr>
          <p:spPr bwMode="auto">
            <a:xfrm>
              <a:off x="2587" y="2790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02" name="Oval 78"/>
            <p:cNvSpPr>
              <a:spLocks noChangeArrowheads="1"/>
            </p:cNvSpPr>
            <p:nvPr/>
          </p:nvSpPr>
          <p:spPr bwMode="auto">
            <a:xfrm>
              <a:off x="2809" y="2457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03" name="Oval 79"/>
            <p:cNvSpPr>
              <a:spLocks noChangeArrowheads="1"/>
            </p:cNvSpPr>
            <p:nvPr/>
          </p:nvSpPr>
          <p:spPr bwMode="auto">
            <a:xfrm>
              <a:off x="2407" y="3187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04" name="Oval 80"/>
            <p:cNvSpPr>
              <a:spLocks noChangeArrowheads="1"/>
            </p:cNvSpPr>
            <p:nvPr/>
          </p:nvSpPr>
          <p:spPr bwMode="auto">
            <a:xfrm>
              <a:off x="4587" y="2790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cxnSp>
          <p:nvCxnSpPr>
            <p:cNvPr id="52305" name="AutoShape 81"/>
            <p:cNvCxnSpPr>
              <a:cxnSpLocks noChangeShapeType="1"/>
            </p:cNvCxnSpPr>
            <p:nvPr/>
          </p:nvCxnSpPr>
          <p:spPr bwMode="auto">
            <a:xfrm>
              <a:off x="2107" y="3577"/>
              <a:ext cx="453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52306" name="AutoShape 82"/>
            <p:cNvCxnSpPr>
              <a:cxnSpLocks noChangeShapeType="1"/>
            </p:cNvCxnSpPr>
            <p:nvPr/>
          </p:nvCxnSpPr>
          <p:spPr bwMode="auto">
            <a:xfrm>
              <a:off x="2107" y="3217"/>
              <a:ext cx="39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307" name="AutoShape 83"/>
            <p:cNvCxnSpPr>
              <a:cxnSpLocks noChangeShapeType="1"/>
            </p:cNvCxnSpPr>
            <p:nvPr/>
          </p:nvCxnSpPr>
          <p:spPr bwMode="auto">
            <a:xfrm>
              <a:off x="2107" y="2857"/>
              <a:ext cx="57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308" name="AutoShape 84"/>
            <p:cNvCxnSpPr>
              <a:cxnSpLocks noChangeShapeType="1"/>
            </p:cNvCxnSpPr>
            <p:nvPr/>
          </p:nvCxnSpPr>
          <p:spPr bwMode="auto">
            <a:xfrm>
              <a:off x="2152" y="2497"/>
              <a:ext cx="70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2309" name="AutoShape 85"/>
            <p:cNvCxnSpPr>
              <a:cxnSpLocks noChangeShapeType="1"/>
            </p:cNvCxnSpPr>
            <p:nvPr/>
          </p:nvCxnSpPr>
          <p:spPr bwMode="auto">
            <a:xfrm>
              <a:off x="3577" y="2137"/>
              <a:ext cx="1" cy="17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52310" name="AutoShape 86"/>
            <p:cNvCxnSpPr>
              <a:cxnSpLocks noChangeShapeType="1"/>
            </p:cNvCxnSpPr>
            <p:nvPr/>
          </p:nvCxnSpPr>
          <p:spPr bwMode="auto">
            <a:xfrm>
              <a:off x="2857" y="2497"/>
              <a:ext cx="0" cy="142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52311" name="AutoShape 87"/>
            <p:cNvCxnSpPr>
              <a:cxnSpLocks noChangeShapeType="1"/>
            </p:cNvCxnSpPr>
            <p:nvPr/>
          </p:nvCxnSpPr>
          <p:spPr bwMode="auto">
            <a:xfrm>
              <a:off x="2677" y="2858"/>
              <a:ext cx="0" cy="11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52312" name="AutoShape 88"/>
            <p:cNvCxnSpPr>
              <a:cxnSpLocks noChangeShapeType="1"/>
            </p:cNvCxnSpPr>
            <p:nvPr/>
          </p:nvCxnSpPr>
          <p:spPr bwMode="auto">
            <a:xfrm>
              <a:off x="2497" y="3217"/>
              <a:ext cx="0" cy="70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52313" name="AutoShape 89"/>
            <p:cNvCxnSpPr>
              <a:cxnSpLocks noChangeShapeType="1"/>
            </p:cNvCxnSpPr>
            <p:nvPr/>
          </p:nvCxnSpPr>
          <p:spPr bwMode="auto">
            <a:xfrm flipH="1" flipV="1">
              <a:off x="2609" y="2857"/>
              <a:ext cx="2048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52314" name="AutoShape 90"/>
            <p:cNvCxnSpPr>
              <a:cxnSpLocks noChangeShapeType="1"/>
            </p:cNvCxnSpPr>
            <p:nvPr/>
          </p:nvCxnSpPr>
          <p:spPr bwMode="auto">
            <a:xfrm>
              <a:off x="4657" y="2858"/>
              <a:ext cx="0" cy="106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sp>
          <p:nvSpPr>
            <p:cNvPr id="52315" name="Freeform 91"/>
            <p:cNvSpPr>
              <a:spLocks/>
            </p:cNvSpPr>
            <p:nvPr/>
          </p:nvSpPr>
          <p:spPr bwMode="auto">
            <a:xfrm>
              <a:off x="2017" y="2085"/>
              <a:ext cx="4657" cy="1495"/>
            </a:xfrm>
            <a:custGeom>
              <a:avLst/>
              <a:gdLst/>
              <a:ahLst/>
              <a:cxnLst>
                <a:cxn ang="0">
                  <a:pos x="0" y="1381"/>
                </a:cxn>
                <a:cxn ang="0">
                  <a:pos x="316" y="1275"/>
                </a:cxn>
                <a:cxn ang="0">
                  <a:pos x="480" y="1132"/>
                </a:cxn>
                <a:cxn ang="0">
                  <a:pos x="660" y="705"/>
                </a:cxn>
                <a:cxn ang="0">
                  <a:pos x="840" y="412"/>
                </a:cxn>
                <a:cxn ang="0">
                  <a:pos x="1132" y="152"/>
                </a:cxn>
                <a:cxn ang="0">
                  <a:pos x="1324" y="53"/>
                </a:cxn>
                <a:cxn ang="0">
                  <a:pos x="1560" y="52"/>
                </a:cxn>
                <a:cxn ang="0">
                  <a:pos x="1920" y="53"/>
                </a:cxn>
                <a:cxn ang="0">
                  <a:pos x="2407" y="372"/>
                </a:cxn>
                <a:cxn ang="0">
                  <a:pos x="2640" y="773"/>
                </a:cxn>
                <a:cxn ang="0">
                  <a:pos x="3061" y="1132"/>
                </a:cxn>
                <a:cxn ang="0">
                  <a:pos x="4204" y="1435"/>
                </a:cxn>
                <a:cxn ang="0">
                  <a:pos x="4657" y="1492"/>
                </a:cxn>
              </a:cxnLst>
              <a:rect l="0" t="0" r="r" b="b"/>
              <a:pathLst>
                <a:path w="4657" h="1495">
                  <a:moveTo>
                    <a:pt x="0" y="1381"/>
                  </a:moveTo>
                  <a:cubicBezTo>
                    <a:pt x="118" y="1349"/>
                    <a:pt x="236" y="1317"/>
                    <a:pt x="316" y="1275"/>
                  </a:cubicBezTo>
                  <a:cubicBezTo>
                    <a:pt x="396" y="1233"/>
                    <a:pt x="423" y="1227"/>
                    <a:pt x="480" y="1132"/>
                  </a:cubicBezTo>
                  <a:cubicBezTo>
                    <a:pt x="537" y="1037"/>
                    <a:pt x="600" y="825"/>
                    <a:pt x="660" y="705"/>
                  </a:cubicBezTo>
                  <a:cubicBezTo>
                    <a:pt x="720" y="585"/>
                    <a:pt x="761" y="504"/>
                    <a:pt x="840" y="412"/>
                  </a:cubicBezTo>
                  <a:cubicBezTo>
                    <a:pt x="919" y="320"/>
                    <a:pt x="1051" y="212"/>
                    <a:pt x="1132" y="152"/>
                  </a:cubicBezTo>
                  <a:cubicBezTo>
                    <a:pt x="1213" y="92"/>
                    <a:pt x="1253" y="70"/>
                    <a:pt x="1324" y="53"/>
                  </a:cubicBezTo>
                  <a:cubicBezTo>
                    <a:pt x="1395" y="36"/>
                    <a:pt x="1461" y="52"/>
                    <a:pt x="1560" y="52"/>
                  </a:cubicBezTo>
                  <a:cubicBezTo>
                    <a:pt x="1659" y="52"/>
                    <a:pt x="1779" y="0"/>
                    <a:pt x="1920" y="53"/>
                  </a:cubicBezTo>
                  <a:cubicBezTo>
                    <a:pt x="2061" y="106"/>
                    <a:pt x="2287" y="252"/>
                    <a:pt x="2407" y="372"/>
                  </a:cubicBezTo>
                  <a:cubicBezTo>
                    <a:pt x="2527" y="492"/>
                    <a:pt x="2531" y="646"/>
                    <a:pt x="2640" y="773"/>
                  </a:cubicBezTo>
                  <a:cubicBezTo>
                    <a:pt x="2749" y="900"/>
                    <a:pt x="2800" y="1022"/>
                    <a:pt x="3061" y="1132"/>
                  </a:cubicBezTo>
                  <a:cubicBezTo>
                    <a:pt x="3322" y="1242"/>
                    <a:pt x="3938" y="1375"/>
                    <a:pt x="4204" y="1435"/>
                  </a:cubicBezTo>
                  <a:cubicBezTo>
                    <a:pt x="4470" y="1495"/>
                    <a:pt x="4582" y="1483"/>
                    <a:pt x="4657" y="1492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16" name="AutoShape 92"/>
            <p:cNvSpPr>
              <a:spLocks/>
            </p:cNvSpPr>
            <p:nvPr/>
          </p:nvSpPr>
          <p:spPr bwMode="auto">
            <a:xfrm rot="5400000">
              <a:off x="4358" y="1869"/>
              <a:ext cx="246" cy="3787"/>
            </a:xfrm>
            <a:prstGeom prst="leftBrace">
              <a:avLst>
                <a:gd name="adj1" fmla="val 128286"/>
                <a:gd name="adj2" fmla="val 5131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17" name="Oval 93"/>
            <p:cNvSpPr>
              <a:spLocks noChangeArrowheads="1"/>
            </p:cNvSpPr>
            <p:nvPr/>
          </p:nvSpPr>
          <p:spPr bwMode="auto">
            <a:xfrm>
              <a:off x="6322" y="3886"/>
              <a:ext cx="112" cy="9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cxnSp>
          <p:nvCxnSpPr>
            <p:cNvPr id="52318" name="AutoShape 94"/>
            <p:cNvCxnSpPr>
              <a:cxnSpLocks noChangeShapeType="1"/>
            </p:cNvCxnSpPr>
            <p:nvPr/>
          </p:nvCxnSpPr>
          <p:spPr bwMode="auto">
            <a:xfrm>
              <a:off x="6374" y="3577"/>
              <a:ext cx="0" cy="3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52319" name="Text Box 95"/>
            <p:cNvSpPr txBox="1">
              <a:spLocks noChangeArrowheads="1"/>
            </p:cNvSpPr>
            <p:nvPr/>
          </p:nvSpPr>
          <p:spPr bwMode="auto">
            <a:xfrm>
              <a:off x="1483" y="1843"/>
              <a:ext cx="664" cy="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0" name="Text Box 96"/>
            <p:cNvSpPr txBox="1">
              <a:spLocks noChangeArrowheads="1"/>
            </p:cNvSpPr>
            <p:nvPr/>
          </p:nvSpPr>
          <p:spPr bwMode="auto">
            <a:xfrm>
              <a:off x="1458" y="3368"/>
              <a:ext cx="711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1" name="Text Box 97"/>
            <p:cNvSpPr txBox="1">
              <a:spLocks noChangeArrowheads="1"/>
            </p:cNvSpPr>
            <p:nvPr/>
          </p:nvSpPr>
          <p:spPr bwMode="auto">
            <a:xfrm>
              <a:off x="1451" y="2987"/>
              <a:ext cx="662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2" name="Text Box 98"/>
            <p:cNvSpPr txBox="1">
              <a:spLocks noChangeArrowheads="1"/>
            </p:cNvSpPr>
            <p:nvPr/>
          </p:nvSpPr>
          <p:spPr bwMode="auto">
            <a:xfrm>
              <a:off x="892" y="2616"/>
              <a:ext cx="1290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3" name="Text Box 99"/>
            <p:cNvSpPr txBox="1">
              <a:spLocks noChangeArrowheads="1"/>
            </p:cNvSpPr>
            <p:nvPr/>
          </p:nvSpPr>
          <p:spPr bwMode="auto">
            <a:xfrm>
              <a:off x="1424" y="2219"/>
              <a:ext cx="743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4" name="Text Box 100"/>
            <p:cNvSpPr txBox="1">
              <a:spLocks noChangeArrowheads="1"/>
            </p:cNvSpPr>
            <p:nvPr/>
          </p:nvSpPr>
          <p:spPr bwMode="auto">
            <a:xfrm>
              <a:off x="2057" y="1147"/>
              <a:ext cx="763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5" name="Text Box 101"/>
            <p:cNvSpPr txBox="1">
              <a:spLocks noChangeArrowheads="1"/>
            </p:cNvSpPr>
            <p:nvPr/>
          </p:nvSpPr>
          <p:spPr bwMode="auto">
            <a:xfrm>
              <a:off x="6637" y="3823"/>
              <a:ext cx="505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6" name="Text Box 102"/>
            <p:cNvSpPr txBox="1">
              <a:spLocks noChangeArrowheads="1"/>
            </p:cNvSpPr>
            <p:nvPr/>
          </p:nvSpPr>
          <p:spPr bwMode="auto">
            <a:xfrm>
              <a:off x="6193" y="4021"/>
              <a:ext cx="443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7" name="Text Box 103"/>
            <p:cNvSpPr txBox="1">
              <a:spLocks noChangeArrowheads="1"/>
            </p:cNvSpPr>
            <p:nvPr/>
          </p:nvSpPr>
          <p:spPr bwMode="auto">
            <a:xfrm>
              <a:off x="6193" y="4021"/>
              <a:ext cx="443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8" name="Text Box 104"/>
            <p:cNvSpPr txBox="1">
              <a:spLocks noChangeArrowheads="1"/>
            </p:cNvSpPr>
            <p:nvPr/>
          </p:nvSpPr>
          <p:spPr bwMode="auto">
            <a:xfrm>
              <a:off x="2264" y="3983"/>
              <a:ext cx="496" cy="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29" name="Text Box 105"/>
            <p:cNvSpPr txBox="1">
              <a:spLocks noChangeArrowheads="1"/>
            </p:cNvSpPr>
            <p:nvPr/>
          </p:nvSpPr>
          <p:spPr bwMode="auto">
            <a:xfrm>
              <a:off x="2609" y="3835"/>
              <a:ext cx="574" cy="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30" name="Text Box 106"/>
            <p:cNvSpPr txBox="1">
              <a:spLocks noChangeArrowheads="1"/>
            </p:cNvSpPr>
            <p:nvPr/>
          </p:nvSpPr>
          <p:spPr bwMode="auto">
            <a:xfrm>
              <a:off x="4398" y="3841"/>
              <a:ext cx="569" cy="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331" name="Text Box 107"/>
            <p:cNvSpPr txBox="1">
              <a:spLocks noChangeArrowheads="1"/>
            </p:cNvSpPr>
            <p:nvPr/>
          </p:nvSpPr>
          <p:spPr bwMode="auto">
            <a:xfrm>
              <a:off x="2383" y="3823"/>
              <a:ext cx="586" cy="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PRZYKŁADY „FUNKCYJNEGO MODELOWANIA” PREFERENCJI DECYZYJNYCH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45040" y="1497302"/>
                <a:ext cx="8647440" cy="5067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dirty="0">
                    <a:ea typeface="Cambria Math"/>
                  </a:rPr>
                  <a:t>1.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 b="0" i="0" smtClean="0">
                        <a:latin typeface="Cambria Math"/>
                        <a:ea typeface="Cambria Math"/>
                      </a:rPr>
                      <m:t>="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𝑑𝑙</m:t>
                    </m:r>
                    <m:r>
                      <m:rPr>
                        <m:sty m:val="p"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a</m:t>
                    </m:r>
                    <m: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ka</m:t>
                    </m:r>
                    <m:r>
                      <a:rPr lang="pl-PL" sz="2000" b="0" i="0" smtClean="0">
                        <a:latin typeface="Cambria Math"/>
                        <a:ea typeface="Cambria Math"/>
                      </a:rPr>
                      <m:t>ż</m:t>
                    </m:r>
                    <m:r>
                      <m:rPr>
                        <m:sty m:val="p"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dego</m:t>
                    </m:r>
                    <m: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n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"</m:t>
                    </m:r>
                  </m:oMath>
                </a14:m>
                <a:r>
                  <a:rPr lang="pl-PL" sz="2000" dirty="0"/>
                  <a:t>– </a:t>
                </a:r>
                <a:r>
                  <a:rPr lang="pl-PL" dirty="0"/>
                  <a:t>ZADANIE MAKSYMALIZACJI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2.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𝑑𝑙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a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ka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ż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dego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n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𝑜𝑟𝑎𝑧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𝑖𝑠𝑡𝑛𝑖𝑒𝑗𝑒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𝑙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, ż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𝑒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𝑙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&gt;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𝑙</m:t>
                        </m:r>
                      </m:sub>
                    </m:sSub>
                    <m:r>
                      <a:rPr lang="pl-PL" sz="2000" i="1" smtClean="0">
                        <a:latin typeface="Cambria Math"/>
                        <a:ea typeface="Cambria Math"/>
                      </a:rPr>
                      <m:t>„</m:t>
                    </m:r>
                  </m:oMath>
                </a14:m>
                <a:endParaRPr lang="pl-PL" sz="2000" dirty="0"/>
              </a:p>
              <a:p>
                <a:r>
                  <a:rPr lang="pl-PL" sz="2000" dirty="0"/>
                  <a:t>	       – </a:t>
                </a:r>
                <a:r>
                  <a:rPr lang="pl-PL" dirty="0"/>
                  <a:t>ZADANIE „OSTREJ” MAKSYMALIZACJI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3.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i="1" smtClean="0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𝑑𝑙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a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ka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ż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dego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n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"</m:t>
                    </m:r>
                  </m:oMath>
                </a14:m>
                <a:r>
                  <a:rPr lang="pl-PL" sz="2000" dirty="0"/>
                  <a:t> – </a:t>
                </a:r>
                <a:r>
                  <a:rPr lang="pl-PL" dirty="0"/>
                  <a:t>ZADANIE MINIMALIZACJI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4.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i="1" smtClean="0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𝑑𝑙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a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ka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ż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dego</m:t>
                    </m:r>
                    <m: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pl-PL" sz="2000">
                        <a:latin typeface="Cambria Math"/>
                        <a:ea typeface="Cambria Math"/>
                      </a:rPr>
                      <m:t>n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𝑜𝑟𝑎𝑧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𝐾</m:t>
                        </m:r>
                      </m:sub>
                    </m:sSub>
                    <m:r>
                      <a:rPr lang="pl-PL" sz="2000" i="1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𝐾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𝑑𝑙𝑎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𝑘𝑎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ż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𝑑𝑒𝑔𝑜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pl-PL" sz="2000" b="0" i="1" dirty="0"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𝑘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𝑅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"</m:t>
                    </m:r>
                  </m:oMath>
                </a14:m>
                <a:r>
                  <a:rPr lang="pl-PL" sz="2000" dirty="0"/>
                  <a:t>– </a:t>
                </a:r>
                <a:r>
                  <a:rPr lang="pl-PL" dirty="0"/>
                  <a:t>ZADANIE MIESZANE (MIN / MAX)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5. </a:t>
                </a:r>
                <a14:m>
                  <m:oMath xmlns:m="http://schemas.openxmlformats.org/officeDocument/2006/math">
                    <m:r>
                      <a:rPr lang="pl-PL" sz="2000" i="1" smtClean="0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</m:t>
                    </m:r>
                    <m:r>
                      <a:rPr lang="pl-PL" sz="2000" b="0" i="0" smtClean="0">
                        <a:latin typeface="Cambria Math"/>
                        <a:ea typeface="Cambria Math"/>
                      </a:rPr>
                      <m:t>" 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istnieje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l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∈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N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, ż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e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pl-PL" sz="2000" i="0">
                            <a:latin typeface="Cambria Math"/>
                            <a:ea typeface="Cambria Math"/>
                          </a:rPr>
                          <m:t>y</m:t>
                        </m:r>
                      </m:e>
                      <m:sub>
                        <m:r>
                          <m:rPr>
                            <m:nor/>
                          </m:rPr>
                          <a:rPr lang="pl-PL" sz="2000" b="0" i="0" smtClean="0">
                            <a:latin typeface="Cambria Math"/>
                            <a:ea typeface="Cambria Math"/>
                          </a:rPr>
                          <m:t>l</m:t>
                        </m:r>
                      </m:sub>
                    </m:sSub>
                    <m:r>
                      <m:rPr>
                        <m:nor/>
                      </m:rPr>
                      <a:rPr lang="pl-PL" sz="2000" i="0" smtClean="0">
                        <a:latin typeface="Cambria Math"/>
                        <a:ea typeface="Cambria Math"/>
                      </a:rPr>
                      <m:t>&gt;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pl-PL" sz="2000" i="0">
                            <a:latin typeface="Cambria Math"/>
                            <a:ea typeface="Cambria Math"/>
                          </a:rPr>
                          <m:t>z</m:t>
                        </m:r>
                      </m:e>
                      <m:sub>
                        <m:r>
                          <m:rPr>
                            <m:nor/>
                          </m:rPr>
                          <a:rPr lang="pl-PL" sz="2000" b="0" i="0" smtClean="0">
                            <a:latin typeface="Cambria Math"/>
                            <a:ea typeface="Cambria Math"/>
                          </a:rPr>
                          <m:t>l</m:t>
                        </m:r>
                      </m:sub>
                    </m:sSub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oraz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pl-PL" sz="2000" b="0" i="0" smtClean="0">
                            <a:latin typeface="Cambria Math"/>
                            <a:ea typeface="Cambria Math"/>
                          </a:rPr>
                          <m:t>y</m:t>
                        </m:r>
                      </m:e>
                      <m:sub>
                        <m:r>
                          <m:rPr>
                            <m:nor/>
                          </m:rPr>
                          <a:rPr lang="pl-PL" sz="2000" b="0" i="0" smtClean="0">
                            <a:latin typeface="Cambria Math"/>
                            <a:ea typeface="Cambria Math"/>
                          </a:rPr>
                          <m:t>k</m:t>
                        </m:r>
                      </m:sub>
                    </m:sSub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pl-PL" sz="2000" b="0" i="0" smtClean="0">
                            <a:latin typeface="Cambria Math"/>
                            <a:ea typeface="Cambria Math"/>
                          </a:rPr>
                          <m:t>z</m:t>
                        </m:r>
                      </m:e>
                      <m:sub>
                        <m:r>
                          <m:rPr>
                            <m:nor/>
                          </m:rPr>
                          <a:rPr lang="pl-PL" sz="2000" b="0" i="0" smtClean="0">
                            <a:latin typeface="Cambria Math"/>
                            <a:ea typeface="Cambria Math"/>
                          </a:rPr>
                          <m:t>k</m:t>
                        </m:r>
                      </m:sub>
                    </m:sSub>
                    <m:r>
                      <m:rPr>
                        <m:nor/>
                      </m:rPr>
                      <a:rPr lang="pl-PL" sz="2000" i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pl-PL" sz="2000" i="0">
                        <a:latin typeface="Cambria Math"/>
                        <a:ea typeface="Cambria Math"/>
                      </a:rPr>
                      <m:t>dla</m:t>
                    </m:r>
                    <m:r>
                      <m:rPr>
                        <m:nor/>
                      </m:rPr>
                      <a:rPr lang="pl-PL" sz="20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k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&lt;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l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lub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y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z</m:t>
                    </m:r>
                    <m:r>
                      <m:rPr>
                        <m:nor/>
                      </m:rPr>
                      <a:rPr lang="pl-PL" sz="2000" b="0" i="0" smtClean="0">
                        <a:latin typeface="Cambria Math"/>
                        <a:ea typeface="Cambria Math"/>
                      </a:rPr>
                      <m:t> "</m:t>
                    </m:r>
                  </m:oMath>
                </a14:m>
                <a:endParaRPr lang="pl-PL" sz="2000" dirty="0">
                  <a:ea typeface="Cambria Math"/>
                </a:endParaRPr>
              </a:p>
              <a:p>
                <a:r>
                  <a:rPr lang="pl-PL" sz="2000" dirty="0"/>
                  <a:t>	       – </a:t>
                </a:r>
                <a:r>
                  <a:rPr lang="pl-PL" dirty="0"/>
                  <a:t>ZADANIE OPTYMALIZACJI LEKSYKOGRAFICZNEJ 			        (HIERARCHICZNEJ)</a:t>
                </a:r>
                <a:endParaRPr lang="pl-PL" i="1" dirty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𝑁</m:t>
                    </m:r>
                    <m:r>
                      <a:rPr lang="pl-PL" i="1" dirty="0" smtClean="0">
                        <a:latin typeface="Cambria Math"/>
                      </a:rPr>
                      <m:t>! </m:t>
                    </m:r>
                  </m:oMath>
                </a14:m>
                <a:r>
                  <a:rPr lang="pl-PL" dirty="0"/>
                  <a:t>UPORZĄDKOWAŃ ZBIORU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  <a:ea typeface="Cambria Math"/>
                      </a:rPr>
                      <m:t>ℕ</m:t>
                    </m:r>
                    <m:r>
                      <a:rPr lang="pl-PL" b="0" i="1" smtClean="0">
                        <a:latin typeface="Cambria Math"/>
                      </a:rPr>
                      <m:t>={1,…,</m:t>
                    </m:r>
                    <m:r>
                      <a:rPr lang="pl-PL" b="0" i="1" smtClean="0">
                        <a:latin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</a:rPr>
                      <m:t>,…,</m:t>
                    </m:r>
                    <m:r>
                      <a:rPr lang="pl-PL" b="0" i="1" smtClean="0">
                        <a:latin typeface="Cambria Math"/>
                      </a:rPr>
                      <m:t>𝑁</m:t>
                    </m:r>
                    <m:r>
                      <a:rPr lang="pl-PL" b="0" i="1" smtClean="0">
                        <a:latin typeface="Cambria Math"/>
                      </a:rPr>
                      <m:t>}</m:t>
                    </m:r>
                  </m:oMath>
                </a14:m>
                <a:r>
                  <a:rPr lang="pl-PL" dirty="0"/>
                  <a:t> W WARIANCIE 	    	        MAKSYMALIZACJI BĄDŹ MINIMALIZACJI</a:t>
                </a:r>
              </a:p>
              <a:p>
                <a:endParaRPr lang="pl-PL" sz="2000" b="1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0" y="1497302"/>
                <a:ext cx="8647440" cy="5067477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0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836589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45040" y="764704"/>
                <a:ext cx="8647440" cy="5701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dirty="0">
                    <a:ea typeface="Cambria Math"/>
                  </a:rPr>
                  <a:t>6.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 b="0" i="0" smtClean="0">
                        <a:latin typeface="Cambria Math"/>
                        <a:ea typeface="Cambria Math"/>
                      </a:rPr>
                      <m:t>="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𝑎𝑥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≥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𝑎𝑥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b="0" i="1" smtClean="0">
                        <a:latin typeface="Cambria Math"/>
                        <a:ea typeface="Cambria Math"/>
                      </a:rPr>
                      <m:t>"</m:t>
                    </m:r>
                  </m:oMath>
                </a14:m>
                <a:r>
                  <a:rPr lang="pl-PL" sz="2000" dirty="0"/>
                  <a:t>– </a:t>
                </a:r>
                <a:r>
                  <a:rPr lang="pl-PL" dirty="0"/>
                  <a:t>ZADANIE OPTYMISTY</a:t>
                </a:r>
              </a:p>
              <a:p>
                <a:endParaRPr lang="pl-PL" sz="2000" dirty="0"/>
              </a:p>
              <a:p>
                <a:r>
                  <a:rPr lang="pl-PL" sz="2000" dirty="0">
                    <a:ea typeface="Cambria Math"/>
                  </a:rPr>
                  <a:t>7.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𝑖𝑛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i="1">
                        <a:latin typeface="Cambria Math"/>
                        <a:ea typeface="Cambria Math"/>
                      </a:rPr>
                      <m:t>≥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𝑖𝑛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i="1">
                        <a:latin typeface="Cambria Math"/>
                        <a:ea typeface="Cambria Math"/>
                      </a:rPr>
                      <m:t>"</m:t>
                    </m:r>
                  </m:oMath>
                </a14:m>
                <a:r>
                  <a:rPr lang="pl-PL" sz="2000" dirty="0"/>
                  <a:t>– ZADANIE PESYMISTY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8.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pl-PL" sz="2000" i="1" smtClean="0">
                            <a:latin typeface="Cambria Math"/>
                            <a:ea typeface="Cambria Math"/>
                          </a:rPr>
                          <m:t>𝜆</m:t>
                        </m:r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𝑎𝑥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b="0" i="1" smtClean="0">
                        <a:latin typeface="Cambria Math"/>
                        <a:ea typeface="Cambria Math"/>
                      </a:rPr>
                      <m:t>+(1−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)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𝑖𝑛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i="1">
                        <a:latin typeface="Cambria Math"/>
                        <a:ea typeface="Cambria Math"/>
                      </a:rPr>
                      <m:t>≥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𝜆</m:t>
                        </m:r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𝑎𝑥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pl-PL" sz="2000" i="1">
                        <a:latin typeface="Cambria Math"/>
                        <a:ea typeface="Cambria Math"/>
                      </a:rPr>
                      <m:t>+(1−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)</m:t>
                    </m:r>
                    <m:func>
                      <m:func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sz="2000">
                                <a:latin typeface="Cambria Math"/>
                                <a:ea typeface="Cambria Math"/>
                              </a:rPr>
                              <m:t>m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𝑖𝑛</m:t>
                            </m:r>
                          </m:e>
                          <m:lim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∈</m:t>
                            </m:r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func>
                  </m:oMath>
                </a14:m>
                <a:endParaRPr lang="pl-PL" sz="2000" i="1" dirty="0"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𝑑𝑙𝑎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∈[0,1]„</m:t>
                    </m:r>
                  </m:oMath>
                </a14:m>
                <a:r>
                  <a:rPr lang="pl-PL" sz="2000" dirty="0"/>
                  <a:t>– </a:t>
                </a:r>
                <a:r>
                  <a:rPr lang="pl-PL" dirty="0"/>
                  <a:t>ZADANIE OPTYMALIZACJI HURWICZA</a:t>
                </a:r>
              </a:p>
              <a:p>
                <a14:m>
                  <m:oMath xmlns:m="http://schemas.openxmlformats.org/officeDocument/2006/math">
                    <m:r>
                      <a:rPr lang="pl-PL" i="1"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pl-PL" dirty="0"/>
                  <a:t> – WSPÓŁZYNNIK OPTYMIZMU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9. </a:t>
                </a:r>
                <a14:m>
                  <m:oMath xmlns:m="http://schemas.openxmlformats.org/officeDocument/2006/math">
                    <m:r>
                      <a:rPr lang="pl-PL" sz="2000" i="1" smtClean="0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r>
                      <a:rPr lang="pl-PL" sz="2000" i="1" smtClean="0">
                        <a:latin typeface="Cambria Math"/>
                        <a:ea typeface="Cambria Math"/>
                      </a:rPr>
                      <m:t>𝑖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𝑠𝑡𝑛𝑖𝑒𝑗𝑒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𝑛𝑖𝑒𝑝𝑢𝑠𝑡𝑦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𝑧𝑏𝑖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ó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𝑟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𝑆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, ż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𝑒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𝑑𝑙𝑎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𝑘𝑎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ż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𝑑𝑒𝑔𝑜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𝑆</m:t>
                    </m:r>
                  </m:oMath>
                </a14:m>
                <a:endParaRPr lang="pl-PL" sz="2000" b="0" i="1" dirty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𝑧𝑎𝑐h𝑜𝑑𝑧𝑖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𝑜𝑟𝑎𝑧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𝑣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𝑆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≥</m:t>
                      </m:r>
                      <m:nary>
                        <m:naryPr>
                          <m:chr m:val="∑"/>
                          <m:supHide m:val="on"/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pl-PL" sz="2000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𝑆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pl-PL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i="1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sz="2000" i="1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pl-PL" sz="2000" i="1">
                          <a:latin typeface="Cambria Math"/>
                          <a:ea typeface="Cambria Math"/>
                        </a:rPr>
                        <m:t>"</m:t>
                      </m:r>
                    </m:oMath>
                  </m:oMathPara>
                </a14:m>
                <a:endParaRPr lang="pl-PL" sz="2000" b="0" i="1" dirty="0">
                  <a:latin typeface="Cambria Math"/>
                  <a:ea typeface="Cambria Math"/>
                </a:endParaRPr>
              </a:p>
              <a:p>
                <a:r>
                  <a:rPr lang="pl-PL" sz="2000" dirty="0"/>
                  <a:t>– </a:t>
                </a:r>
                <a:r>
                  <a:rPr lang="pl-PL" dirty="0"/>
                  <a:t>GRA KOOPERACYJNA</a:t>
                </a:r>
              </a:p>
              <a:p>
                <a:r>
                  <a:rPr lang="pl-PL" dirty="0"/>
                  <a:t>        v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(</m:t>
                    </m:r>
                    <m:r>
                      <a:rPr lang="pl-PL" b="0" i="1" smtClean="0">
                        <a:latin typeface="Cambria Math"/>
                      </a:rPr>
                      <m:t>𝑆</m:t>
                    </m:r>
                    <m:r>
                      <a:rPr lang="pl-PL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dirty="0"/>
                  <a:t> – FUNKCJA CHARAKTERYSTYCNA GRY KOOPERACYJNEJ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10.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sz="2000">
                        <a:latin typeface="Cambria Math"/>
                        <a:ea typeface="Cambria Math"/>
                      </a:rPr>
                      <m:t>="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𝑧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∈{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𝑦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}+</m:t>
                    </m:r>
                    <m:r>
                      <m:rPr>
                        <m:sty m:val="p"/>
                      </m:rPr>
                      <a:rPr lang="el-GR" sz="2000" b="0" i="1" smtClean="0">
                        <a:latin typeface="Cambria Math"/>
                        <a:ea typeface="Cambria Math"/>
                      </a:rPr>
                      <m:t>Λ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"</m:t>
                    </m:r>
                  </m:oMath>
                </a14:m>
                <a:r>
                  <a:rPr lang="pl-PL" sz="2000" dirty="0"/>
                  <a:t>– </a:t>
                </a:r>
                <a:r>
                  <a:rPr lang="pl-PL" dirty="0"/>
                  <a:t>OPTYMALIZACJA STOŻKOWA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Λ</m:t>
                    </m:r>
                  </m:oMath>
                </a14:m>
                <a:r>
                  <a:rPr lang="pl-PL" dirty="0"/>
                  <a:t> – STOŻEK)</a:t>
                </a:r>
              </a:p>
              <a:p>
                <a:endParaRPr lang="pl-PL" i="1" dirty="0">
                  <a:latin typeface="Cambria Math"/>
                </a:endParaRPr>
              </a:p>
              <a:p>
                <a:r>
                  <a:rPr lang="pl-PL" sz="2000" dirty="0"/>
                  <a:t>KAŻDA FUNKCJA 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  <a:ea typeface="Cambria Math"/>
                      </a:rPr>
                      <m:t>𝜑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: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→{0, 1}</m:t>
                    </m:r>
                  </m:oMath>
                </a14:m>
                <a:r>
                  <a:rPr lang="pl-PL" sz="2000" dirty="0"/>
                  <a:t> JEST MODELEM PEWNYCH PREFERENCJI DECYZYJNYCH</a:t>
                </a:r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0" y="764704"/>
                <a:ext cx="8647440" cy="570136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05" t="-214" b="-96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159535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470360"/>
                <a:ext cx="8647440" cy="4883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dirty="0">
                    <a:ea typeface="Cambria Math"/>
                  </a:rPr>
                  <a:t>2. </a:t>
                </a:r>
                <a:r>
                  <a:rPr lang="pl-PL" sz="2000" u="sng" dirty="0">
                    <a:ea typeface="Cambria Math"/>
                  </a:rPr>
                  <a:t>RELACJA DOMINOWANIA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 sz="2000" b="0" i="0" u="sng" smtClean="0">
                        <a:latin typeface="Cambria Math"/>
                        <a:ea typeface="Cambria Math"/>
                      </a:rPr>
                      <m:t>R</m:t>
                    </m:r>
                    <m:r>
                      <a:rPr lang="pl-PL" sz="2000" b="0" i="1" u="sng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u="sng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u="sng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pl-PL" sz="2000" b="0" i="1" u="sng" smtClean="0">
                        <a:latin typeface="Cambria Math"/>
                        <a:ea typeface="Cambria Math"/>
                      </a:rPr>
                      <m:t>𝐵</m:t>
                    </m:r>
                  </m:oMath>
                </a14:m>
                <a:endParaRPr lang="pl-PL" u="sng" dirty="0"/>
              </a:p>
              <a:p>
                <a:endParaRPr lang="pl-PL" u="sng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𝑅</m:t>
                      </m:r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𝑧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|" 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𝑗𝑒𝑠𝑡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𝑙𝑒𝑝𝑠𝑧𝑒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𝑜𝑑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"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⊂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𝐵</m:t>
                      </m:r>
                    </m:oMath>
                  </m:oMathPara>
                </a14:m>
                <a:endParaRPr lang="pl-PL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𝜑</m:t>
                      </m:r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→</m:t>
                      </m:r>
                      <m:sSub>
                        <m:sSubPr>
                          <m:ctrlPr>
                            <a:rPr lang="pl-PL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𝜑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  <m:r>
                            <a:rPr lang="pl-PL" sz="2000" b="1" i="1" smtClean="0"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𝜑</m:t>
                          </m:r>
                          <m:d>
                            <m:dPr>
                              <m:ctrlPr>
                                <a:rPr lang="pl-PL" sz="20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e>
                          </m:d>
                          <m:r>
                            <a:rPr lang="pl-PL" sz="2000" b="1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pl-PL" b="1" dirty="0"/>
              </a:p>
              <a:p>
                <a:endParaRPr lang="pl-PL" b="1" dirty="0"/>
              </a:p>
              <a:p>
                <a:r>
                  <a:rPr lang="pl-PL" dirty="0">
                    <a:ea typeface="Cambria Math"/>
                  </a:rPr>
                  <a:t>3. </a:t>
                </a:r>
                <a:r>
                  <a:rPr lang="pl-PL" u="sng" dirty="0">
                    <a:ea typeface="Cambria Math"/>
                  </a:rPr>
                  <a:t>FUNKCJA DOMINOWANIA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 sz="2000" u="sng" dirty="0" smtClean="0">
                        <a:latin typeface="Cambria Math"/>
                        <a:ea typeface="Cambria Math"/>
                      </a:rPr>
                      <m:t>d</m:t>
                    </m:r>
                    <m:r>
                      <a:rPr lang="pl-PL" sz="2000" b="0" i="1" u="sng" dirty="0" smtClean="0">
                        <a:latin typeface="Cambria Math"/>
                        <a:ea typeface="Cambria Math"/>
                      </a:rPr>
                      <m:t>:</m:t>
                    </m:r>
                    <m:r>
                      <a:rPr lang="pl-PL" sz="2000" i="1" u="sng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i="1" u="sng" smtClean="0">
                        <a:latin typeface="Cambria Math"/>
                        <a:ea typeface="Cambria Math"/>
                      </a:rPr>
                      <m:t>→</m:t>
                    </m:r>
                    <m:sSup>
                      <m:sSupPr>
                        <m:ctrlPr>
                          <a:rPr lang="pl-PL" sz="2000" i="1" u="sng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sz="2000" b="0" i="1" u="sng" smtClean="0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  <m:sup>
                        <m:r>
                          <a:rPr lang="pl-PL" sz="2000" b="0" i="1" u="sng" smtClean="0">
                            <a:latin typeface="Cambria Math"/>
                            <a:ea typeface="Cambria Math"/>
                          </a:rPr>
                          <m:t>𝐵</m:t>
                        </m:r>
                      </m:sup>
                    </m:sSup>
                  </m:oMath>
                </a14:m>
                <a:endParaRPr lang="pl-PL" u="sng" dirty="0"/>
              </a:p>
              <a:p>
                <a:endParaRPr lang="pl-PL" u="sng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" </m:t>
                      </m:r>
                      <m:r>
                        <a:rPr lang="pl-PL" sz="2000" b="0" i="1" smtClean="0">
                          <a:latin typeface="Cambria Math"/>
                        </a:rPr>
                        <m:t>𝑗𝑒</m:t>
                      </m:r>
                      <m:r>
                        <a:rPr lang="pl-PL" sz="2000" b="0" i="1" smtClean="0">
                          <a:latin typeface="Cambria Math"/>
                        </a:rPr>
                        <m:t>ś</m:t>
                      </m:r>
                      <m:r>
                        <a:rPr lang="pl-PL" sz="2000" b="0" i="1" smtClean="0">
                          <a:latin typeface="Cambria Math"/>
                        </a:rPr>
                        <m:t>𝑙𝑖</m:t>
                      </m:r>
                      <m:r>
                        <a:rPr lang="pl-PL" sz="2000" b="0" i="1" smtClean="0">
                          <a:latin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</a:rPr>
                        <m:t>𝑧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𝑑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)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𝑡𝑜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𝑗𝑒𝑠𝑡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𝑙𝑒𝑝𝑠𝑧𝑒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𝑛𝑖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ż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„</m:t>
                      </m:r>
                    </m:oMath>
                  </m:oMathPara>
                </a14:m>
                <a:endParaRPr lang="pl-PL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𝑑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𝑧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</m:e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𝜑</m:t>
                          </m:r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=1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𝑧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</m:e>
                        <m:e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</m:d>
                    </m:oMath>
                  </m:oMathPara>
                </a14:m>
                <a:endParaRPr lang="pl-PL" dirty="0"/>
              </a:p>
              <a:p>
                <a:endParaRPr lang="pl-PL" dirty="0"/>
              </a:p>
              <a:p>
                <a:r>
                  <a:rPr lang="pl-PL" dirty="0">
                    <a:ea typeface="Cambria Math"/>
                  </a:rPr>
                  <a:t>4. </a:t>
                </a:r>
                <a:r>
                  <a:rPr lang="pl-PL" u="sng" dirty="0">
                    <a:ea typeface="Cambria Math"/>
                  </a:rPr>
                  <a:t>STRUKTURA DOMINOWANIA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 sz="2000" u="sng" dirty="0" smtClean="0">
                        <a:latin typeface="Cambria Math"/>
                        <a:ea typeface="Cambria Math"/>
                      </a:rPr>
                      <m:t>D</m:t>
                    </m:r>
                    <m:r>
                      <a:rPr lang="pl-PL" sz="2000" i="1" u="sng" dirty="0">
                        <a:latin typeface="Cambria Math"/>
                        <a:ea typeface="Cambria Math"/>
                      </a:rPr>
                      <m:t>:</m:t>
                    </m:r>
                    <m:r>
                      <a:rPr lang="pl-PL" sz="2000" i="1" u="sng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i="1" u="sng">
                        <a:latin typeface="Cambria Math"/>
                        <a:ea typeface="Cambria Math"/>
                      </a:rPr>
                      <m:t>→</m:t>
                    </m:r>
                    <m:sSup>
                      <m:sSupPr>
                        <m:ctrlPr>
                          <a:rPr lang="pl-PL" sz="2000" i="1" u="sng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sz="2000" i="1" u="sng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  <m:sup>
                        <m:r>
                          <a:rPr lang="pl-PL" sz="2000" i="1" u="sng">
                            <a:latin typeface="Cambria Math"/>
                            <a:ea typeface="Cambria Math"/>
                          </a:rPr>
                          <m:t>𝐵</m:t>
                        </m:r>
                      </m:sup>
                    </m:sSup>
                  </m:oMath>
                </a14:m>
                <a:endParaRPr lang="pl-PL" b="1" dirty="0"/>
              </a:p>
              <a:p>
                <a:endParaRPr lang="pl-PL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" </m:t>
                      </m:r>
                      <m:r>
                        <a:rPr lang="pl-PL" sz="2000" b="0" i="1" smtClean="0">
                          <a:latin typeface="Cambria Math"/>
                        </a:rPr>
                        <m:t>𝑗𝑒</m:t>
                      </m:r>
                      <m:r>
                        <a:rPr lang="pl-PL" sz="2000" b="0" i="1" smtClean="0">
                          <a:latin typeface="Cambria Math"/>
                        </a:rPr>
                        <m:t>ś</m:t>
                      </m:r>
                      <m:r>
                        <a:rPr lang="pl-PL" sz="2000" b="0" i="1" smtClean="0">
                          <a:latin typeface="Cambria Math"/>
                        </a:rPr>
                        <m:t>𝑙𝑖</m:t>
                      </m:r>
                      <m:r>
                        <a:rPr lang="pl-PL" sz="2000" b="0" i="1" smtClean="0">
                          <a:latin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𝐷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)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𝑡𝑜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𝑗𝑒𝑠𝑡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𝑙𝑒𝑝𝑠𝑧𝑦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𝑜𝑑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</a:rPr>
                        <m:t>„</m:t>
                      </m:r>
                    </m:oMath>
                  </m:oMathPara>
                </a14:m>
                <a:endParaRPr lang="pl-PL" sz="2000" i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𝑑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+</m:t>
                      </m:r>
                      <m:r>
                        <a:rPr lang="pl-PL" sz="2000" b="0" i="1" smtClean="0">
                          <a:latin typeface="Cambria Math"/>
                        </a:rPr>
                        <m:t>𝐷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, </m:t>
                      </m:r>
                      <m:r>
                        <a:rPr lang="pl-PL" sz="2000" b="0" i="1" smtClean="0">
                          <a:latin typeface="Cambria Math"/>
                        </a:rPr>
                        <m:t>𝑦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𝐵</m:t>
                      </m:r>
                    </m:oMath>
                  </m:oMathPara>
                </a14:m>
                <a:endParaRPr lang="pl-PL" sz="2000" i="1" dirty="0"/>
              </a:p>
              <a:p>
                <a:endParaRPr lang="pl-PL" sz="2000" i="1" dirty="0"/>
              </a:p>
              <a:p>
                <a:r>
                  <a:rPr lang="pl-PL" dirty="0"/>
                  <a:t>STOŻKOWE STRUKTURY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𝐷</m:t>
                    </m:r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l-GR" sz="2000" b="0" i="1" smtClean="0">
                        <a:latin typeface="Cambria Math"/>
                        <a:ea typeface="Cambria Math"/>
                      </a:rPr>
                      <m:t>Λ</m:t>
                    </m:r>
                  </m:oMath>
                </a14:m>
                <a:r>
                  <a:rPr lang="pl-PL" dirty="0"/>
                  <a:t>, GDZIE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/>
                        <a:ea typeface="Cambria Math"/>
                      </a:rPr>
                      <m:t>Λ</m:t>
                    </m:r>
                  </m:oMath>
                </a14:m>
                <a:r>
                  <a:rPr lang="pl-PL" dirty="0"/>
                  <a:t> STOŻEK</a:t>
                </a:r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470360"/>
                <a:ext cx="8647440" cy="488306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76" t="-499" b="-99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846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INNE FORMY MODELI MATEMATYCZNYCH </a:t>
                </a:r>
                <a14:m>
                  <m:oMath xmlns:m="http://schemas.openxmlformats.org/officeDocument/2006/math">
                    <m:r>
                      <a:rPr lang="pl-PL" sz="24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𝑴</m:t>
                    </m:r>
                    <m:r>
                      <a:rPr lang="pl-PL" sz="24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(</m:t>
                    </m:r>
                    <m:r>
                      <a:rPr lang="pl-PL" sz="24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𝑷</m:t>
                    </m:r>
                    <m:r>
                      <a:rPr lang="pl-PL" sz="24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pl-PL" sz="2400" b="1" dirty="0">
                  <a:solidFill>
                    <a:srgbClr val="008D89"/>
                  </a:solidFill>
                </a:endParaRPr>
              </a:p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PREFERENCJI DECYZYJNYCH</a:t>
                </a:r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84638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1223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201110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90185" y="1124743"/>
                <a:ext cx="8647440" cy="1296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𝑀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𝑃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𝑑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𝐷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pl-PL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85" y="1124743"/>
                <a:ext cx="8647440" cy="129676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MODELOWANIE PREFERENCJI DECYZYJNYCH CD.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pole tekstowe 1"/>
              <p:cNvSpPr txBox="1"/>
              <p:nvPr/>
            </p:nvSpPr>
            <p:spPr>
              <a:xfrm>
                <a:off x="80207" y="3342723"/>
                <a:ext cx="4702821" cy="2145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u="sng" dirty="0"/>
                  <a:t>PRZYKŁAD 1</a:t>
                </a:r>
              </a:p>
              <a:p>
                <a:endParaRPr lang="pl-PL" sz="2000" b="0" i="1" dirty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𝑌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⊂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pl-PL" b="0" dirty="0">
                  <a:ea typeface="Cambria Math"/>
                </a:endParaRPr>
              </a:p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pl-PL" i="1">
                        <a:latin typeface="Cambria Math"/>
                        <a:ea typeface="Cambria Math"/>
                      </a:rPr>
                      <m:t>𝜑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</m:d>
                    <m:r>
                      <a:rPr lang="pl-PL" b="0" i="1" smtClean="0">
                        <a:latin typeface="Cambria Math"/>
                        <a:ea typeface="Cambria Math"/>
                      </a:rPr>
                      <m:t>="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„</m:t>
                    </m:r>
                  </m:oMath>
                </a14:m>
                <a:endParaRPr lang="pl-PL" dirty="0"/>
              </a:p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𝑅</m:t>
                    </m:r>
                    <m:r>
                      <a:rPr lang="pl-PL" b="0" i="1" smtClean="0">
                        <a:latin typeface="Cambria Math"/>
                      </a:rPr>
                      <m:t>="≥„</m:t>
                    </m:r>
                  </m:oMath>
                </a14:m>
                <a:endParaRPr lang="pl-PL" dirty="0"/>
              </a:p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𝑑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={(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)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ℛ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pl-PL" b="0" i="1" smtClean="0">
                        <a:latin typeface="Cambria Math"/>
                        <a:ea typeface="Cambria Math"/>
                      </a:rPr>
                      <m:t>|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i="1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i="1"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i="1">
                        <a:latin typeface="Cambria Math"/>
                        <a:ea typeface="Cambria Math"/>
                      </a:rPr>
                      <m:t>≥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𝑧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}</m:t>
                    </m:r>
                  </m:oMath>
                </a14:m>
                <a:endParaRPr lang="pl-PL" dirty="0"/>
              </a:p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𝐷</m:t>
                    </m:r>
                    <m:d>
                      <m:dPr>
                        <m:ctrlPr>
                          <a:rPr lang="pl-P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 dirty="0" smtClean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b="0" i="1" dirty="0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l-GR" b="0" i="1" dirty="0" smtClean="0">
                        <a:latin typeface="Cambria Math"/>
                        <a:ea typeface="Cambria Math"/>
                      </a:rPr>
                      <m:t>Λ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={(</m:t>
                    </m:r>
                    <m:sSub>
                      <m:sSubPr>
                        <m:ctrlPr>
                          <a:rPr lang="pl-PL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dirty="0" smtClean="0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b="0" i="1" dirty="0" smtClean="0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b="0" i="1" dirty="0" smtClean="0"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l-PL" i="1" dirty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 dirty="0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b="0" i="1" dirty="0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b="0" i="1" dirty="0" smtClean="0">
                        <a:latin typeface="Cambria Math"/>
                        <a:ea typeface="Cambria Math"/>
                      </a:rPr>
                      <m:t>)∈</m:t>
                    </m:r>
                    <m:sSup>
                      <m:sSupPr>
                        <m:ctrlPr>
                          <a:rPr lang="pl-PL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dirty="0" smtClean="0">
                            <a:latin typeface="Cambria Math"/>
                            <a:ea typeface="Cambria Math"/>
                          </a:rPr>
                          <m:t>ℛ</m:t>
                        </m:r>
                      </m:e>
                      <m:sup>
                        <m:r>
                          <a:rPr lang="pl-PL" b="0" i="1" dirty="0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pl-PL" b="0" i="1" dirty="0" smtClean="0">
                        <a:latin typeface="Cambria Math"/>
                        <a:ea typeface="Cambria Math"/>
                      </a:rPr>
                      <m:t>|</m:t>
                    </m:r>
                    <m:sSub>
                      <m:sSubPr>
                        <m:ctrlPr>
                          <a:rPr lang="pl-PL" i="1" dirty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 dirty="0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i="1" dirty="0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i="1" dirty="0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0,</m:t>
                    </m:r>
                    <m:sSub>
                      <m:sSubPr>
                        <m:ctrlPr>
                          <a:rPr lang="pl-PL" i="1" dirty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 dirty="0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b="0" i="1" dirty="0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i="1" dirty="0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0}</m:t>
                    </m:r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2" name="pole tekstow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07" y="3342723"/>
                <a:ext cx="4702821" cy="214590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036" t="-1420" b="-56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Elipsa 7"/>
          <p:cNvSpPr/>
          <p:nvPr/>
        </p:nvSpPr>
        <p:spPr>
          <a:xfrm>
            <a:off x="5359380" y="2985485"/>
            <a:ext cx="2493436" cy="2079557"/>
          </a:xfrm>
          <a:custGeom>
            <a:avLst/>
            <a:gdLst>
              <a:gd name="connsiteX0" fmla="*/ 0 w 2453630"/>
              <a:gd name="connsiteY0" fmla="*/ 1008112 h 2016224"/>
              <a:gd name="connsiteX1" fmla="*/ 1226815 w 2453630"/>
              <a:gd name="connsiteY1" fmla="*/ 0 h 2016224"/>
              <a:gd name="connsiteX2" fmla="*/ 2453630 w 2453630"/>
              <a:gd name="connsiteY2" fmla="*/ 1008112 h 2016224"/>
              <a:gd name="connsiteX3" fmla="*/ 1226815 w 2453630"/>
              <a:gd name="connsiteY3" fmla="*/ 2016224 h 2016224"/>
              <a:gd name="connsiteX4" fmla="*/ 0 w 2453630"/>
              <a:gd name="connsiteY4" fmla="*/ 1008112 h 2016224"/>
              <a:gd name="connsiteX0" fmla="*/ 7019 w 2460649"/>
              <a:gd name="connsiteY0" fmla="*/ 1008112 h 2022864"/>
              <a:gd name="connsiteX1" fmla="*/ 1233834 w 2460649"/>
              <a:gd name="connsiteY1" fmla="*/ 0 h 2022864"/>
              <a:gd name="connsiteX2" fmla="*/ 2460649 w 2460649"/>
              <a:gd name="connsiteY2" fmla="*/ 1008112 h 2022864"/>
              <a:gd name="connsiteX3" fmla="*/ 1233834 w 2460649"/>
              <a:gd name="connsiteY3" fmla="*/ 2016224 h 2022864"/>
              <a:gd name="connsiteX4" fmla="*/ 754858 w 2460649"/>
              <a:gd name="connsiteY4" fmla="*/ 1424338 h 2022864"/>
              <a:gd name="connsiteX5" fmla="*/ 7019 w 2460649"/>
              <a:gd name="connsiteY5" fmla="*/ 1008112 h 2022864"/>
              <a:gd name="connsiteX0" fmla="*/ 39806 w 2493436"/>
              <a:gd name="connsiteY0" fmla="*/ 1064805 h 2079557"/>
              <a:gd name="connsiteX1" fmla="*/ 225943 w 2493436"/>
              <a:gd name="connsiteY1" fmla="*/ 226997 h 2079557"/>
              <a:gd name="connsiteX2" fmla="*/ 1266621 w 2493436"/>
              <a:gd name="connsiteY2" fmla="*/ 56693 h 2079557"/>
              <a:gd name="connsiteX3" fmla="*/ 2493436 w 2493436"/>
              <a:gd name="connsiteY3" fmla="*/ 1064805 h 2079557"/>
              <a:gd name="connsiteX4" fmla="*/ 1266621 w 2493436"/>
              <a:gd name="connsiteY4" fmla="*/ 2072917 h 2079557"/>
              <a:gd name="connsiteX5" fmla="*/ 787645 w 2493436"/>
              <a:gd name="connsiteY5" fmla="*/ 1481031 h 2079557"/>
              <a:gd name="connsiteX6" fmla="*/ 39806 w 2493436"/>
              <a:gd name="connsiteY6" fmla="*/ 1064805 h 2079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3436" h="2079557">
                <a:moveTo>
                  <a:pt x="39806" y="1064805"/>
                </a:moveTo>
                <a:cubicBezTo>
                  <a:pt x="-53811" y="855799"/>
                  <a:pt x="21474" y="395016"/>
                  <a:pt x="225943" y="226997"/>
                </a:cubicBezTo>
                <a:cubicBezTo>
                  <a:pt x="430412" y="58978"/>
                  <a:pt x="888706" y="-82942"/>
                  <a:pt x="1266621" y="56693"/>
                </a:cubicBezTo>
                <a:cubicBezTo>
                  <a:pt x="1644536" y="196328"/>
                  <a:pt x="2493436" y="508040"/>
                  <a:pt x="2493436" y="1064805"/>
                </a:cubicBezTo>
                <a:cubicBezTo>
                  <a:pt x="2493436" y="1621570"/>
                  <a:pt x="1550919" y="2003546"/>
                  <a:pt x="1266621" y="2072917"/>
                </a:cubicBezTo>
                <a:cubicBezTo>
                  <a:pt x="982323" y="2142288"/>
                  <a:pt x="992114" y="1649050"/>
                  <a:pt x="787645" y="1481031"/>
                </a:cubicBezTo>
                <a:cubicBezTo>
                  <a:pt x="583176" y="1313012"/>
                  <a:pt x="133423" y="1273811"/>
                  <a:pt x="39806" y="106480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pole tekstowe 8"/>
              <p:cNvSpPr txBox="1"/>
              <p:nvPr/>
            </p:nvSpPr>
            <p:spPr>
              <a:xfrm>
                <a:off x="3921753" y="5806140"/>
                <a:ext cx="629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000" b="1" i="1" dirty="0">
                          <a:latin typeface="Cambria Math"/>
                          <a:ea typeface="Cambria Math"/>
                        </a:rPr>
                        <m:t>𝜦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9" name="pole tekstow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753" y="5806140"/>
                <a:ext cx="629815" cy="40011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rostokąt 22"/>
              <p:cNvSpPr/>
              <p:nvPr/>
            </p:nvSpPr>
            <p:spPr>
              <a:xfrm>
                <a:off x="7337218" y="3655931"/>
                <a:ext cx="4187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  <a:ea typeface="Cambria Math"/>
                        </a:rPr>
                        <m:t>𝒀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23" name="Prostokąt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7218" y="3655931"/>
                <a:ext cx="418704" cy="40011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Prostokąt 23"/>
          <p:cNvSpPr/>
          <p:nvPr/>
        </p:nvSpPr>
        <p:spPr>
          <a:xfrm>
            <a:off x="6411628" y="38405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i="1" dirty="0"/>
              <a:t>y</a:t>
            </a:r>
          </a:p>
        </p:txBody>
      </p:sp>
      <p:grpSp>
        <p:nvGrpSpPr>
          <p:cNvPr id="3" name="Grupa 32"/>
          <p:cNvGrpSpPr/>
          <p:nvPr/>
        </p:nvGrpSpPr>
        <p:grpSpPr>
          <a:xfrm>
            <a:off x="4115115" y="2466115"/>
            <a:ext cx="4822510" cy="3672408"/>
            <a:chOff x="4590257" y="2636912"/>
            <a:chExt cx="4347368" cy="367240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Prostokąt 9"/>
                <p:cNvSpPr/>
                <p:nvPr/>
              </p:nvSpPr>
              <p:spPr>
                <a:xfrm>
                  <a:off x="4746416" y="2654720"/>
                  <a:ext cx="49718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b="1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b="1" i="1">
                                <a:latin typeface="Cambria Math"/>
                                <a:ea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l-PL" b="1" i="1" smtClean="0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pl-PL" b="1" dirty="0"/>
                </a:p>
              </p:txBody>
            </p:sp>
          </mc:Choice>
          <mc:Fallback xmlns="">
            <p:sp>
              <p:nvSpPr>
                <p:cNvPr id="10" name="Prostokąt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6416" y="2654720"/>
                  <a:ext cx="497187" cy="369332"/>
                </a:xfrm>
                <a:prstGeom prst="rect">
                  <a:avLst/>
                </a:prstGeom>
                <a:blipFill rotWithShape="1">
                  <a:blip r:embed="rId8" cstate="print"/>
                  <a:stretch>
                    <a:fillRect b="-6557"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Prostokąt 12"/>
                <p:cNvSpPr/>
                <p:nvPr/>
              </p:nvSpPr>
              <p:spPr>
                <a:xfrm>
                  <a:off x="8440438" y="5797811"/>
                  <a:ext cx="49718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b="1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b="1" i="1">
                                <a:latin typeface="Cambria Math"/>
                                <a:ea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l-PL" b="1" i="1" smtClean="0"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pl-PL" dirty="0"/>
                </a:p>
              </p:txBody>
            </p:sp>
          </mc:Choice>
          <mc:Fallback xmlns="">
            <p:sp>
              <p:nvSpPr>
                <p:cNvPr id="13" name="Prostokąt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40438" y="5797811"/>
                  <a:ext cx="497187" cy="369332"/>
                </a:xfrm>
                <a:prstGeom prst="rect">
                  <a:avLst/>
                </a:prstGeom>
                <a:blipFill rotWithShape="1">
                  <a:blip r:embed="rId9" cstate="print"/>
                  <a:stretch>
                    <a:fillRect b="-6557"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" name="Grupa 31"/>
            <p:cNvGrpSpPr/>
            <p:nvPr/>
          </p:nvGrpSpPr>
          <p:grpSpPr>
            <a:xfrm>
              <a:off x="4590257" y="2636912"/>
              <a:ext cx="4263558" cy="3672408"/>
              <a:chOff x="4590257" y="2636912"/>
              <a:chExt cx="4263558" cy="3672408"/>
            </a:xfrm>
          </p:grpSpPr>
          <p:grpSp>
            <p:nvGrpSpPr>
              <p:cNvPr id="6" name="Grupa 18"/>
              <p:cNvGrpSpPr/>
              <p:nvPr/>
            </p:nvGrpSpPr>
            <p:grpSpPr>
              <a:xfrm>
                <a:off x="4590257" y="2636912"/>
                <a:ext cx="4263558" cy="3672408"/>
                <a:chOff x="4590257" y="2636912"/>
                <a:chExt cx="4263558" cy="3672408"/>
              </a:xfrm>
            </p:grpSpPr>
            <p:cxnSp>
              <p:nvCxnSpPr>
                <p:cNvPr id="4" name="Łącznik prostoliniowy 3"/>
                <p:cNvCxnSpPr/>
                <p:nvPr/>
              </p:nvCxnSpPr>
              <p:spPr>
                <a:xfrm>
                  <a:off x="5337175" y="2636912"/>
                  <a:ext cx="0" cy="3672408"/>
                </a:xfrm>
                <a:prstGeom prst="line">
                  <a:avLst/>
                </a:prstGeom>
                <a:ln>
                  <a:headEnd type="arrow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Łącznik prostoliniowy 14"/>
                <p:cNvCxnSpPr/>
                <p:nvPr/>
              </p:nvCxnSpPr>
              <p:spPr>
                <a:xfrm flipH="1">
                  <a:off x="4590257" y="5733256"/>
                  <a:ext cx="4263558" cy="0"/>
                </a:xfrm>
                <a:prstGeom prst="line">
                  <a:avLst/>
                </a:prstGeom>
                <a:ln>
                  <a:headEnd type="arrow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" name="Łącznik prostoliniowy 29"/>
              <p:cNvCxnSpPr/>
              <p:nvPr/>
            </p:nvCxnSpPr>
            <p:spPr>
              <a:xfrm flipH="1">
                <a:off x="5082215" y="6065639"/>
                <a:ext cx="243682" cy="24368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Łącznik prostoliniowy 54"/>
              <p:cNvCxnSpPr/>
              <p:nvPr/>
            </p:nvCxnSpPr>
            <p:spPr>
              <a:xfrm flipH="1">
                <a:off x="5089745" y="5797811"/>
                <a:ext cx="243682" cy="24368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Łącznik prostoliniowy 55"/>
              <p:cNvCxnSpPr/>
              <p:nvPr/>
            </p:nvCxnSpPr>
            <p:spPr>
              <a:xfrm flipH="1">
                <a:off x="4904869" y="5733256"/>
                <a:ext cx="243682" cy="24368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Łącznik prostoliniowy 56"/>
              <p:cNvCxnSpPr/>
              <p:nvPr/>
            </p:nvCxnSpPr>
            <p:spPr>
              <a:xfrm flipH="1">
                <a:off x="4661187" y="5725114"/>
                <a:ext cx="243682" cy="24368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upa 48"/>
          <p:cNvGrpSpPr/>
          <p:nvPr/>
        </p:nvGrpSpPr>
        <p:grpSpPr>
          <a:xfrm>
            <a:off x="4241361" y="4000755"/>
            <a:ext cx="2102281" cy="1977783"/>
            <a:chOff x="4716503" y="4171552"/>
            <a:chExt cx="2102281" cy="1977783"/>
          </a:xfrm>
        </p:grpSpPr>
        <p:grpSp>
          <p:nvGrpSpPr>
            <p:cNvPr id="14" name="Grupa 24"/>
            <p:cNvGrpSpPr/>
            <p:nvPr/>
          </p:nvGrpSpPr>
          <p:grpSpPr>
            <a:xfrm>
              <a:off x="4716503" y="4171552"/>
              <a:ext cx="2102281" cy="1977783"/>
              <a:chOff x="4716503" y="4171552"/>
              <a:chExt cx="2102281" cy="1977783"/>
            </a:xfrm>
          </p:grpSpPr>
          <p:cxnSp>
            <p:nvCxnSpPr>
              <p:cNvPr id="16" name="Łącznik prostoliniowy 15"/>
              <p:cNvCxnSpPr/>
              <p:nvPr/>
            </p:nvCxnSpPr>
            <p:spPr>
              <a:xfrm flipH="1">
                <a:off x="4746416" y="4196060"/>
                <a:ext cx="2057832" cy="0"/>
              </a:xfrm>
              <a:prstGeom prst="line">
                <a:avLst/>
              </a:prstGeom>
              <a:ln>
                <a:headEnd type="oval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" name="Łącznik prostoliniowy 26"/>
              <p:cNvCxnSpPr/>
              <p:nvPr/>
            </p:nvCxnSpPr>
            <p:spPr>
              <a:xfrm>
                <a:off x="6804248" y="4196060"/>
                <a:ext cx="0" cy="1953275"/>
              </a:xfrm>
              <a:prstGeom prst="line">
                <a:avLst/>
              </a:prstGeom>
              <a:ln>
                <a:headEnd type="oval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Łącznik prostoliniowy 21"/>
              <p:cNvCxnSpPr/>
              <p:nvPr/>
            </p:nvCxnSpPr>
            <p:spPr>
              <a:xfrm flipH="1">
                <a:off x="6588224" y="5797811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4" name="Łącznik prostoliniowy 33"/>
              <p:cNvCxnSpPr/>
              <p:nvPr/>
            </p:nvCxnSpPr>
            <p:spPr>
              <a:xfrm flipH="1">
                <a:off x="6588224" y="550909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5" name="Łącznik prostoliniowy 34"/>
              <p:cNvCxnSpPr/>
              <p:nvPr/>
            </p:nvCxnSpPr>
            <p:spPr>
              <a:xfrm flipH="1">
                <a:off x="6588224" y="5263998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6" name="Łącznik prostoliniowy 35"/>
              <p:cNvCxnSpPr/>
              <p:nvPr/>
            </p:nvCxnSpPr>
            <p:spPr>
              <a:xfrm flipH="1">
                <a:off x="6602760" y="5019815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7" name="Łącznik prostoliniowy 36"/>
              <p:cNvCxnSpPr/>
              <p:nvPr/>
            </p:nvCxnSpPr>
            <p:spPr>
              <a:xfrm flipH="1">
                <a:off x="6588224" y="4803791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8" name="Łącznik prostoliniowy 37"/>
              <p:cNvCxnSpPr/>
              <p:nvPr/>
            </p:nvCxnSpPr>
            <p:spPr>
              <a:xfrm flipH="1">
                <a:off x="6588224" y="4587767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9" name="Łącznik prostoliniowy 38"/>
              <p:cNvCxnSpPr/>
              <p:nvPr/>
            </p:nvCxnSpPr>
            <p:spPr>
              <a:xfrm flipH="1">
                <a:off x="6575134" y="4380726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0" name="Łącznik prostoliniowy 39"/>
              <p:cNvCxnSpPr/>
              <p:nvPr/>
            </p:nvCxnSpPr>
            <p:spPr>
              <a:xfrm flipH="1">
                <a:off x="6457785" y="419606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1" name="Łącznik prostoliniowy 40"/>
              <p:cNvCxnSpPr/>
              <p:nvPr/>
            </p:nvCxnSpPr>
            <p:spPr>
              <a:xfrm flipH="1">
                <a:off x="6228671" y="419606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2" name="Łącznik prostoliniowy 41"/>
              <p:cNvCxnSpPr/>
              <p:nvPr/>
            </p:nvCxnSpPr>
            <p:spPr>
              <a:xfrm flipH="1">
                <a:off x="6012647" y="420062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3" name="Łącznik prostoliniowy 42"/>
              <p:cNvCxnSpPr/>
              <p:nvPr/>
            </p:nvCxnSpPr>
            <p:spPr>
              <a:xfrm flipH="1">
                <a:off x="5796623" y="419606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4" name="Łącznik prostoliniowy 43"/>
              <p:cNvCxnSpPr/>
              <p:nvPr/>
            </p:nvCxnSpPr>
            <p:spPr>
              <a:xfrm flipH="1">
                <a:off x="5580599" y="419606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5" name="Łącznik prostoliniowy 44"/>
              <p:cNvCxnSpPr/>
              <p:nvPr/>
            </p:nvCxnSpPr>
            <p:spPr>
              <a:xfrm flipH="1">
                <a:off x="5364575" y="4171552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6" name="Łącznik prostoliniowy 45"/>
              <p:cNvCxnSpPr/>
              <p:nvPr/>
            </p:nvCxnSpPr>
            <p:spPr>
              <a:xfrm flipH="1">
                <a:off x="5148551" y="4174822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7" name="Łącznik prostoliniowy 46"/>
              <p:cNvCxnSpPr/>
              <p:nvPr/>
            </p:nvCxnSpPr>
            <p:spPr>
              <a:xfrm flipH="1">
                <a:off x="4932527" y="420062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8" name="Łącznik prostoliniowy 47"/>
              <p:cNvCxnSpPr/>
              <p:nvPr/>
            </p:nvCxnSpPr>
            <p:spPr>
              <a:xfrm flipH="1">
                <a:off x="4716503" y="4196060"/>
                <a:ext cx="216024" cy="216024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pole tekstowe 57"/>
                <p:cNvSpPr txBox="1"/>
                <p:nvPr/>
              </p:nvSpPr>
              <p:spPr>
                <a:xfrm>
                  <a:off x="5767267" y="4622562"/>
                  <a:ext cx="62981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l-PL" sz="2000" b="1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𝒅</m:t>
                        </m:r>
                        <m:r>
                          <a:rPr lang="pl-PL" sz="2000" b="1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pl-PL" sz="2000" b="1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pl-PL" sz="2000" b="1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pl-PL" sz="2000" b="1" dirty="0"/>
                </a:p>
              </p:txBody>
            </p:sp>
          </mc:Choice>
          <mc:Fallback xmlns="">
            <p:sp>
              <p:nvSpPr>
                <p:cNvPr id="58" name="pole tekstowe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67267" y="4622562"/>
                  <a:ext cx="629815" cy="400110"/>
                </a:xfrm>
                <a:prstGeom prst="rect">
                  <a:avLst/>
                </a:prstGeom>
                <a:blipFill rotWithShape="1">
                  <a:blip r:embed="rId10" cstate="print"/>
                  <a:stretch>
                    <a:fillRect r="-18447" b="-16667"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0" name="pole tekstowe 49"/>
          <p:cNvSpPr txBox="1"/>
          <p:nvPr/>
        </p:nvSpPr>
        <p:spPr>
          <a:xfrm>
            <a:off x="5042736" y="6021584"/>
            <a:ext cx="2859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Rys. 1 Modele preferencji</a:t>
            </a:r>
          </a:p>
        </p:txBody>
      </p:sp>
    </p:spTree>
    <p:extLst>
      <p:ext uri="{BB962C8B-B14F-4D97-AF65-F5344CB8AC3E}">
        <p14:creationId xmlns:p14="http://schemas.microsoft.com/office/powerpoint/2010/main" val="253987233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988840"/>
                <a:ext cx="8647440" cy="3231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𝑋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𝐹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𝑀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𝑃</m:t>
                      </m:r>
                      <m:r>
                        <a:rPr lang="pl-PL" sz="2400" i="1" dirty="0" smtClean="0">
                          <a:latin typeface="Cambria Math"/>
                          <a:ea typeface="Cambria Math"/>
                        </a:rPr>
                        <m:t>))</m:t>
                      </m:r>
                    </m:oMath>
                  </m:oMathPara>
                </a14:m>
                <a:endParaRPr lang="pl-PL" sz="2000" dirty="0"/>
              </a:p>
              <a:p>
                <a:endParaRPr lang="pl-PL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𝑋</m:t>
                      </m:r>
                      <m:r>
                        <a:rPr lang="pl-PL" sz="2000" b="0" i="1" smtClean="0">
                          <a:latin typeface="Cambria Math"/>
                        </a:rPr>
                        <m:t>={</m:t>
                      </m:r>
                      <m:r>
                        <a:rPr lang="pl-PL" sz="2000" b="0" i="1" smtClean="0">
                          <a:latin typeface="Cambria Math"/>
                        </a:rPr>
                        <m:t>𝑥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|0≤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≤5}</m:t>
                      </m:r>
                    </m:oMath>
                  </m:oMathPara>
                </a14:m>
                <a:endParaRPr lang="pl-PL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𝐹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l-PL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sz="2000" i="1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pl-PL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0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r>
                        <a:rPr lang="pl-PL" sz="2000" b="0" i="1" smtClean="0">
                          <a:latin typeface="Cambria Math"/>
                        </a:rPr>
                        <m:t>𝑦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𝑋</m:t>
                      </m:r>
                    </m:oMath>
                  </m:oMathPara>
                </a14:m>
                <a:endParaRPr lang="pl-PL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</a:rPr>
                        <m:t>+2</m:t>
                      </m:r>
                      <m:r>
                        <a:rPr lang="pl-PL" sz="2000" b="0" i="1" smtClean="0">
                          <a:latin typeface="Cambria Math"/>
                        </a:rPr>
                        <m:t>𝑥</m:t>
                      </m:r>
                      <m:r>
                        <a:rPr lang="pl-PL" sz="2000" b="0" i="1" smtClean="0">
                          <a:latin typeface="Cambria Math"/>
                        </a:rPr>
                        <m:t>+1⟶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𝑚𝑎𝑘𝑠𝑦𝑚𝑎𝑙𝑖𝑧𝑎𝑐𝑗𝑎</m:t>
                      </m:r>
                    </m:oMath>
                  </m:oMathPara>
                </a14:m>
                <a:endParaRPr lang="pl-PL" sz="2000" b="0" dirty="0"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</a:rPr>
                        <m:t>+4</m:t>
                      </m:r>
                      <m:r>
                        <a:rPr lang="pl-PL" sz="2000" b="0" i="1" smtClean="0">
                          <a:latin typeface="Cambria Math"/>
                        </a:rPr>
                        <m:t>𝑥</m:t>
                      </m:r>
                      <m:r>
                        <a:rPr lang="pl-PL" sz="2000" b="0" i="1" smtClean="0">
                          <a:latin typeface="Cambria Math"/>
                        </a:rPr>
                        <m:t>+2⟶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𝑚𝑎𝑘𝑠𝑦𝑚𝑎𝑙𝑖𝑧𝑎𝑐𝑗𝑎</m:t>
                      </m:r>
                    </m:oMath>
                  </m:oMathPara>
                </a14:m>
                <a:endParaRPr lang="pl-PL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𝑀</m:t>
                      </m:r>
                      <m:r>
                        <a:rPr lang="pl-PL" sz="2000" b="0" i="1" smtClean="0">
                          <a:latin typeface="Cambria Math"/>
                        </a:rPr>
                        <m:t>(</m:t>
                      </m:r>
                      <m:r>
                        <a:rPr lang="pl-PL" sz="2000" b="0" i="1" smtClean="0">
                          <a:latin typeface="Cambria Math"/>
                        </a:rPr>
                        <m:t>𝑃</m:t>
                      </m:r>
                      <m:r>
                        <a:rPr lang="pl-PL" sz="2000" b="0" i="1" smtClean="0">
                          <a:latin typeface="Cambria Math"/>
                        </a:rPr>
                        <m:t>)≡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𝑚𝑎𝑘𝑠𝑦𝑚𝑎𝑙𝑖𝑧𝑎𝑐𝑗𝑎</m:t>
                      </m:r>
                    </m:oMath>
                  </m:oMathPara>
                </a14:m>
                <a:endParaRPr lang="pl-PL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𝜑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="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≥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i="1">
                          <a:latin typeface="Cambria Math"/>
                          <a:ea typeface="Cambria Math"/>
                        </a:rPr>
                        <m:t>≥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„</m:t>
                      </m:r>
                    </m:oMath>
                  </m:oMathPara>
                </a14:m>
                <a:endParaRPr lang="pl-PL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latin typeface="Cambria Math"/>
                          <a:ea typeface="Cambria Math"/>
                        </a:rPr>
                        <m:t>Λ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={(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)∈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|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0,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0}</m:t>
                      </m:r>
                    </m:oMath>
                  </m:oMathPara>
                </a14:m>
                <a:endParaRPr lang="pl-PL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𝑅</m:t>
                      </m:r>
                      <m:r>
                        <a:rPr lang="pl-PL" sz="2000" b="0" i="1" smtClean="0">
                          <a:latin typeface="Cambria Math"/>
                        </a:rPr>
                        <m:t>="≥"⊂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988840"/>
                <a:ext cx="8647440" cy="3231654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PRZYKŁAD INTUICYJNY MAKSYMALIZACJI DWUKRYTERIALNEJ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232235" y="1239915"/>
            <a:ext cx="8641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DANE JEST ZADANIE OPTYMALIZACJI</a:t>
            </a:r>
          </a:p>
        </p:txBody>
      </p:sp>
    </p:spTree>
    <p:extLst>
      <p:ext uri="{BB962C8B-B14F-4D97-AF65-F5344CB8AC3E}">
        <p14:creationId xmlns:p14="http://schemas.microsoft.com/office/powerpoint/2010/main" val="49346063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068705"/>
                <a:ext cx="86474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u="sng" dirty="0"/>
                  <a:t>I. ETAP – WYZNACZYĆ OBRAZ </a:t>
                </a:r>
                <a14:m>
                  <m:oMath xmlns:m="http://schemas.openxmlformats.org/officeDocument/2006/math">
                    <m:r>
                      <a:rPr lang="pl-PL" sz="2000" i="1" u="sng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pl-PL" u="sng" dirty="0"/>
                  <a:t> ZBIORU </a:t>
                </a:r>
                <a14:m>
                  <m:oMath xmlns:m="http://schemas.openxmlformats.org/officeDocument/2006/math">
                    <m:r>
                      <a:rPr lang="pl-PL" sz="2000" i="1" u="sng" dirty="0" smtClean="0">
                        <a:latin typeface="Cambria Math"/>
                      </a:rPr>
                      <m:t>𝑋</m:t>
                    </m:r>
                  </m:oMath>
                </a14:m>
                <a:endParaRPr lang="pl-PL" u="sng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068705"/>
                <a:ext cx="8647440" cy="40011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35" b="-2272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7965059"/>
                  </p:ext>
                </p:extLst>
              </p:nvPr>
            </p:nvGraphicFramePr>
            <p:xfrm>
              <a:off x="2733048" y="1484784"/>
              <a:ext cx="3712211" cy="278197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8063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8174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701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28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376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\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l-PL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b="0" i="1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pl-PL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pl-PL" b="0" i="1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l-PL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b="0" i="1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pl-PL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pl-PL" b="0" i="1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𝑌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(0)=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𝐸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(1)=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𝐷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(2)=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𝐶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(3)=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-7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(4)=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-14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/>
                            <a:t>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i="1" dirty="0" smtClean="0">
                                    <a:latin typeface="Cambria Math"/>
                                  </a:rPr>
                                  <m:t>𝐹</m:t>
                                </m:r>
                                <m:r>
                                  <a:rPr lang="pl-PL" i="1" dirty="0" smtClean="0">
                                    <a:latin typeface="Cambria Math"/>
                                  </a:rPr>
                                  <m:t>(5)=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657965059"/>
                  </p:ext>
                </p:extLst>
              </p:nvPr>
            </p:nvGraphicFramePr>
            <p:xfrm>
              <a:off x="2733048" y="1484784"/>
              <a:ext cx="3712211" cy="278197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80631"/>
                    <a:gridCol w="781749"/>
                    <a:gridCol w="787019"/>
                    <a:gridCol w="1162812"/>
                  </a:tblGrid>
                  <a:tr h="563767">
                    <a:tc>
                      <a:txBody>
                        <a:bodyPr/>
                        <a:lstStyle/>
                        <a:p>
                          <a:endParaRPr lang="pl-PL" dirty="0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t="-1087" r="-278882" b="-4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125781" t="-1087" r="-250781" b="-4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24031" t="-1087" r="-148837" b="-4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1087" r="-524" b="-413043"/>
                          </a:stretch>
                        </a:blipFill>
                      </a:tcPr>
                    </a:tc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0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1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2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152459" r="-524" b="-522951"/>
                          </a:stretch>
                        </a:blipFill>
                      </a:tcPr>
                    </a:tc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1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2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5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252459" r="-524" b="-422951"/>
                          </a:stretch>
                        </a:blipFill>
                      </a:tcPr>
                    </a:tc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2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1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6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358333" r="-524" b="-330000"/>
                          </a:stretch>
                        </a:blipFill>
                      </a:tcPr>
                    </a:tc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3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-2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5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450820" r="-524" b="-224590"/>
                          </a:stretch>
                        </a:blipFill>
                      </a:tcPr>
                    </a:tc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4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-7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2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560000" r="-524" b="-128333"/>
                          </a:stretch>
                        </a:blipFill>
                      </a:tcPr>
                    </a:tc>
                  </a:tr>
                  <a:tr h="3697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5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-14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/>
                            <a:t>-3</a:t>
                          </a:r>
                          <a:endParaRPr lang="pl-PL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218848" t="-649180" r="-524" b="-2623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5" name="Elipsa 2"/>
          <p:cNvSpPr/>
          <p:nvPr/>
        </p:nvSpPr>
        <p:spPr>
          <a:xfrm>
            <a:off x="1885045" y="4498513"/>
            <a:ext cx="2161388" cy="1650464"/>
          </a:xfrm>
          <a:custGeom>
            <a:avLst/>
            <a:gdLst>
              <a:gd name="connsiteX0" fmla="*/ 0 w 2160240"/>
              <a:gd name="connsiteY0" fmla="*/ 1008112 h 2016224"/>
              <a:gd name="connsiteX1" fmla="*/ 1080120 w 2160240"/>
              <a:gd name="connsiteY1" fmla="*/ 0 h 2016224"/>
              <a:gd name="connsiteX2" fmla="*/ 2160240 w 2160240"/>
              <a:gd name="connsiteY2" fmla="*/ 1008112 h 2016224"/>
              <a:gd name="connsiteX3" fmla="*/ 1080120 w 2160240"/>
              <a:gd name="connsiteY3" fmla="*/ 2016224 h 2016224"/>
              <a:gd name="connsiteX4" fmla="*/ 0 w 2160240"/>
              <a:gd name="connsiteY4" fmla="*/ 1008112 h 2016224"/>
              <a:gd name="connsiteX0" fmla="*/ 7 w 2160247"/>
              <a:gd name="connsiteY0" fmla="*/ 1008112 h 1807219"/>
              <a:gd name="connsiteX1" fmla="*/ 1080127 w 2160247"/>
              <a:gd name="connsiteY1" fmla="*/ 0 h 1807219"/>
              <a:gd name="connsiteX2" fmla="*/ 2160247 w 2160247"/>
              <a:gd name="connsiteY2" fmla="*/ 1008112 h 1807219"/>
              <a:gd name="connsiteX3" fmla="*/ 1067064 w 2160247"/>
              <a:gd name="connsiteY3" fmla="*/ 1807219 h 1807219"/>
              <a:gd name="connsiteX4" fmla="*/ 7 w 2160247"/>
              <a:gd name="connsiteY4" fmla="*/ 1008112 h 1807219"/>
              <a:gd name="connsiteX0" fmla="*/ 1148 w 2161388"/>
              <a:gd name="connsiteY0" fmla="*/ 851357 h 1650464"/>
              <a:gd name="connsiteX1" fmla="*/ 1238023 w 2161388"/>
              <a:gd name="connsiteY1" fmla="*/ 0 h 1650464"/>
              <a:gd name="connsiteX2" fmla="*/ 2161388 w 2161388"/>
              <a:gd name="connsiteY2" fmla="*/ 851357 h 1650464"/>
              <a:gd name="connsiteX3" fmla="*/ 1068205 w 2161388"/>
              <a:gd name="connsiteY3" fmla="*/ 1650464 h 1650464"/>
              <a:gd name="connsiteX4" fmla="*/ 1148 w 2161388"/>
              <a:gd name="connsiteY4" fmla="*/ 851357 h 165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1388" h="1650464">
                <a:moveTo>
                  <a:pt x="1148" y="851357"/>
                </a:moveTo>
                <a:cubicBezTo>
                  <a:pt x="29451" y="576280"/>
                  <a:pt x="641489" y="0"/>
                  <a:pt x="1238023" y="0"/>
                </a:cubicBezTo>
                <a:cubicBezTo>
                  <a:pt x="1834557" y="0"/>
                  <a:pt x="2161388" y="294592"/>
                  <a:pt x="2161388" y="851357"/>
                </a:cubicBezTo>
                <a:cubicBezTo>
                  <a:pt x="2161388" y="1408122"/>
                  <a:pt x="1664739" y="1650464"/>
                  <a:pt x="1068205" y="1650464"/>
                </a:cubicBezTo>
                <a:cubicBezTo>
                  <a:pt x="471671" y="1650464"/>
                  <a:pt x="-27155" y="1126434"/>
                  <a:pt x="1148" y="8513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Elipsa 2"/>
          <p:cNvSpPr/>
          <p:nvPr/>
        </p:nvSpPr>
        <p:spPr>
          <a:xfrm>
            <a:off x="5093494" y="4471433"/>
            <a:ext cx="2122109" cy="1677544"/>
          </a:xfrm>
          <a:custGeom>
            <a:avLst/>
            <a:gdLst>
              <a:gd name="connsiteX0" fmla="*/ 0 w 2160240"/>
              <a:gd name="connsiteY0" fmla="*/ 1008112 h 2016224"/>
              <a:gd name="connsiteX1" fmla="*/ 1080120 w 2160240"/>
              <a:gd name="connsiteY1" fmla="*/ 0 h 2016224"/>
              <a:gd name="connsiteX2" fmla="*/ 2160240 w 2160240"/>
              <a:gd name="connsiteY2" fmla="*/ 1008112 h 2016224"/>
              <a:gd name="connsiteX3" fmla="*/ 1080120 w 2160240"/>
              <a:gd name="connsiteY3" fmla="*/ 2016224 h 2016224"/>
              <a:gd name="connsiteX4" fmla="*/ 0 w 2160240"/>
              <a:gd name="connsiteY4" fmla="*/ 1008112 h 2016224"/>
              <a:gd name="connsiteX0" fmla="*/ 7 w 2160247"/>
              <a:gd name="connsiteY0" fmla="*/ 1008112 h 1807219"/>
              <a:gd name="connsiteX1" fmla="*/ 1080127 w 2160247"/>
              <a:gd name="connsiteY1" fmla="*/ 0 h 1807219"/>
              <a:gd name="connsiteX2" fmla="*/ 2160247 w 2160247"/>
              <a:gd name="connsiteY2" fmla="*/ 1008112 h 1807219"/>
              <a:gd name="connsiteX3" fmla="*/ 1067064 w 2160247"/>
              <a:gd name="connsiteY3" fmla="*/ 1807219 h 1807219"/>
              <a:gd name="connsiteX4" fmla="*/ 7 w 2160247"/>
              <a:gd name="connsiteY4" fmla="*/ 1008112 h 1807219"/>
              <a:gd name="connsiteX0" fmla="*/ 1148 w 2161388"/>
              <a:gd name="connsiteY0" fmla="*/ 851357 h 1650464"/>
              <a:gd name="connsiteX1" fmla="*/ 1238023 w 2161388"/>
              <a:gd name="connsiteY1" fmla="*/ 0 h 1650464"/>
              <a:gd name="connsiteX2" fmla="*/ 2161388 w 2161388"/>
              <a:gd name="connsiteY2" fmla="*/ 851357 h 1650464"/>
              <a:gd name="connsiteX3" fmla="*/ 1068205 w 2161388"/>
              <a:gd name="connsiteY3" fmla="*/ 1650464 h 1650464"/>
              <a:gd name="connsiteX4" fmla="*/ 1148 w 2161388"/>
              <a:gd name="connsiteY4" fmla="*/ 851357 h 1650464"/>
              <a:gd name="connsiteX0" fmla="*/ 1013 w 1965310"/>
              <a:gd name="connsiteY0" fmla="*/ 708571 h 1652850"/>
              <a:gd name="connsiteX1" fmla="*/ 1041945 w 1965310"/>
              <a:gd name="connsiteY1" fmla="*/ 905 h 1652850"/>
              <a:gd name="connsiteX2" fmla="*/ 1965310 w 1965310"/>
              <a:gd name="connsiteY2" fmla="*/ 852262 h 1652850"/>
              <a:gd name="connsiteX3" fmla="*/ 872127 w 1965310"/>
              <a:gd name="connsiteY3" fmla="*/ 1651369 h 1652850"/>
              <a:gd name="connsiteX4" fmla="*/ 1013 w 1965310"/>
              <a:gd name="connsiteY4" fmla="*/ 708571 h 1652850"/>
              <a:gd name="connsiteX0" fmla="*/ 1058 w 2122109"/>
              <a:gd name="connsiteY0" fmla="*/ 713510 h 1677544"/>
              <a:gd name="connsiteX1" fmla="*/ 1041990 w 2122109"/>
              <a:gd name="connsiteY1" fmla="*/ 5844 h 1677544"/>
              <a:gd name="connsiteX2" fmla="*/ 2122109 w 2122109"/>
              <a:gd name="connsiteY2" fmla="*/ 1105396 h 1677544"/>
              <a:gd name="connsiteX3" fmla="*/ 872172 w 2122109"/>
              <a:gd name="connsiteY3" fmla="*/ 1656308 h 1677544"/>
              <a:gd name="connsiteX4" fmla="*/ 1058 w 2122109"/>
              <a:gd name="connsiteY4" fmla="*/ 713510 h 167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2109" h="1677544">
                <a:moveTo>
                  <a:pt x="1058" y="713510"/>
                </a:moveTo>
                <a:cubicBezTo>
                  <a:pt x="29361" y="438433"/>
                  <a:pt x="688482" y="-59470"/>
                  <a:pt x="1041990" y="5844"/>
                </a:cubicBezTo>
                <a:cubicBezTo>
                  <a:pt x="1395498" y="71158"/>
                  <a:pt x="2122109" y="548631"/>
                  <a:pt x="2122109" y="1105396"/>
                </a:cubicBezTo>
                <a:cubicBezTo>
                  <a:pt x="2122109" y="1662161"/>
                  <a:pt x="1225680" y="1721622"/>
                  <a:pt x="872172" y="1656308"/>
                </a:cubicBezTo>
                <a:cubicBezTo>
                  <a:pt x="518664" y="1590994"/>
                  <a:pt x="-27245" y="988587"/>
                  <a:pt x="1058" y="71351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Elipsa 3"/>
          <p:cNvSpPr/>
          <p:nvPr/>
        </p:nvSpPr>
        <p:spPr>
          <a:xfrm>
            <a:off x="2699793" y="4752063"/>
            <a:ext cx="1152128" cy="1008112"/>
          </a:xfrm>
          <a:custGeom>
            <a:avLst/>
            <a:gdLst>
              <a:gd name="connsiteX0" fmla="*/ 0 w 977825"/>
              <a:gd name="connsiteY0" fmla="*/ 360040 h 720080"/>
              <a:gd name="connsiteX1" fmla="*/ 488913 w 977825"/>
              <a:gd name="connsiteY1" fmla="*/ 0 h 720080"/>
              <a:gd name="connsiteX2" fmla="*/ 977826 w 977825"/>
              <a:gd name="connsiteY2" fmla="*/ 360040 h 720080"/>
              <a:gd name="connsiteX3" fmla="*/ 488913 w 977825"/>
              <a:gd name="connsiteY3" fmla="*/ 720080 h 720080"/>
              <a:gd name="connsiteX4" fmla="*/ 0 w 977825"/>
              <a:gd name="connsiteY4" fmla="*/ 360040 h 720080"/>
              <a:gd name="connsiteX0" fmla="*/ 27494 w 1005320"/>
              <a:gd name="connsiteY0" fmla="*/ 410990 h 771030"/>
              <a:gd name="connsiteX1" fmla="*/ 110091 w 1005320"/>
              <a:gd name="connsiteY1" fmla="*/ 40848 h 771030"/>
              <a:gd name="connsiteX2" fmla="*/ 516407 w 1005320"/>
              <a:gd name="connsiteY2" fmla="*/ 50950 h 771030"/>
              <a:gd name="connsiteX3" fmla="*/ 1005320 w 1005320"/>
              <a:gd name="connsiteY3" fmla="*/ 410990 h 771030"/>
              <a:gd name="connsiteX4" fmla="*/ 516407 w 1005320"/>
              <a:gd name="connsiteY4" fmla="*/ 771030 h 771030"/>
              <a:gd name="connsiteX5" fmla="*/ 27494 w 1005320"/>
              <a:gd name="connsiteY5" fmla="*/ 410990 h 771030"/>
              <a:gd name="connsiteX0" fmla="*/ 128521 w 923467"/>
              <a:gd name="connsiteY0" fmla="*/ 410990 h 771030"/>
              <a:gd name="connsiteX1" fmla="*/ 28238 w 923467"/>
              <a:gd name="connsiteY1" fmla="*/ 40848 h 771030"/>
              <a:gd name="connsiteX2" fmla="*/ 434554 w 923467"/>
              <a:gd name="connsiteY2" fmla="*/ 50950 h 771030"/>
              <a:gd name="connsiteX3" fmla="*/ 923467 w 923467"/>
              <a:gd name="connsiteY3" fmla="*/ 410990 h 771030"/>
              <a:gd name="connsiteX4" fmla="*/ 434554 w 923467"/>
              <a:gd name="connsiteY4" fmla="*/ 771030 h 771030"/>
              <a:gd name="connsiteX5" fmla="*/ 128521 w 923467"/>
              <a:gd name="connsiteY5" fmla="*/ 410990 h 77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3467" h="771030">
                <a:moveTo>
                  <a:pt x="128521" y="410990"/>
                </a:moveTo>
                <a:cubicBezTo>
                  <a:pt x="60802" y="289293"/>
                  <a:pt x="-53247" y="100855"/>
                  <a:pt x="28238" y="40848"/>
                </a:cubicBezTo>
                <a:cubicBezTo>
                  <a:pt x="109724" y="-19159"/>
                  <a:pt x="285349" y="-10740"/>
                  <a:pt x="434554" y="50950"/>
                </a:cubicBezTo>
                <a:cubicBezTo>
                  <a:pt x="583759" y="112640"/>
                  <a:pt x="923467" y="212145"/>
                  <a:pt x="923467" y="410990"/>
                </a:cubicBezTo>
                <a:cubicBezTo>
                  <a:pt x="923467" y="609835"/>
                  <a:pt x="567045" y="771030"/>
                  <a:pt x="434554" y="771030"/>
                </a:cubicBezTo>
                <a:cubicBezTo>
                  <a:pt x="302063" y="771030"/>
                  <a:pt x="196240" y="532687"/>
                  <a:pt x="128521" y="410990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Elipsa 3"/>
          <p:cNvSpPr/>
          <p:nvPr/>
        </p:nvSpPr>
        <p:spPr>
          <a:xfrm>
            <a:off x="5795373" y="4846322"/>
            <a:ext cx="1008875" cy="844256"/>
          </a:xfrm>
          <a:custGeom>
            <a:avLst/>
            <a:gdLst>
              <a:gd name="connsiteX0" fmla="*/ 0 w 977825"/>
              <a:gd name="connsiteY0" fmla="*/ 360040 h 720080"/>
              <a:gd name="connsiteX1" fmla="*/ 488913 w 977825"/>
              <a:gd name="connsiteY1" fmla="*/ 0 h 720080"/>
              <a:gd name="connsiteX2" fmla="*/ 977826 w 977825"/>
              <a:gd name="connsiteY2" fmla="*/ 360040 h 720080"/>
              <a:gd name="connsiteX3" fmla="*/ 488913 w 977825"/>
              <a:gd name="connsiteY3" fmla="*/ 720080 h 720080"/>
              <a:gd name="connsiteX4" fmla="*/ 0 w 977825"/>
              <a:gd name="connsiteY4" fmla="*/ 360040 h 720080"/>
              <a:gd name="connsiteX0" fmla="*/ 27494 w 1005320"/>
              <a:gd name="connsiteY0" fmla="*/ 410990 h 771030"/>
              <a:gd name="connsiteX1" fmla="*/ 110091 w 1005320"/>
              <a:gd name="connsiteY1" fmla="*/ 40848 h 771030"/>
              <a:gd name="connsiteX2" fmla="*/ 516407 w 1005320"/>
              <a:gd name="connsiteY2" fmla="*/ 50950 h 771030"/>
              <a:gd name="connsiteX3" fmla="*/ 1005320 w 1005320"/>
              <a:gd name="connsiteY3" fmla="*/ 410990 h 771030"/>
              <a:gd name="connsiteX4" fmla="*/ 516407 w 1005320"/>
              <a:gd name="connsiteY4" fmla="*/ 771030 h 771030"/>
              <a:gd name="connsiteX5" fmla="*/ 27494 w 1005320"/>
              <a:gd name="connsiteY5" fmla="*/ 410990 h 771030"/>
              <a:gd name="connsiteX0" fmla="*/ 128521 w 923467"/>
              <a:gd name="connsiteY0" fmla="*/ 410990 h 771030"/>
              <a:gd name="connsiteX1" fmla="*/ 28238 w 923467"/>
              <a:gd name="connsiteY1" fmla="*/ 40848 h 771030"/>
              <a:gd name="connsiteX2" fmla="*/ 434554 w 923467"/>
              <a:gd name="connsiteY2" fmla="*/ 50950 h 771030"/>
              <a:gd name="connsiteX3" fmla="*/ 923467 w 923467"/>
              <a:gd name="connsiteY3" fmla="*/ 410990 h 771030"/>
              <a:gd name="connsiteX4" fmla="*/ 434554 w 923467"/>
              <a:gd name="connsiteY4" fmla="*/ 771030 h 771030"/>
              <a:gd name="connsiteX5" fmla="*/ 128521 w 923467"/>
              <a:gd name="connsiteY5" fmla="*/ 410990 h 771030"/>
              <a:gd name="connsiteX0" fmla="*/ 128521 w 923467"/>
              <a:gd name="connsiteY0" fmla="*/ 471950 h 831990"/>
              <a:gd name="connsiteX1" fmla="*/ 28238 w 923467"/>
              <a:gd name="connsiteY1" fmla="*/ 101808 h 831990"/>
              <a:gd name="connsiteX2" fmla="*/ 664901 w 923467"/>
              <a:gd name="connsiteY2" fmla="*/ 21993 h 831990"/>
              <a:gd name="connsiteX3" fmla="*/ 923467 w 923467"/>
              <a:gd name="connsiteY3" fmla="*/ 471950 h 831990"/>
              <a:gd name="connsiteX4" fmla="*/ 434554 w 923467"/>
              <a:gd name="connsiteY4" fmla="*/ 831990 h 831990"/>
              <a:gd name="connsiteX5" fmla="*/ 128521 w 923467"/>
              <a:gd name="connsiteY5" fmla="*/ 471950 h 831990"/>
              <a:gd name="connsiteX0" fmla="*/ 10889 w 805835"/>
              <a:gd name="connsiteY0" fmla="*/ 455458 h 815498"/>
              <a:gd name="connsiteX1" fmla="*/ 109541 w 805835"/>
              <a:gd name="connsiteY1" fmla="*/ 215197 h 815498"/>
              <a:gd name="connsiteX2" fmla="*/ 547269 w 805835"/>
              <a:gd name="connsiteY2" fmla="*/ 5501 h 815498"/>
              <a:gd name="connsiteX3" fmla="*/ 805835 w 805835"/>
              <a:gd name="connsiteY3" fmla="*/ 455458 h 815498"/>
              <a:gd name="connsiteX4" fmla="*/ 316922 w 805835"/>
              <a:gd name="connsiteY4" fmla="*/ 815498 h 815498"/>
              <a:gd name="connsiteX5" fmla="*/ 10889 w 805835"/>
              <a:gd name="connsiteY5" fmla="*/ 455458 h 815498"/>
              <a:gd name="connsiteX0" fmla="*/ 13699 w 808645"/>
              <a:gd name="connsiteY0" fmla="*/ 455458 h 645709"/>
              <a:gd name="connsiteX1" fmla="*/ 112351 w 808645"/>
              <a:gd name="connsiteY1" fmla="*/ 215197 h 645709"/>
              <a:gd name="connsiteX2" fmla="*/ 550079 w 808645"/>
              <a:gd name="connsiteY2" fmla="*/ 5501 h 645709"/>
              <a:gd name="connsiteX3" fmla="*/ 808645 w 808645"/>
              <a:gd name="connsiteY3" fmla="*/ 455458 h 645709"/>
              <a:gd name="connsiteX4" fmla="*/ 361614 w 808645"/>
              <a:gd name="connsiteY4" fmla="*/ 645654 h 645709"/>
              <a:gd name="connsiteX5" fmla="*/ 13699 w 808645"/>
              <a:gd name="connsiteY5" fmla="*/ 455458 h 645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8645" h="645709">
                <a:moveTo>
                  <a:pt x="13699" y="455458"/>
                </a:moveTo>
                <a:cubicBezTo>
                  <a:pt x="-27845" y="383715"/>
                  <a:pt x="30866" y="275204"/>
                  <a:pt x="112351" y="215197"/>
                </a:cubicBezTo>
                <a:cubicBezTo>
                  <a:pt x="193837" y="155190"/>
                  <a:pt x="434030" y="-34543"/>
                  <a:pt x="550079" y="5501"/>
                </a:cubicBezTo>
                <a:cubicBezTo>
                  <a:pt x="666128" y="45545"/>
                  <a:pt x="808645" y="256613"/>
                  <a:pt x="808645" y="455458"/>
                </a:cubicBezTo>
                <a:cubicBezTo>
                  <a:pt x="808645" y="654303"/>
                  <a:pt x="494105" y="645654"/>
                  <a:pt x="361614" y="645654"/>
                </a:cubicBezTo>
                <a:cubicBezTo>
                  <a:pt x="229123" y="645654"/>
                  <a:pt x="55243" y="527201"/>
                  <a:pt x="13699" y="455458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ole tekstowe 4"/>
              <p:cNvSpPr txBox="1"/>
              <p:nvPr/>
            </p:nvSpPr>
            <p:spPr>
              <a:xfrm>
                <a:off x="2195736" y="5445224"/>
                <a:ext cx="5040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1" dirty="0" smtClean="0"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5" name="pole tekstow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445224"/>
                <a:ext cx="504057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pole tekstowe 19"/>
              <p:cNvSpPr txBox="1"/>
              <p:nvPr/>
            </p:nvSpPr>
            <p:spPr>
              <a:xfrm>
                <a:off x="6552219" y="5629890"/>
                <a:ext cx="5040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1" dirty="0" smtClean="0">
                          <a:latin typeface="Cambria Math"/>
                        </a:rPr>
                        <m:t>𝐵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0" name="pole tekstow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219" y="5629890"/>
                <a:ext cx="504057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pole tekstowe 20"/>
              <p:cNvSpPr txBox="1"/>
              <p:nvPr/>
            </p:nvSpPr>
            <p:spPr>
              <a:xfrm>
                <a:off x="2852193" y="4892776"/>
                <a:ext cx="5040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1" dirty="0" smtClean="0">
                          <a:latin typeface="Cambria Math"/>
                        </a:rPr>
                        <m:t>𝑋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1" name="pole tekstow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2193" y="4892776"/>
                <a:ext cx="504057" cy="36933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pole tekstowe 21"/>
              <p:cNvSpPr txBox="1"/>
              <p:nvPr/>
            </p:nvSpPr>
            <p:spPr>
              <a:xfrm>
                <a:off x="6294475" y="5205694"/>
                <a:ext cx="36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1" dirty="0" smtClean="0">
                          <a:latin typeface="Cambria Math"/>
                        </a:rPr>
                        <m:t>𝑌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2" name="pole tekstow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4475" y="5205694"/>
                <a:ext cx="365757" cy="369332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ole tekstowe 22"/>
              <p:cNvSpPr txBox="1"/>
              <p:nvPr/>
            </p:nvSpPr>
            <p:spPr>
              <a:xfrm>
                <a:off x="3104221" y="5390360"/>
                <a:ext cx="5040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1" dirty="0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3" name="pole tekstowe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4221" y="5390360"/>
                <a:ext cx="504057" cy="369332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Łącznik prosty ze strzałką 6"/>
          <p:cNvCxnSpPr>
            <a:stCxn id="23" idx="0"/>
          </p:cNvCxnSpPr>
          <p:nvPr/>
        </p:nvCxnSpPr>
        <p:spPr>
          <a:xfrm rot="5400000" flipH="1" flipV="1">
            <a:off x="4696541" y="3865403"/>
            <a:ext cx="184666" cy="2865248"/>
          </a:xfrm>
          <a:prstGeom prst="curvedConnector2">
            <a:avLst/>
          </a:prstGeom>
          <a:ln>
            <a:headEnd type="oval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pole tekstowe 31"/>
              <p:cNvSpPr txBox="1"/>
              <p:nvPr/>
            </p:nvSpPr>
            <p:spPr>
              <a:xfrm>
                <a:off x="4319971" y="4859183"/>
                <a:ext cx="5040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dirty="0" smtClean="0">
                          <a:latin typeface="Cambria Math"/>
                        </a:rPr>
                        <m:t>𝐹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32" name="pole tekstowe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9971" y="4859183"/>
                <a:ext cx="504057" cy="369332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883325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u="sng" dirty="0"/>
                  <a:t>OBRAZ OCENOWY </a:t>
                </a:r>
                <a14:m>
                  <m:oMath xmlns:m="http://schemas.openxmlformats.org/officeDocument/2006/math">
                    <m:r>
                      <a:rPr lang="pl-PL" sz="2000" u="sng" dirty="0">
                        <a:latin typeface="Cambria Math"/>
                      </a:rPr>
                      <m:t>𝒀</m:t>
                    </m:r>
                  </m:oMath>
                </a14:m>
                <a:r>
                  <a:rPr lang="pl-PL" u="sng" dirty="0"/>
                  <a:t> ZBIORU </a:t>
                </a:r>
                <a14:m>
                  <m:oMath xmlns:m="http://schemas.openxmlformats.org/officeDocument/2006/math">
                    <m:r>
                      <a:rPr lang="pl-PL" sz="2000" u="sng" dirty="0">
                        <a:latin typeface="Cambria Math"/>
                      </a:rPr>
                      <m:t>𝑿</m:t>
                    </m:r>
                  </m:oMath>
                </a14:m>
                <a:endParaRPr lang="pl-PL" sz="2000" u="sng" dirty="0"/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b="-2461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Wykres 1"/>
          <p:cNvGraphicFramePr/>
          <p:nvPr>
            <p:extLst>
              <p:ext uri="{D42A27DB-BD31-4B8C-83A1-F6EECF244321}">
                <p14:modId xmlns:p14="http://schemas.microsoft.com/office/powerpoint/2010/main" val="3550692162"/>
              </p:ext>
            </p:extLst>
          </p:nvPr>
        </p:nvGraphicFramePr>
        <p:xfrm>
          <a:off x="521494" y="1397000"/>
          <a:ext cx="815496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pole tekstowe 2"/>
          <p:cNvSpPr txBox="1"/>
          <p:nvPr/>
        </p:nvSpPr>
        <p:spPr>
          <a:xfrm>
            <a:off x="1042988" y="5229200"/>
            <a:ext cx="396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A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5929709" y="1988840"/>
            <a:ext cx="396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B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7164288" y="1619508"/>
            <a:ext cx="396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7893152" y="2350963"/>
            <a:ext cx="396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D</a:t>
            </a:r>
          </a:p>
        </p:txBody>
      </p:sp>
      <p:sp>
        <p:nvSpPr>
          <p:cNvPr id="17" name="pole tekstowe 16"/>
          <p:cNvSpPr txBox="1"/>
          <p:nvPr/>
        </p:nvSpPr>
        <p:spPr>
          <a:xfrm>
            <a:off x="7362465" y="3501008"/>
            <a:ext cx="396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pole tekstowe 17"/>
              <p:cNvSpPr txBox="1"/>
              <p:nvPr/>
            </p:nvSpPr>
            <p:spPr>
              <a:xfrm>
                <a:off x="5820613" y="4561964"/>
                <a:ext cx="3963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800" i="1" dirty="0" smtClean="0">
                          <a:latin typeface="Cambria Math"/>
                          <a:ea typeface="Cambria Math"/>
                        </a:rPr>
                        <m:t>Λ</m:t>
                      </m:r>
                    </m:oMath>
                  </m:oMathPara>
                </a14:m>
                <a:endParaRPr lang="pl-PL" sz="2400" dirty="0"/>
              </a:p>
            </p:txBody>
          </p:sp>
        </mc:Choice>
        <mc:Fallback xmlns="">
          <p:sp>
            <p:nvSpPr>
              <p:cNvPr id="18" name="pole tekstow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613" y="4561964"/>
                <a:ext cx="396354" cy="52322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pole tekstowe 18"/>
              <p:cNvSpPr txBox="1"/>
              <p:nvPr/>
            </p:nvSpPr>
            <p:spPr>
              <a:xfrm>
                <a:off x="7758819" y="3666296"/>
                <a:ext cx="13769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dirty="0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pl-PL" b="0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l-PL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dirty="0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b="0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pl-PL" b="0" i="1" dirty="0" smtClean="0">
                          <a:latin typeface="Cambria Math"/>
                        </a:rPr>
                        <m:t>(</m:t>
                      </m:r>
                      <m:r>
                        <a:rPr lang="pl-PL" b="0" i="1" dirty="0" smtClean="0">
                          <a:latin typeface="Cambria Math"/>
                        </a:rPr>
                        <m:t>𝑥</m:t>
                      </m:r>
                      <m:r>
                        <a:rPr lang="pl-PL" b="0" i="1" dirty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9" name="pole tekstow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8819" y="3666296"/>
                <a:ext cx="1376984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pole tekstowe 19"/>
              <p:cNvSpPr txBox="1"/>
              <p:nvPr/>
            </p:nvSpPr>
            <p:spPr>
              <a:xfrm>
                <a:off x="6998519" y="1250176"/>
                <a:ext cx="13769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dirty="0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dirty="0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pl-PL" b="0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l-PL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dirty="0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b="0" i="1" dirty="0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pl-PL" b="0" i="1" dirty="0" smtClean="0">
                          <a:latin typeface="Cambria Math"/>
                        </a:rPr>
                        <m:t>(</m:t>
                      </m:r>
                      <m:r>
                        <a:rPr lang="pl-PL" b="0" i="1" dirty="0" smtClean="0">
                          <a:latin typeface="Cambria Math"/>
                        </a:rPr>
                        <m:t>𝑥</m:t>
                      </m:r>
                      <m:r>
                        <a:rPr lang="pl-PL" b="0" i="1" dirty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0" name="pole tekstow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8519" y="1250176"/>
                <a:ext cx="1376984" cy="36933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pole tekstowe 20"/>
              <p:cNvSpPr txBox="1"/>
              <p:nvPr/>
            </p:nvSpPr>
            <p:spPr>
              <a:xfrm>
                <a:off x="3174863" y="2535629"/>
                <a:ext cx="13769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1" dirty="0" smtClean="0">
                          <a:latin typeface="Cambria Math"/>
                        </a:rPr>
                        <m:t>𝑌</m:t>
                      </m:r>
                      <m:r>
                        <a:rPr lang="pl-PL" b="0" i="1" dirty="0" smtClean="0">
                          <a:latin typeface="Cambria Math"/>
                        </a:rPr>
                        <m:t>=</m:t>
                      </m:r>
                      <m:r>
                        <a:rPr lang="pl-PL" b="0" i="1" dirty="0" smtClean="0">
                          <a:latin typeface="Cambria Math"/>
                        </a:rPr>
                        <m:t>𝐹</m:t>
                      </m:r>
                      <m:r>
                        <a:rPr lang="pl-PL" b="0" i="1" dirty="0" smtClean="0">
                          <a:latin typeface="Cambria Math"/>
                        </a:rPr>
                        <m:t> (</m:t>
                      </m:r>
                      <m:r>
                        <a:rPr lang="pl-PL" b="0" i="1" dirty="0" smtClean="0">
                          <a:latin typeface="Cambria Math"/>
                        </a:rPr>
                        <m:t>𝑋</m:t>
                      </m:r>
                      <m:r>
                        <a:rPr lang="pl-PL" b="0" i="1" dirty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1" name="pole tekstow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4863" y="2535629"/>
                <a:ext cx="1376984" cy="369332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Łącznik prostoliniowy 4"/>
          <p:cNvCxnSpPr/>
          <p:nvPr/>
        </p:nvCxnSpPr>
        <p:spPr>
          <a:xfrm flipH="1">
            <a:off x="6690105" y="4941168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oliniowy 23"/>
          <p:cNvCxnSpPr/>
          <p:nvPr/>
        </p:nvCxnSpPr>
        <p:spPr>
          <a:xfrm flipH="1">
            <a:off x="6690105" y="4653136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Łącznik prostoliniowy 24"/>
          <p:cNvCxnSpPr/>
          <p:nvPr/>
        </p:nvCxnSpPr>
        <p:spPr>
          <a:xfrm flipH="1">
            <a:off x="6660807" y="4365104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oliniowy 25"/>
          <p:cNvCxnSpPr/>
          <p:nvPr/>
        </p:nvCxnSpPr>
        <p:spPr>
          <a:xfrm flipH="1">
            <a:off x="6663378" y="4077072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oliniowy 26"/>
          <p:cNvCxnSpPr/>
          <p:nvPr/>
        </p:nvCxnSpPr>
        <p:spPr>
          <a:xfrm flipH="1">
            <a:off x="6372775" y="4062738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Łącznik prostoliniowy 27"/>
          <p:cNvCxnSpPr/>
          <p:nvPr/>
        </p:nvCxnSpPr>
        <p:spPr>
          <a:xfrm flipH="1">
            <a:off x="6084743" y="4008231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oliniowy 28"/>
          <p:cNvCxnSpPr/>
          <p:nvPr/>
        </p:nvCxnSpPr>
        <p:spPr>
          <a:xfrm flipH="1">
            <a:off x="5796711" y="4008231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Łącznik prostoliniowy 29"/>
          <p:cNvCxnSpPr/>
          <p:nvPr/>
        </p:nvCxnSpPr>
        <p:spPr>
          <a:xfrm flipH="1">
            <a:off x="5508679" y="4008231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Łącznik prostoliniowy 30"/>
          <p:cNvCxnSpPr/>
          <p:nvPr/>
        </p:nvCxnSpPr>
        <p:spPr>
          <a:xfrm flipH="1">
            <a:off x="5220647" y="4006960"/>
            <a:ext cx="288032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pole tekstowe 5"/>
              <p:cNvSpPr txBox="1"/>
              <p:nvPr/>
            </p:nvSpPr>
            <p:spPr>
              <a:xfrm>
                <a:off x="521494" y="5598532"/>
                <a:ext cx="8226970" cy="717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u="sng" dirty="0"/>
                  <a:t>II. ETAP – WYBÓR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i="1" u="sng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u="sng" smtClean="0">
                            <a:latin typeface="Cambria Math"/>
                          </a:rPr>
                          <m:t>𝑌</m:t>
                        </m:r>
                      </m:e>
                    </m:acc>
                    <m:r>
                      <a:rPr lang="pl-PL" sz="2000" b="0" i="1" u="sng" smtClean="0">
                        <a:latin typeface="Cambria Math"/>
                      </a:rPr>
                      <m:t>=</m:t>
                    </m:r>
                    <m:r>
                      <a:rPr lang="pl-PL" sz="2000" b="0" i="1" u="sng" smtClean="0">
                        <a:latin typeface="Cambria Math"/>
                      </a:rPr>
                      <m:t>𝑀</m:t>
                    </m:r>
                    <m:d>
                      <m:dPr>
                        <m:ctrlPr>
                          <a:rPr lang="pl-PL" sz="2000" b="0" i="1" u="sng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u="sng" smtClean="0">
                            <a:latin typeface="Cambria Math"/>
                          </a:rPr>
                          <m:t>𝑃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pl-PL" sz="2000" b="0" i="1" u="sng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u="sng" smtClean="0">
                            <a:latin typeface="Cambria Math"/>
                          </a:rPr>
                          <m:t>𝑌</m:t>
                        </m:r>
                      </m:e>
                    </m:d>
                    <m:r>
                      <a:rPr lang="pl-PL" sz="2000" b="0" i="1" u="sng" smtClean="0">
                        <a:latin typeface="Cambria Math"/>
                      </a:rPr>
                      <m:t>=?</m:t>
                    </m:r>
                  </m:oMath>
                </a14:m>
                <a:endParaRPr lang="pl-PL" sz="2000" b="0" u="sng" dirty="0"/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𝐶</m:t>
                        </m:r>
                        <m:r>
                          <a:rPr lang="pl-PL" sz="2000" b="0" i="1" smtClean="0">
                            <a:latin typeface="Cambria Math"/>
                          </a:rPr>
                          <m:t>,</m:t>
                        </m:r>
                        <m:r>
                          <a:rPr lang="pl-PL" sz="2000" b="0" i="1" smtClean="0">
                            <a:latin typeface="Cambria Math"/>
                          </a:rPr>
                          <m:t>𝐷</m:t>
                        </m:r>
                      </m:e>
                    </m:d>
                  </m:oMath>
                </a14:m>
                <a:r>
                  <a:rPr lang="pl-PL" dirty="0"/>
                  <a:t> ?</a:t>
                </a:r>
              </a:p>
            </p:txBody>
          </p:sp>
        </mc:Choice>
        <mc:Fallback xmlns="">
          <p:sp>
            <p:nvSpPr>
              <p:cNvPr id="6" name="pole tekstow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494" y="5598532"/>
                <a:ext cx="8226970" cy="717632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l="-667" b="-1101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21794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3998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u="sng" dirty="0"/>
                  <a:t>III. ETAP – WYZNACZYĆ PRZECIWOBRAZ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i="1" u="sng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u="sng" smtClean="0">
                            <a:latin typeface="Cambria Math"/>
                          </a:rPr>
                          <m:t>𝑋</m:t>
                        </m:r>
                      </m:e>
                    </m:acc>
                  </m:oMath>
                </a14:m>
                <a:r>
                  <a:rPr lang="pl-PL" sz="2000" u="sng" dirty="0"/>
                  <a:t> ZBIORU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pl-PL" sz="2000" i="1" u="sng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sz="2000" b="0" i="1" u="sng" smtClean="0">
                            <a:latin typeface="Cambria Math"/>
                          </a:rPr>
                          <m:t>𝑌</m:t>
                        </m:r>
                      </m:e>
                    </m:acc>
                  </m:oMath>
                </a14:m>
                <a:endParaRPr lang="pl-PL" sz="2000" u="sng" dirty="0"/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:endParaRPr lang="pl-PL" sz="2000" dirty="0"/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𝑋</m:t>
                          </m:r>
                        </m:e>
                      </m:acc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𝐹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̇"/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acc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0,5</m:t>
                              </m:r>
                            </m:e>
                          </m:d>
                        </m:e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𝐹</m:t>
                          </m:r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acc>
                            <m:accPr>
                              <m:chr m:val="̇"/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𝑌</m:t>
                              </m:r>
                            </m:e>
                          </m:acc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pl-PL" sz="2000" b="0" i="1" dirty="0">
                  <a:latin typeface="Cambria Math"/>
                </a:endParaRP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0,5</m:t>
                              </m:r>
                            </m:e>
                          </m:d>
                        </m:e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𝐹</m:t>
                          </m:r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𝐶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𝐷</m:t>
                              </m:r>
                            </m:e>
                          </m:d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pl-PL" sz="2000" b="0" i="1" dirty="0">
                  <a:latin typeface="Cambria Math"/>
                </a:endParaRP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0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≤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≤1,</m:t>
                          </m:r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≤</m:t>
                          </m:r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≤</m:t>
                          </m:r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≤</m:t>
                          </m:r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≤</m:t>
                          </m:r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pl-PL" sz="2000" b="0" i="1" dirty="0">
                  <a:latin typeface="Cambria Math"/>
                </a:endParaRP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</a:rPr>
                            <m:t>0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≤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≤1 , 1≤</m:t>
                          </m:r>
                          <m:sSup>
                            <m:sSup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+2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+1≤2 , 5≤−</m:t>
                          </m:r>
                          <m:sSup>
                            <m:sSup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+4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+2≤6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pl-PL" sz="2000" b="0" i="1" dirty="0">
                  <a:latin typeface="Cambria Math"/>
                </a:endParaRP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1,2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⊂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𝑋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0,5</m:t>
                          </m:r>
                        </m:e>
                      </m:d>
                    </m:oMath>
                  </m:oMathPara>
                </a14:m>
                <a:endParaRPr lang="pl-PL" sz="2000" b="0" dirty="0">
                  <a:ea typeface="Cambria Math"/>
                </a:endParaRPr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𝑋</m:t>
                          </m:r>
                        </m:e>
                      </m:acc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1,2</m:t>
                          </m:r>
                        </m:e>
                      </m:d>
                    </m:oMath>
                  </m:oMathPara>
                </a14:m>
                <a:endParaRPr lang="pl-PL" sz="2000" b="0" dirty="0"/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:endParaRPr lang="pl-PL" sz="2000" dirty="0"/>
              </a:p>
              <a:p>
                <a:pPr marL="342900" indent="-342900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(</m:t>
                      </m:r>
                      <m:r>
                        <a:rPr lang="pl-PL" sz="2000" b="0" i="1" smtClean="0">
                          <a:latin typeface="Cambria Math"/>
                        </a:rPr>
                        <m:t>𝑋</m:t>
                      </m:r>
                      <m:r>
                        <a:rPr lang="pl-PL" sz="2000" b="0" i="1" smtClean="0">
                          <a:latin typeface="Cambria Math"/>
                        </a:rPr>
                        <m:t>,</m:t>
                      </m:r>
                      <m:r>
                        <a:rPr lang="pl-PL" sz="2000" b="0" i="1" smtClean="0">
                          <a:latin typeface="Cambria Math"/>
                        </a:rPr>
                        <m:t>𝐹</m:t>
                      </m:r>
                      <m:r>
                        <a:rPr lang="pl-PL" sz="2000" b="0" i="1" smtClean="0">
                          <a:latin typeface="Cambria Math"/>
                        </a:rPr>
                        <m:t>,</m:t>
                      </m:r>
                      <m:r>
                        <a:rPr lang="pl-PL" sz="2000" b="0" i="1" smtClean="0">
                          <a:latin typeface="Cambria Math"/>
                        </a:rPr>
                        <m:t>𝑅</m:t>
                      </m:r>
                      <m:r>
                        <a:rPr lang="pl-PL" sz="2000" b="0" i="1" smtClean="0">
                          <a:latin typeface="Cambria Math"/>
                        </a:rPr>
                        <m:t>)⟶(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𝑌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)⟶</m:t>
                      </m:r>
                      <m:acc>
                        <m:accPr>
                          <m:chr m:val="̇"/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𝑌</m:t>
                          </m:r>
                        </m:e>
                      </m:acc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⟶</m:t>
                      </m:r>
                      <m:acc>
                        <m:accPr>
                          <m:chr m:val="̇"/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𝑋</m:t>
                          </m:r>
                        </m:e>
                      </m:acc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399865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67" t="-45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205246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988840"/>
                <a:ext cx="8647440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dirty="0"/>
                  <a:t>NIECH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,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𝑅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⟶(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𝑅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pl-PL" sz="2000" dirty="0"/>
              </a:p>
              <a:p>
                <a:endParaRPr lang="pl-PL" sz="2000" dirty="0"/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 sz="2000" b="0" i="0" smtClean="0">
                        <a:latin typeface="Cambria Math"/>
                      </a:rPr>
                      <m:t>B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⟶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ℤ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{"/>
                        <m:endChr m:val="|"/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𝑅</m:t>
                            </m:r>
                          </m:e>
                        </m:d>
                      </m:e>
                    </m:d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 , 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𝑅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}</m:t>
                    </m:r>
                  </m:oMath>
                </a14:m>
                <a:r>
                  <a:rPr lang="pl-PL" sz="2000" dirty="0"/>
                  <a:t> – ZBIÓR ZADAŃ OPTYMALIZACJI GENEROWANY PRZEZ B</a:t>
                </a:r>
              </a:p>
              <a:p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(</m:t>
                    </m:r>
                    <m:r>
                      <a:rPr lang="pl-PL" sz="2000" i="1" dirty="0" smtClean="0">
                        <a:latin typeface="Cambria Math"/>
                      </a:rPr>
                      <m:t>𝐵</m:t>
                    </m:r>
                    <m:r>
                      <a:rPr lang="pl-PL" sz="2000" i="1" dirty="0" smtClean="0">
                        <a:latin typeface="Cambria Math"/>
                      </a:rPr>
                      <m:t>,</m:t>
                    </m:r>
                    <m:r>
                      <a:rPr lang="pl-PL" sz="2000" i="1" dirty="0" smtClean="0">
                        <a:latin typeface="Cambria Math"/>
                      </a:rPr>
                      <m:t>𝑅</m:t>
                    </m:r>
                    <m:r>
                      <a:rPr lang="pl-PL" sz="20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pl-PL" sz="2000" dirty="0"/>
                  <a:t>– PRZESTRZEŃ Z RELACJĄ</a:t>
                </a:r>
              </a:p>
              <a:p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𝑌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⊂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𝐵</m:t>
                    </m:r>
                  </m:oMath>
                </a14:m>
                <a:r>
                  <a:rPr lang="pl-PL" sz="2000" dirty="0"/>
                  <a:t> – WŁĄSNOŚCI ZBIORÓW W PRZESTRZENI Z RELACJĄ</a:t>
                </a:r>
              </a:p>
              <a:p>
                <a:pPr marL="914400" lvl="1" indent="-457200">
                  <a:buAutoNum type="arabicParenR"/>
                </a:pPr>
                <a:r>
                  <a:rPr lang="pl-PL" sz="2000" dirty="0"/>
                  <a:t>ELEMENTY EKSTREMALNE</a:t>
                </a:r>
              </a:p>
              <a:p>
                <a:pPr marL="914400" lvl="1" indent="-457200">
                  <a:buAutoNum type="arabicParenR"/>
                </a:pPr>
                <a:r>
                  <a:rPr lang="pl-PL" sz="2000" dirty="0"/>
                  <a:t>OGRANICZENIA I KRESY:</a:t>
                </a:r>
              </a:p>
              <a:p>
                <a:pPr marL="1371600" lvl="2" indent="-457200">
                  <a:buFont typeface="+mj-lt"/>
                  <a:buAutoNum type="alphaLcParenR"/>
                </a:pPr>
                <a:r>
                  <a:rPr lang="pl-PL" sz="2000" dirty="0"/>
                  <a:t>DOLNE</a:t>
                </a:r>
              </a:p>
              <a:p>
                <a:pPr marL="1371600" lvl="2" indent="-457200">
                  <a:buFont typeface="+mj-lt"/>
                  <a:buAutoNum type="alphaLcParenR"/>
                </a:pPr>
                <a:r>
                  <a:rPr lang="pl-PL" sz="2000" dirty="0"/>
                  <a:t>GÓRNE</a:t>
                </a:r>
              </a:p>
              <a:p>
                <a:endParaRPr lang="pl-PL" sz="2000" dirty="0"/>
              </a:p>
              <a:p>
                <a:r>
                  <a:rPr lang="pl-PL" sz="2000" dirty="0"/>
                  <a:t>INTERPRETACJA DECYZYJNA</a:t>
                </a:r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988840"/>
                <a:ext cx="8647440" cy="378565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76" t="-644" b="-209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784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ROZWIĄZANIA DOMINUJĄCE I NIEZDOMINOWANE</a:t>
                </a:r>
              </a:p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ZADANIA OPTYMALIZACJI </a:t>
                </a:r>
                <a14:m>
                  <m:oMath xmlns:m="http://schemas.openxmlformats.org/officeDocument/2006/math"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(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𝒀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,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𝑹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78483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t="-3101" b="-1317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77561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79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177810" y="980728"/>
                <a:ext cx="8647440" cy="4786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u="sng" dirty="0"/>
                  <a:t>DEFINICJA 1</a:t>
                </a:r>
              </a:p>
              <a:p>
                <a:r>
                  <a:rPr lang="pl-PL" sz="2000" dirty="0"/>
                  <a:t>ELEMENTEM DOMINUJĄCYM (OPTYMALNYM, NAJLEPSZYM) NAZYWAĆ BĘDZIEMY TAKI ELEMENT </a:t>
                </a:r>
                <a14:m>
                  <m:oMath xmlns:m="http://schemas.openxmlformats.org/officeDocument/2006/math">
                    <m:r>
                      <a:rPr lang="pl-PL" sz="2000" b="0" i="1" smtClean="0">
                        <a:latin typeface="Cambria Math"/>
                      </a:rPr>
                      <m:t>𝑦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r>
                  <a:rPr lang="pl-PL" sz="2000" dirty="0"/>
                  <a:t>, KTÓRY JEST LEPSZY OD WSZYSTKICH POZOSTAŁYCH ELEMENTÓW W ZBIORZE </a:t>
                </a:r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pl-PL" sz="2000" dirty="0"/>
                  <a:t> W SENSIE PRZYJĘTEGO MODELU PREFERENCJI DECYZYJNYCH</a:t>
                </a:r>
              </a:p>
              <a:p>
                <a:endParaRPr lang="pl-PL" sz="2000" b="0" i="1" dirty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𝐷</m:t>
                          </m:r>
                        </m:sub>
                        <m:sup>
                          <m:r>
                            <a:rPr lang="pl-PL" sz="2000" b="0" i="1" smtClean="0">
                              <a:latin typeface="Cambria Math"/>
                            </a:rPr>
                            <m:t>𝑅</m:t>
                          </m:r>
                        </m:sup>
                      </m:sSubSup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|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𝑌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𝑑𝑙𝑎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𝑘𝑎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ż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𝑑𝑒𝑔𝑜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𝑌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−{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}}</m:t>
                      </m:r>
                    </m:oMath>
                  </m:oMathPara>
                </a14:m>
                <a:endParaRPr lang="pl-PL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sz="2000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</a:rPr>
                            <m:t>𝐷</m:t>
                          </m:r>
                        </m:sub>
                        <m:sup>
                          <m:r>
                            <a:rPr lang="pl-PL" sz="2000" i="1">
                              <a:latin typeface="Cambria Math"/>
                            </a:rPr>
                            <m:t>𝑅</m:t>
                          </m:r>
                        </m:sup>
                      </m:sSubSup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sz="2000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𝑖𝑛𝑓</m:t>
                          </m:r>
                        </m:sub>
                        <m:sup>
                          <m:r>
                            <a:rPr lang="pl-PL" sz="2000" i="1">
                              <a:latin typeface="Cambria Math"/>
                            </a:rPr>
                            <m:t>𝑅</m:t>
                          </m:r>
                        </m:sup>
                      </m:sSubSup>
                    </m:oMath>
                  </m:oMathPara>
                </a14:m>
                <a:endParaRPr lang="pl-PL" sz="2000" dirty="0"/>
              </a:p>
              <a:p>
                <a:r>
                  <a:rPr lang="pl-PL" sz="2000" u="sng" dirty="0"/>
                  <a:t>DEFINICJA 2</a:t>
                </a:r>
              </a:p>
              <a:p>
                <a:r>
                  <a:rPr lang="pl-PL" sz="2000" dirty="0"/>
                  <a:t>ELEMENTEM NIEZDOMINOWANYM NAZYWAĆ BĘDZIEMY TAKI ELEMENT</a:t>
                </a:r>
                <a14:m>
                  <m:oMath xmlns:m="http://schemas.openxmlformats.org/officeDocument/2006/math">
                    <m:r>
                      <a:rPr lang="pl-PL" sz="2000" i="1">
                        <a:latin typeface="Cambria Math"/>
                      </a:rPr>
                      <m:t>𝑦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sz="2000" i="1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r>
                  <a:rPr lang="pl-PL" sz="2000" dirty="0"/>
                  <a:t>, ŻE NIE ISTNIEJE WŚRÓD POZOSTAŁYCH ELEMENTÓW ZBIORU </a:t>
                </a:r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pl-PL" sz="2000" dirty="0"/>
                  <a:t> ELEMENT </a:t>
                </a:r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𝑧</m:t>
                    </m:r>
                  </m:oMath>
                </a14:m>
                <a:r>
                  <a:rPr lang="pl-PL" sz="2000" dirty="0"/>
                  <a:t> OD NIEGO LEPSZY</a:t>
                </a:r>
              </a:p>
              <a:p>
                <a:endParaRPr lang="pl-PL" sz="2000" i="1" dirty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sz="2000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𝑁</m:t>
                          </m:r>
                        </m:sub>
                        <m:sup>
                          <m:r>
                            <a:rPr lang="pl-PL" sz="2000" i="1">
                              <a:latin typeface="Cambria Math"/>
                            </a:rPr>
                            <m:t>𝑅</m:t>
                          </m:r>
                        </m:sup>
                      </m:sSubSup>
                      <m:r>
                        <a:rPr lang="pl-PL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|"/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</a:rPr>
                            <m:t>𝑦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𝑌</m:t>
                          </m:r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𝑛𝑖𝑒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𝑖𝑠𝑡𝑛𝑖𝑒𝑗𝑒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𝑌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 ż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𝑒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𝑧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pl-PL" sz="2000" i="1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}</m:t>
                      </m:r>
                    </m:oMath>
                  </m:oMathPara>
                </a14:m>
                <a:endParaRPr lang="pl-PL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sz="2000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𝑁</m:t>
                          </m:r>
                        </m:sub>
                        <m:sup>
                          <m:r>
                            <a:rPr lang="pl-PL" sz="2000" i="1">
                              <a:latin typeface="Cambria Math"/>
                            </a:rPr>
                            <m:t>𝑅</m:t>
                          </m:r>
                        </m:sup>
                      </m:sSubSup>
                      <m:r>
                        <a:rPr lang="pl-PL" sz="2000" i="1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sz="2000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𝑚𝑖𝑛</m:t>
                          </m:r>
                        </m:sub>
                        <m:sup>
                          <m:r>
                            <a:rPr lang="pl-PL" sz="2000" i="1">
                              <a:latin typeface="Cambria Math"/>
                            </a:rPr>
                            <m:t>𝑅</m:t>
                          </m:r>
                        </m:sup>
                      </m:sSubSup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810" y="980728"/>
                <a:ext cx="8647440" cy="478669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05" t="-510" r="-42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2971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539552" y="1263238"/>
            <a:ext cx="799288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DYLEMATY OPTYMALIZACJI PRZY WIELU KRYTERIACH</a:t>
            </a:r>
          </a:p>
          <a:p>
            <a:pPr algn="ctr"/>
            <a:endParaRPr lang="pl-PL" b="1" dirty="0"/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PRÓBA REDUKCJI ILOŚCI KRYTERIÓW – „DEFORMACJA MODELU DECYZYJNEGO”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KRYTERIUM NAJWAŻNIEJSZE I „PROGI SATYSFAKCJI”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KONSTRUKCJA „METAKRYTERIUM”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SUMA WAŻNA – METAKRYTERIUM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HIERARCHIA WAŻNOŚCI KRYTERIÓW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NIEPORÓWNYWALNOŚĆ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l-PL" dirty="0"/>
              <a:t>MODELE OGÓLNE – RELACJE DOMINOWANIA</a:t>
            </a: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endParaRPr lang="pl-PL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988840"/>
                <a:ext cx="2277393" cy="26362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𝑑</m:t>
                        </m:r>
                      </m:sub>
                    </m:sSub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𝑌</m:t>
                        </m:r>
                        <m:r>
                          <a:rPr lang="pl-PL" sz="2000" b="0" i="1" smtClean="0">
                            <a:latin typeface="Cambria Math"/>
                          </a:rPr>
                          <m:t>,</m:t>
                        </m:r>
                        <m:r>
                          <a:rPr lang="pl-PL" sz="2000" b="0" i="1" smtClean="0">
                            <a:latin typeface="Cambria Math"/>
                          </a:rPr>
                          <m:t>𝑅</m:t>
                        </m:r>
                      </m:e>
                    </m:d>
                    <m:r>
                      <a:rPr lang="pl-PL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𝑖𝑛𝑓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𝑅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</a:rPr>
                      <m:t>𝑌</m:t>
                    </m:r>
                  </m:oMath>
                </a14:m>
                <a:endParaRPr lang="pl-PL" sz="2000" dirty="0"/>
              </a:p>
              <a:p>
                <a:pPr marL="457200" indent="-457200">
                  <a:buAutoNum type="arabicParenR"/>
                </a:pPr>
                <a:endParaRPr lang="pl-PL" sz="2000" dirty="0"/>
              </a:p>
              <a:p>
                <a:pPr marL="457200" indent="-457200">
                  <a:buFontTx/>
                  <a:buAutoNum type="arabi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h</m:t>
                        </m:r>
                      </m:sub>
                    </m:sSub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</a:rPr>
                          <m:t>𝑌</m:t>
                        </m:r>
                        <m:r>
                          <a:rPr lang="pl-PL" sz="2000" i="1">
                            <a:latin typeface="Cambria Math"/>
                          </a:rPr>
                          <m:t>,</m:t>
                        </m:r>
                        <m:r>
                          <a:rPr lang="pl-PL" sz="2000" i="1">
                            <a:latin typeface="Cambria Math"/>
                          </a:rPr>
                          <m:t>𝑅</m:t>
                        </m:r>
                      </m:e>
                    </m:d>
                    <m:r>
                      <a:rPr lang="pl-PL" sz="2000" i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𝑠𝑢𝑝</m:t>
                        </m:r>
                      </m:e>
                      <m:sub>
                        <m:r>
                          <a:rPr lang="pl-PL" sz="2000" i="1">
                            <a:latin typeface="Cambria Math"/>
                          </a:rPr>
                          <m:t>𝑅</m:t>
                        </m:r>
                      </m:sub>
                    </m:sSub>
                    <m:r>
                      <a:rPr lang="pl-PL" sz="2000" i="1">
                        <a:latin typeface="Cambria Math"/>
                      </a:rPr>
                      <m:t>𝑌</m:t>
                    </m:r>
                  </m:oMath>
                </a14:m>
                <a:endParaRPr lang="pl-PL" sz="2000" dirty="0"/>
              </a:p>
              <a:p>
                <a:pPr marL="457200" indent="-457200">
                  <a:buFontTx/>
                  <a:buAutoNum type="arabicParenR"/>
                </a:pPr>
                <a:endParaRPr lang="pl-PL" sz="2000" dirty="0"/>
              </a:p>
              <a:p>
                <a:pPr marL="457200" indent="-457200">
                  <a:buFontTx/>
                  <a:buAutoNum type="arabicParenR"/>
                </a:pPr>
                <a:endParaRPr lang="pl-PL" sz="2000" dirty="0"/>
              </a:p>
              <a:p>
                <a:pPr marL="457200" indent="-457200">
                  <a:buFontTx/>
                  <a:buAutoNum type="arabicParenR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sz="20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𝑖𝑛𝑓</m:t>
                        </m:r>
                      </m:sub>
                      <m:sup>
                        <m:r>
                          <a:rPr lang="pl-PL" sz="2000" i="1">
                            <a:latin typeface="Cambria Math"/>
                          </a:rPr>
                          <m:t>𝑅</m:t>
                        </m:r>
                      </m:sup>
                    </m:sSubSup>
                    <m:r>
                      <a:rPr lang="pl-PL" sz="2000" b="0" i="1" smtClean="0">
                        <a:latin typeface="Cambria Math"/>
                      </a:rPr>
                      <m:t>,</m:t>
                    </m:r>
                    <m:sSubSup>
                      <m:sSubSup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sz="20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𝑚𝑖𝑛</m:t>
                        </m:r>
                      </m:sub>
                      <m:sup>
                        <m:r>
                          <a:rPr lang="pl-PL" sz="2000" i="1">
                            <a:latin typeface="Cambria Math"/>
                          </a:rPr>
                          <m:t>𝑅</m:t>
                        </m:r>
                      </m:sup>
                    </m:sSubSup>
                  </m:oMath>
                </a14:m>
                <a:endParaRPr lang="pl-PL" sz="2000" dirty="0"/>
              </a:p>
              <a:p>
                <a:pPr marL="457200" indent="-457200">
                  <a:buFontTx/>
                  <a:buAutoNum type="arabicParenR"/>
                </a:pPr>
                <a:endParaRPr lang="pl-PL" sz="2000" dirty="0"/>
              </a:p>
              <a:p>
                <a:pPr marL="457200" indent="-457200">
                  <a:buFontTx/>
                  <a:buAutoNum type="arabicParenR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sz="20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𝑠𝑢𝑝</m:t>
                        </m:r>
                      </m:sub>
                      <m:sup>
                        <m:r>
                          <a:rPr lang="pl-PL" sz="2000" i="1">
                            <a:latin typeface="Cambria Math"/>
                          </a:rPr>
                          <m:t>𝑅</m:t>
                        </m:r>
                      </m:sup>
                    </m:sSubSup>
                    <m:r>
                      <a:rPr lang="pl-PL" sz="2000" b="0" i="1" smtClean="0">
                        <a:latin typeface="Cambria Math"/>
                      </a:rPr>
                      <m:t>,</m:t>
                    </m:r>
                    <m:sSubSup>
                      <m:sSubSup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sz="20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𝑚𝑎𝑥</m:t>
                        </m:r>
                      </m:sub>
                      <m:sup>
                        <m:r>
                          <a:rPr lang="pl-PL" sz="2000" i="1">
                            <a:latin typeface="Cambria Math"/>
                          </a:rPr>
                          <m:t>𝑅</m:t>
                        </m:r>
                      </m:sup>
                    </m:sSubSup>
                  </m:oMath>
                </a14:m>
                <a:endParaRPr lang="pl-PL" sz="2000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988840"/>
                <a:ext cx="2277393" cy="2636234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2681" t="-924" b="-161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INTERPRETACJA DECYZYJNA OGRANICZEŃ I KRESÓW ZBIORU </a:t>
                </a:r>
                <a14:m>
                  <m:oMath xmlns:m="http://schemas.openxmlformats.org/officeDocument/2006/math"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𝒀</m:t>
                    </m:r>
                  </m:oMath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t="-6154" b="-2923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Nawias klamrowy zamykający 1"/>
          <p:cNvSpPr/>
          <p:nvPr/>
        </p:nvSpPr>
        <p:spPr>
          <a:xfrm>
            <a:off x="2627784" y="1988840"/>
            <a:ext cx="661516" cy="1152128"/>
          </a:xfrm>
          <a:prstGeom prst="righ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Nawias klamrowy zamykający 12"/>
          <p:cNvSpPr/>
          <p:nvPr/>
        </p:nvSpPr>
        <p:spPr>
          <a:xfrm>
            <a:off x="2616871" y="3473176"/>
            <a:ext cx="661516" cy="1152128"/>
          </a:xfrm>
          <a:prstGeom prst="righ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ole tekstowe 2"/>
              <p:cNvSpPr txBox="1"/>
              <p:nvPr/>
            </p:nvSpPr>
            <p:spPr>
              <a:xfrm>
                <a:off x="3491880" y="2382390"/>
                <a:ext cx="5400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/>
                  <a:t>CHARAKTERYSTYKI ZEWNĘTRZNE ZBIORU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𝑌</m:t>
                    </m:r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" name="pole tekstow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2382390"/>
                <a:ext cx="5400600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016" t="-8333" b="-2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/>
              <p:cNvSpPr txBox="1"/>
              <p:nvPr/>
            </p:nvSpPr>
            <p:spPr>
              <a:xfrm>
                <a:off x="3491880" y="3864574"/>
                <a:ext cx="5400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/>
                  <a:t>CHARAKTERYSTYKI WEWNĘTRZNE ZBIORU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𝑌</m:t>
                    </m:r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15" name="pole tekstow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3864574"/>
                <a:ext cx="5400600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016" t="-8197" b="-2459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59623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PRZYKŁAD </a:t>
                </a:r>
                <a14:m>
                  <m:oMath xmlns:m="http://schemas.openxmlformats.org/officeDocument/2006/math"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𝒁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=(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𝒀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,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𝑹</m:t>
                    </m:r>
                    <m:r>
                      <a:rPr lang="pl-PL" sz="2000" b="1" i="1" dirty="0" smtClean="0">
                        <a:solidFill>
                          <a:srgbClr val="008D89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6154" b="-2923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ole tekstowe 4"/>
              <p:cNvSpPr txBox="1"/>
              <p:nvPr/>
            </p:nvSpPr>
            <p:spPr>
              <a:xfrm>
                <a:off x="206375" y="1772816"/>
                <a:ext cx="2291011" cy="2608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𝑁</m:t>
                          </m:r>
                        </m:sub>
                        <m:sup>
                          <m:sSub>
                            <m:sSubPr>
                              <m:ctrlPr>
                                <a:rPr lang="pl-PL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 smtClean="0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p>
                      </m:sSubSu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𝑚𝑖𝑛</m:t>
                          </m:r>
                        </m:sub>
                        <m:sup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p>
                      </m:sSubSup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=[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𝐴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]</m:t>
                      </m:r>
                    </m:oMath>
                  </m:oMathPara>
                </a14:m>
                <a:endParaRPr lang="pl-PL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𝑚𝑎𝑥</m:t>
                          </m:r>
                        </m:sub>
                        <m:sup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p>
                      </m:sSubSup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, 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</m:d>
                    </m:oMath>
                  </m:oMathPara>
                </a14:m>
                <a:endParaRPr lang="pl-PL" b="0" dirty="0">
                  <a:ea typeface="Cambria Math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𝑖𝑛𝑓</m:t>
                          </m:r>
                        </m:e>
                        <m:sub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b>
                      </m:sSub>
                      <m:r>
                        <a:rPr lang="pl-PL" b="0" i="1" smtClean="0">
                          <a:latin typeface="Cambria Math"/>
                        </a:rPr>
                        <m:t>𝑌</m:t>
                      </m:r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̇"/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l-PL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pl-PL" b="0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𝑠𝑢𝑝</m:t>
                          </m:r>
                        </m:e>
                        <m:sub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b>
                      </m:sSub>
                      <m:r>
                        <a:rPr lang="pl-PL" i="1">
                          <a:latin typeface="Cambria Math"/>
                        </a:rPr>
                        <m:t>𝑌</m:t>
                      </m:r>
                      <m:r>
                        <a:rPr lang="pl-PL" i="1">
                          <a:latin typeface="Cambria Math"/>
                        </a:rPr>
                        <m:t>={</m:t>
                      </m:r>
                      <m:acc>
                        <m:accPr>
                          <m:chr m:val="̅"/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</m:acc>
                      <m:r>
                        <a:rPr lang="pl-PL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5" name="pole tekstow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772816"/>
                <a:ext cx="2291011" cy="2608791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upa 13"/>
          <p:cNvGrpSpPr/>
          <p:nvPr/>
        </p:nvGrpSpPr>
        <p:grpSpPr>
          <a:xfrm>
            <a:off x="1979712" y="1700808"/>
            <a:ext cx="6624736" cy="4327654"/>
            <a:chOff x="1979712" y="1020798"/>
            <a:chExt cx="6624736" cy="3992378"/>
          </a:xfrm>
        </p:grpSpPr>
        <p:cxnSp>
          <p:nvCxnSpPr>
            <p:cNvPr id="7" name="Łącznik prostoliniowy 6"/>
            <p:cNvCxnSpPr/>
            <p:nvPr/>
          </p:nvCxnSpPr>
          <p:spPr>
            <a:xfrm>
              <a:off x="1979712" y="4077072"/>
              <a:ext cx="6624736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Łącznik prosty ze strzałką 8"/>
            <p:cNvCxnSpPr/>
            <p:nvPr/>
          </p:nvCxnSpPr>
          <p:spPr>
            <a:xfrm flipH="1" flipV="1">
              <a:off x="3131840" y="1020798"/>
              <a:ext cx="72008" cy="39923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" name="Łącznik prostoliniowy 16"/>
          <p:cNvCxnSpPr/>
          <p:nvPr/>
        </p:nvCxnSpPr>
        <p:spPr>
          <a:xfrm>
            <a:off x="3677617" y="3356992"/>
            <a:ext cx="912131" cy="1296144"/>
          </a:xfrm>
          <a:prstGeom prst="line">
            <a:avLst/>
          </a:prstGeom>
          <a:ln w="38100">
            <a:solidFill>
              <a:srgbClr val="00B05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oliniowy 25"/>
          <p:cNvCxnSpPr/>
          <p:nvPr/>
        </p:nvCxnSpPr>
        <p:spPr>
          <a:xfrm>
            <a:off x="4589748" y="4653136"/>
            <a:ext cx="1974503" cy="0"/>
          </a:xfrm>
          <a:prstGeom prst="line">
            <a:avLst/>
          </a:prstGeom>
          <a:ln w="38100">
            <a:solidFill>
              <a:srgbClr val="0070C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oliniowy 28"/>
          <p:cNvCxnSpPr/>
          <p:nvPr/>
        </p:nvCxnSpPr>
        <p:spPr>
          <a:xfrm flipH="1">
            <a:off x="6564252" y="3717032"/>
            <a:ext cx="744052" cy="936104"/>
          </a:xfrm>
          <a:prstGeom prst="line">
            <a:avLst/>
          </a:prstGeom>
          <a:ln w="38100">
            <a:solidFill>
              <a:srgbClr val="0070C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Łącznik prostoliniowy 30"/>
          <p:cNvCxnSpPr/>
          <p:nvPr/>
        </p:nvCxnSpPr>
        <p:spPr>
          <a:xfrm>
            <a:off x="7308304" y="2708920"/>
            <a:ext cx="0" cy="1008112"/>
          </a:xfrm>
          <a:prstGeom prst="line">
            <a:avLst/>
          </a:prstGeom>
          <a:ln w="38100">
            <a:solidFill>
              <a:srgbClr val="0070C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oliniowy 32"/>
          <p:cNvCxnSpPr/>
          <p:nvPr/>
        </p:nvCxnSpPr>
        <p:spPr>
          <a:xfrm flipH="1">
            <a:off x="3677618" y="2060848"/>
            <a:ext cx="750366" cy="1296144"/>
          </a:xfrm>
          <a:prstGeom prst="line">
            <a:avLst/>
          </a:prstGeom>
          <a:ln w="38100">
            <a:solidFill>
              <a:srgbClr val="0070C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Łącznik prostoliniowy 34"/>
          <p:cNvCxnSpPr/>
          <p:nvPr/>
        </p:nvCxnSpPr>
        <p:spPr>
          <a:xfrm flipV="1">
            <a:off x="4427984" y="1700808"/>
            <a:ext cx="1368152" cy="360040"/>
          </a:xfrm>
          <a:prstGeom prst="line">
            <a:avLst/>
          </a:prstGeom>
          <a:ln w="38100">
            <a:solidFill>
              <a:srgbClr val="0070C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Łącznik prostoliniowy 38"/>
          <p:cNvCxnSpPr/>
          <p:nvPr/>
        </p:nvCxnSpPr>
        <p:spPr>
          <a:xfrm>
            <a:off x="5796136" y="1700808"/>
            <a:ext cx="1512168" cy="991641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Łącznik prostoliniowy 33"/>
          <p:cNvCxnSpPr/>
          <p:nvPr/>
        </p:nvCxnSpPr>
        <p:spPr>
          <a:xfrm flipH="1">
            <a:off x="2267744" y="4653136"/>
            <a:ext cx="2322004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Łącznik prostoliniowy 45"/>
          <p:cNvCxnSpPr/>
          <p:nvPr/>
        </p:nvCxnSpPr>
        <p:spPr>
          <a:xfrm>
            <a:off x="3677617" y="2708920"/>
            <a:ext cx="1" cy="288032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Łącznik prostoliniowy 48"/>
          <p:cNvCxnSpPr/>
          <p:nvPr/>
        </p:nvCxnSpPr>
        <p:spPr>
          <a:xfrm flipH="1">
            <a:off x="5337176" y="1686150"/>
            <a:ext cx="3555304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Łącznik prostoliniowy 55"/>
          <p:cNvCxnSpPr/>
          <p:nvPr/>
        </p:nvCxnSpPr>
        <p:spPr>
          <a:xfrm>
            <a:off x="7308304" y="820743"/>
            <a:ext cx="0" cy="188817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Łącznik prostoliniowy 57"/>
          <p:cNvCxnSpPr/>
          <p:nvPr/>
        </p:nvCxnSpPr>
        <p:spPr>
          <a:xfrm flipH="1">
            <a:off x="2330878" y="2852936"/>
            <a:ext cx="332124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Łącznik prostoliniowy 59"/>
          <p:cNvCxnSpPr/>
          <p:nvPr/>
        </p:nvCxnSpPr>
        <p:spPr>
          <a:xfrm flipV="1">
            <a:off x="5652120" y="2851341"/>
            <a:ext cx="0" cy="273789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Elipsa 50"/>
          <p:cNvSpPr/>
          <p:nvPr/>
        </p:nvSpPr>
        <p:spPr>
          <a:xfrm>
            <a:off x="7236296" y="161414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3" name="Elipsa 62"/>
          <p:cNvSpPr/>
          <p:nvPr/>
        </p:nvSpPr>
        <p:spPr>
          <a:xfrm>
            <a:off x="5580112" y="2780928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4" name="Elipsa 63"/>
          <p:cNvSpPr/>
          <p:nvPr/>
        </p:nvSpPr>
        <p:spPr>
          <a:xfrm>
            <a:off x="3605610" y="4583955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66" name="Łącznik prostoliniowy 65"/>
          <p:cNvCxnSpPr/>
          <p:nvPr/>
        </p:nvCxnSpPr>
        <p:spPr>
          <a:xfrm flipV="1">
            <a:off x="5522541" y="3010056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Łącznik prostoliniowy 70"/>
          <p:cNvCxnSpPr/>
          <p:nvPr/>
        </p:nvCxnSpPr>
        <p:spPr>
          <a:xfrm flipV="1">
            <a:off x="5543204" y="3284024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Łącznik prostoliniowy 71"/>
          <p:cNvCxnSpPr/>
          <p:nvPr/>
        </p:nvCxnSpPr>
        <p:spPr>
          <a:xfrm flipV="1">
            <a:off x="5543204" y="3498231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Łącznik prostoliniowy 73"/>
          <p:cNvCxnSpPr/>
          <p:nvPr/>
        </p:nvCxnSpPr>
        <p:spPr>
          <a:xfrm flipV="1">
            <a:off x="5543204" y="3730325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Łącznik prostoliniowy 74"/>
          <p:cNvCxnSpPr/>
          <p:nvPr/>
        </p:nvCxnSpPr>
        <p:spPr>
          <a:xfrm flipV="1">
            <a:off x="5543204" y="3996175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Łącznik prostoliniowy 75"/>
          <p:cNvCxnSpPr/>
          <p:nvPr/>
        </p:nvCxnSpPr>
        <p:spPr>
          <a:xfrm flipV="1">
            <a:off x="5543204" y="4314452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Łącznik prostoliniowy 76"/>
          <p:cNvCxnSpPr/>
          <p:nvPr/>
        </p:nvCxnSpPr>
        <p:spPr>
          <a:xfrm flipV="1">
            <a:off x="5549691" y="4653136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Łącznik prostoliniowy 77"/>
          <p:cNvCxnSpPr/>
          <p:nvPr/>
        </p:nvCxnSpPr>
        <p:spPr>
          <a:xfrm flipV="1">
            <a:off x="5543204" y="4879435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Łącznik prostoliniowy 78"/>
          <p:cNvCxnSpPr/>
          <p:nvPr/>
        </p:nvCxnSpPr>
        <p:spPr>
          <a:xfrm flipV="1">
            <a:off x="5543204" y="518088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Łącznik prostoliniowy 79"/>
          <p:cNvCxnSpPr/>
          <p:nvPr/>
        </p:nvCxnSpPr>
        <p:spPr>
          <a:xfrm flipV="1">
            <a:off x="5543204" y="5454930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Łącznik prostoliniowy 80"/>
          <p:cNvCxnSpPr/>
          <p:nvPr/>
        </p:nvCxnSpPr>
        <p:spPr>
          <a:xfrm flipV="1">
            <a:off x="5333355" y="285778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Łącznik prostoliniowy 81"/>
          <p:cNvCxnSpPr/>
          <p:nvPr/>
        </p:nvCxnSpPr>
        <p:spPr>
          <a:xfrm flipV="1">
            <a:off x="5057602" y="286716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Łącznik prostoliniowy 82"/>
          <p:cNvCxnSpPr/>
          <p:nvPr/>
        </p:nvCxnSpPr>
        <p:spPr>
          <a:xfrm flipV="1">
            <a:off x="4821511" y="2875746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Łącznik prostoliniowy 83"/>
          <p:cNvCxnSpPr/>
          <p:nvPr/>
        </p:nvCxnSpPr>
        <p:spPr>
          <a:xfrm flipV="1">
            <a:off x="4589748" y="2875746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Łącznik prostoliniowy 84"/>
          <p:cNvCxnSpPr/>
          <p:nvPr/>
        </p:nvCxnSpPr>
        <p:spPr>
          <a:xfrm flipV="1">
            <a:off x="4330144" y="2875902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Łącznik prostoliniowy 85"/>
          <p:cNvCxnSpPr/>
          <p:nvPr/>
        </p:nvCxnSpPr>
        <p:spPr>
          <a:xfrm flipV="1">
            <a:off x="4079224" y="2876538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Łącznik prostoliniowy 86"/>
          <p:cNvCxnSpPr/>
          <p:nvPr/>
        </p:nvCxnSpPr>
        <p:spPr>
          <a:xfrm flipV="1">
            <a:off x="3847269" y="286716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Łącznik prostoliniowy 87"/>
          <p:cNvCxnSpPr/>
          <p:nvPr/>
        </p:nvCxnSpPr>
        <p:spPr>
          <a:xfrm flipV="1">
            <a:off x="3623159" y="285778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Łącznik prostoliniowy 88"/>
          <p:cNvCxnSpPr/>
          <p:nvPr/>
        </p:nvCxnSpPr>
        <p:spPr>
          <a:xfrm flipV="1">
            <a:off x="3414570" y="2876538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Łącznik prostoliniowy 89"/>
          <p:cNvCxnSpPr/>
          <p:nvPr/>
        </p:nvCxnSpPr>
        <p:spPr>
          <a:xfrm flipV="1">
            <a:off x="3180147" y="286716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Łącznik prostoliniowy 90"/>
          <p:cNvCxnSpPr/>
          <p:nvPr/>
        </p:nvCxnSpPr>
        <p:spPr>
          <a:xfrm flipV="1">
            <a:off x="3022527" y="285778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Łącznik prostoliniowy 91"/>
          <p:cNvCxnSpPr/>
          <p:nvPr/>
        </p:nvCxnSpPr>
        <p:spPr>
          <a:xfrm flipV="1">
            <a:off x="2771800" y="2846462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Łącznik prostoliniowy 92"/>
          <p:cNvCxnSpPr/>
          <p:nvPr/>
        </p:nvCxnSpPr>
        <p:spPr>
          <a:xfrm flipV="1">
            <a:off x="2442928" y="2867169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Łącznik prostoliniowy 93"/>
          <p:cNvCxnSpPr/>
          <p:nvPr/>
        </p:nvCxnSpPr>
        <p:spPr>
          <a:xfrm flipV="1">
            <a:off x="3557639" y="4764061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Łącznik prostoliniowy 94"/>
          <p:cNvCxnSpPr/>
          <p:nvPr/>
        </p:nvCxnSpPr>
        <p:spPr>
          <a:xfrm flipV="1">
            <a:off x="3551152" y="4990360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Łącznik prostoliniowy 95"/>
          <p:cNvCxnSpPr/>
          <p:nvPr/>
        </p:nvCxnSpPr>
        <p:spPr>
          <a:xfrm flipV="1">
            <a:off x="3551152" y="5291814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Łącznik prostoliniowy 96"/>
          <p:cNvCxnSpPr/>
          <p:nvPr/>
        </p:nvCxnSpPr>
        <p:spPr>
          <a:xfrm flipV="1">
            <a:off x="3551152" y="5565855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Łącznik prostoliniowy 97"/>
          <p:cNvCxnSpPr/>
          <p:nvPr/>
        </p:nvCxnSpPr>
        <p:spPr>
          <a:xfrm flipV="1">
            <a:off x="3441059" y="4652968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Łącznik prostoliniowy 98"/>
          <p:cNvCxnSpPr/>
          <p:nvPr/>
        </p:nvCxnSpPr>
        <p:spPr>
          <a:xfrm flipV="1">
            <a:off x="3165306" y="4662348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Łącznik prostoliniowy 99"/>
          <p:cNvCxnSpPr/>
          <p:nvPr/>
        </p:nvCxnSpPr>
        <p:spPr>
          <a:xfrm flipV="1">
            <a:off x="2929215" y="4670925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Łącznik prostoliniowy 100"/>
          <p:cNvCxnSpPr/>
          <p:nvPr/>
        </p:nvCxnSpPr>
        <p:spPr>
          <a:xfrm flipV="1">
            <a:off x="2697452" y="4670925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Łącznik prostoliniowy 101"/>
          <p:cNvCxnSpPr/>
          <p:nvPr/>
        </p:nvCxnSpPr>
        <p:spPr>
          <a:xfrm flipV="1">
            <a:off x="2437848" y="4671081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Łącznik prostoliniowy 102"/>
          <p:cNvCxnSpPr/>
          <p:nvPr/>
        </p:nvCxnSpPr>
        <p:spPr>
          <a:xfrm flipV="1">
            <a:off x="2973205" y="5013577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" name="Łącznik prostoliniowy 103"/>
          <p:cNvCxnSpPr/>
          <p:nvPr/>
        </p:nvCxnSpPr>
        <p:spPr>
          <a:xfrm flipV="1">
            <a:off x="2697452" y="5022957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5" name="Łącznik prostoliniowy 104"/>
          <p:cNvCxnSpPr/>
          <p:nvPr/>
        </p:nvCxnSpPr>
        <p:spPr>
          <a:xfrm flipV="1">
            <a:off x="2461361" y="5031534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Łącznik prostoliniowy 105"/>
          <p:cNvCxnSpPr/>
          <p:nvPr/>
        </p:nvCxnSpPr>
        <p:spPr>
          <a:xfrm flipV="1">
            <a:off x="2229598" y="5031534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Łącznik prostoliniowy 106"/>
          <p:cNvCxnSpPr/>
          <p:nvPr/>
        </p:nvCxnSpPr>
        <p:spPr>
          <a:xfrm flipV="1">
            <a:off x="1969994" y="5031690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Łącznik prostoliniowy 107"/>
          <p:cNvCxnSpPr/>
          <p:nvPr/>
        </p:nvCxnSpPr>
        <p:spPr>
          <a:xfrm flipV="1">
            <a:off x="3066136" y="5141952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9" name="Łącznik prostoliniowy 108"/>
          <p:cNvCxnSpPr/>
          <p:nvPr/>
        </p:nvCxnSpPr>
        <p:spPr>
          <a:xfrm flipV="1">
            <a:off x="3059649" y="5368251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0" name="Łącznik prostoliniowy 109"/>
          <p:cNvCxnSpPr/>
          <p:nvPr/>
        </p:nvCxnSpPr>
        <p:spPr>
          <a:xfrm flipV="1">
            <a:off x="3059649" y="5669705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1" name="Łącznik prostoliniowy 110"/>
          <p:cNvCxnSpPr/>
          <p:nvPr/>
        </p:nvCxnSpPr>
        <p:spPr>
          <a:xfrm flipV="1">
            <a:off x="3059649" y="5943746"/>
            <a:ext cx="108916" cy="1343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3" name="Łącznik prostoliniowy 112"/>
          <p:cNvCxnSpPr/>
          <p:nvPr/>
        </p:nvCxnSpPr>
        <p:spPr>
          <a:xfrm flipV="1">
            <a:off x="7325854" y="844098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Łącznik prostoliniowy 113"/>
          <p:cNvCxnSpPr/>
          <p:nvPr/>
        </p:nvCxnSpPr>
        <p:spPr>
          <a:xfrm flipV="1">
            <a:off x="7325854" y="1145552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Łącznik prostoliniowy 114"/>
          <p:cNvCxnSpPr/>
          <p:nvPr/>
        </p:nvCxnSpPr>
        <p:spPr>
          <a:xfrm flipV="1">
            <a:off x="7325854" y="1419593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Łącznik prostoliniowy 115"/>
          <p:cNvCxnSpPr/>
          <p:nvPr/>
        </p:nvCxnSpPr>
        <p:spPr>
          <a:xfrm flipV="1">
            <a:off x="8511717" y="1534363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Łącznik prostoliniowy 116"/>
          <p:cNvCxnSpPr/>
          <p:nvPr/>
        </p:nvCxnSpPr>
        <p:spPr>
          <a:xfrm flipV="1">
            <a:off x="8235964" y="1543743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Łącznik prostoliniowy 117"/>
          <p:cNvCxnSpPr/>
          <p:nvPr/>
        </p:nvCxnSpPr>
        <p:spPr>
          <a:xfrm flipV="1">
            <a:off x="7999873" y="1552320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Łącznik prostoliniowy 118"/>
          <p:cNvCxnSpPr/>
          <p:nvPr/>
        </p:nvCxnSpPr>
        <p:spPr>
          <a:xfrm flipV="1">
            <a:off x="7768110" y="1552320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Łącznik prostoliniowy 119"/>
          <p:cNvCxnSpPr/>
          <p:nvPr/>
        </p:nvCxnSpPr>
        <p:spPr>
          <a:xfrm flipV="1">
            <a:off x="7508506" y="1552476"/>
            <a:ext cx="108916" cy="13431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Prostokąt 58"/>
              <p:cNvSpPr/>
              <p:nvPr/>
            </p:nvSpPr>
            <p:spPr>
              <a:xfrm>
                <a:off x="2178462" y="5368251"/>
                <a:ext cx="51648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800" b="1" i="1">
                          <a:latin typeface="Cambria Math"/>
                          <a:ea typeface="Cambria Math"/>
                        </a:rPr>
                        <m:t>𝜦</m:t>
                      </m:r>
                    </m:oMath>
                  </m:oMathPara>
                </a14:m>
                <a:endParaRPr lang="pl-PL" sz="2800" b="1" dirty="0"/>
              </a:p>
            </p:txBody>
          </p:sp>
        </mc:Choice>
        <mc:Fallback xmlns="">
          <p:sp>
            <p:nvSpPr>
              <p:cNvPr id="59" name="Prostokąt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462" y="5368251"/>
                <a:ext cx="516488" cy="52322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Prostokąt 60"/>
              <p:cNvSpPr/>
              <p:nvPr/>
            </p:nvSpPr>
            <p:spPr>
              <a:xfrm>
                <a:off x="5604149" y="1201408"/>
                <a:ext cx="4196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61" name="Prostokąt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149" y="1201408"/>
                <a:ext cx="419602" cy="40011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Prostokąt 122"/>
              <p:cNvSpPr/>
              <p:nvPr/>
            </p:nvSpPr>
            <p:spPr>
              <a:xfrm>
                <a:off x="7409034" y="2476428"/>
                <a:ext cx="43037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𝐵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3" name="Prostokąt 1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9034" y="2476428"/>
                <a:ext cx="430374" cy="40011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Prostokąt 123"/>
              <p:cNvSpPr/>
              <p:nvPr/>
            </p:nvSpPr>
            <p:spPr>
              <a:xfrm>
                <a:off x="7415330" y="3498231"/>
                <a:ext cx="41876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𝐶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4" name="Prostokąt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5330" y="3498231"/>
                <a:ext cx="418769" cy="40011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Prostokąt 124"/>
              <p:cNvSpPr/>
              <p:nvPr/>
            </p:nvSpPr>
            <p:spPr>
              <a:xfrm>
                <a:off x="6694890" y="4538181"/>
                <a:ext cx="44063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𝐷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5" name="Prostokąt 1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4890" y="4538181"/>
                <a:ext cx="440633" cy="40011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Prostokąt 125"/>
              <p:cNvSpPr/>
              <p:nvPr/>
            </p:nvSpPr>
            <p:spPr>
              <a:xfrm>
                <a:off x="4215233" y="4615981"/>
                <a:ext cx="42550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𝐸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6" name="Prostokąt 1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5233" y="4615981"/>
                <a:ext cx="425501" cy="400110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Prostokąt 126"/>
              <p:cNvSpPr/>
              <p:nvPr/>
            </p:nvSpPr>
            <p:spPr>
              <a:xfrm>
                <a:off x="3212650" y="3165276"/>
                <a:ext cx="4222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𝐹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7" name="Prostokąt 1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650" y="3165276"/>
                <a:ext cx="422295" cy="400110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Prostokąt 127"/>
              <p:cNvSpPr/>
              <p:nvPr/>
            </p:nvSpPr>
            <p:spPr>
              <a:xfrm>
                <a:off x="3935606" y="1647914"/>
                <a:ext cx="4283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𝐺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28" name="Prostokąt 1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606" y="1647914"/>
                <a:ext cx="428386" cy="400110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Prostokąt 128"/>
              <p:cNvSpPr/>
              <p:nvPr/>
            </p:nvSpPr>
            <p:spPr>
              <a:xfrm>
                <a:off x="4225364" y="3330215"/>
                <a:ext cx="41537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𝒀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129" name="Prostokąt 1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364" y="3330215"/>
                <a:ext cx="415370" cy="400110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Prostokąt 129"/>
              <p:cNvSpPr/>
              <p:nvPr/>
            </p:nvSpPr>
            <p:spPr>
              <a:xfrm>
                <a:off x="5756669" y="2457335"/>
                <a:ext cx="4196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0" name="Prostokąt 1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6669" y="2457335"/>
                <a:ext cx="419602" cy="400110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Prostokąt 130"/>
              <p:cNvSpPr/>
              <p:nvPr/>
            </p:nvSpPr>
            <p:spPr>
              <a:xfrm>
                <a:off x="8315486" y="5098689"/>
                <a:ext cx="5053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1" name="Prostokąt 1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5486" y="5098689"/>
                <a:ext cx="505395" cy="400110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Prostokąt 131"/>
              <p:cNvSpPr/>
              <p:nvPr/>
            </p:nvSpPr>
            <p:spPr>
              <a:xfrm>
                <a:off x="2560741" y="1404407"/>
                <a:ext cx="51135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2" name="Prostokąt 1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741" y="1404407"/>
                <a:ext cx="511358" cy="400110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Prostokąt 132"/>
              <p:cNvSpPr/>
              <p:nvPr/>
            </p:nvSpPr>
            <p:spPr>
              <a:xfrm>
                <a:off x="1922413" y="4596603"/>
                <a:ext cx="12824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𝑙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h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</a:rPr>
                        <m:t>(</m:t>
                      </m:r>
                      <m:r>
                        <a:rPr lang="pl-PL" sz="2000" b="0" i="1" smtClean="0">
                          <a:latin typeface="Cambria Math"/>
                        </a:rPr>
                        <m:t>𝑌</m:t>
                      </m:r>
                      <m:r>
                        <a:rPr lang="pl-PL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l-GR" sz="2000" b="0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3" name="Prostokąt 1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2413" y="4596603"/>
                <a:ext cx="1282467" cy="400110"/>
              </a:xfrm>
              <a:prstGeom prst="rect">
                <a:avLst/>
              </a:prstGeom>
              <a:blipFill rotWithShape="1">
                <a:blip r:embed="rId18" cstate="print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Prostokąt 134"/>
              <p:cNvSpPr/>
              <p:nvPr/>
            </p:nvSpPr>
            <p:spPr>
              <a:xfrm>
                <a:off x="7533354" y="1021778"/>
                <a:ext cx="12824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𝑙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</a:rPr>
                        <m:t>(</m:t>
                      </m:r>
                      <m:r>
                        <a:rPr lang="pl-PL" sz="2000" b="0" i="1" smtClean="0">
                          <a:latin typeface="Cambria Math"/>
                        </a:rPr>
                        <m:t>𝑌</m:t>
                      </m:r>
                      <m:r>
                        <a:rPr lang="pl-PL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l-GR" sz="2000" b="0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5" name="Prostokąt 1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354" y="1021778"/>
                <a:ext cx="1282467" cy="400110"/>
              </a:xfrm>
              <a:prstGeom prst="rect">
                <a:avLst/>
              </a:prstGeom>
              <a:blipFill rotWithShape="1">
                <a:blip r:embed="rId19" cstate="print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Prostokąt 136"/>
              <p:cNvSpPr/>
              <p:nvPr/>
            </p:nvSpPr>
            <p:spPr>
              <a:xfrm>
                <a:off x="7403799" y="1758158"/>
                <a:ext cx="40382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7" name="Prostokąt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3799" y="1758158"/>
                <a:ext cx="403828" cy="400110"/>
              </a:xfrm>
              <a:prstGeom prst="rect">
                <a:avLst/>
              </a:prstGeom>
              <a:blipFill rotWithShape="1">
                <a:blip r:embed="rId20" cstate="print"/>
                <a:stretch>
                  <a:fillRect r="-7576" b="-909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Prostokąt 137"/>
              <p:cNvSpPr/>
              <p:nvPr/>
            </p:nvSpPr>
            <p:spPr>
              <a:xfrm>
                <a:off x="3722740" y="4215871"/>
                <a:ext cx="40382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8" name="Prostokąt 1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740" y="4215871"/>
                <a:ext cx="403828" cy="400110"/>
              </a:xfrm>
              <a:prstGeom prst="rect">
                <a:avLst/>
              </a:prstGeom>
              <a:blipFill rotWithShape="1">
                <a:blip r:embed="rId21" cstate="print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Prostokąt 138"/>
              <p:cNvSpPr/>
              <p:nvPr/>
            </p:nvSpPr>
            <p:spPr>
              <a:xfrm>
                <a:off x="4804352" y="2965221"/>
                <a:ext cx="77264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𝑑</m:t>
                      </m:r>
                      <m:r>
                        <a:rPr lang="pl-PL" sz="2000" b="0" i="1" smtClean="0">
                          <a:latin typeface="Cambria Math"/>
                        </a:rPr>
                        <m:t>(</m:t>
                      </m:r>
                      <m:r>
                        <a:rPr lang="pl-PL" sz="2000" b="0" i="1" smtClean="0">
                          <a:latin typeface="Cambria Math"/>
                        </a:rPr>
                        <m:t>𝑦</m:t>
                      </m:r>
                      <m:r>
                        <a:rPr lang="pl-PL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139" name="Prostokąt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4352" y="2965221"/>
                <a:ext cx="772647" cy="400110"/>
              </a:xfrm>
              <a:prstGeom prst="rect">
                <a:avLst/>
              </a:prstGeom>
              <a:blipFill rotWithShape="1">
                <a:blip r:embed="rId22" cstate="print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Prostokąt 61"/>
              <p:cNvSpPr/>
              <p:nvPr/>
            </p:nvSpPr>
            <p:spPr>
              <a:xfrm>
                <a:off x="6176271" y="5358969"/>
                <a:ext cx="1800045" cy="8104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𝑖𝑛𝑓</m:t>
                          </m:r>
                        </m:sub>
                        <m:sup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p>
                      </m:sSubSup>
                      <m:r>
                        <a:rPr lang="pl-PL" i="1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𝐷</m:t>
                          </m:r>
                        </m:sub>
                        <m:sup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p>
                      </m:sSubSup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=∅</m:t>
                      </m:r>
                    </m:oMath>
                  </m:oMathPara>
                </a14:m>
                <a:endParaRPr lang="pl-PL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𝑠𝑢𝑝</m:t>
                          </m:r>
                        </m:sub>
                        <m:sup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Λ</m:t>
                              </m:r>
                            </m:sub>
                          </m:sSub>
                        </m:sup>
                      </m:sSubSup>
                      <m:r>
                        <a:rPr lang="pl-PL" i="1">
                          <a:latin typeface="Cambria Math"/>
                        </a:rPr>
                        <m:t>=</m:t>
                      </m:r>
                      <m:r>
                        <a:rPr lang="pl-PL" i="1">
                          <a:latin typeface="Cambria Math"/>
                          <a:ea typeface="Cambria Math"/>
                        </a:rPr>
                        <m:t>∅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62" name="Prostokąt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6271" y="5358969"/>
                <a:ext cx="1800045" cy="810415"/>
              </a:xfrm>
              <a:prstGeom prst="rect">
                <a:avLst/>
              </a:prstGeom>
              <a:blipFill rotWithShape="1">
                <a:blip r:embed="rId23" cstate="print"/>
                <a:stretch>
                  <a:fillRect b="-75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00506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988840"/>
                <a:ext cx="8731250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𝑋</m:t>
                      </m:r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|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sSup>
                            <m:sSup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ℛ</m:t>
                              </m:r>
                            </m:e>
                            <m:sup>
                              <m:r>
                                <a:rPr lang="pl-PL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0≤</m:t>
                      </m:r>
                      <m:sSub>
                        <m:sSubPr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≤1, 1≤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3, 0≤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2 , 2≤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pl-PL" sz="200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3 ,</m:t>
                      </m:r>
                    </m:oMath>
                  </m:oMathPara>
                </a14:m>
                <a:endParaRPr lang="pl-PL" sz="2000" b="0" i="1" dirty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=5</m:t>
                      </m:r>
                      <m:r>
                        <a:rPr lang="pl-PL" sz="2000" b="0" i="1" smtClean="0">
                          <a:latin typeface="Cambria Math"/>
                        </a:rPr>
                        <m:t>}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⊂</m:t>
                      </m:r>
                      <m:sSup>
                        <m:sSup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pl-PL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𝐹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0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pl-PL" sz="2000" b="0" i="1" smtClean="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l-PL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sz="2000" i="1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pl-PL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20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pl-PL" sz="2000" b="0" i="1" smtClean="0">
                          <a:latin typeface="Cambria Math"/>
                        </a:rPr>
                        <m:t>=(−3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 2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</a:rPr>
                        <m:t>)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sSup>
                        <m:sSup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𝑋</m:t>
                      </m:r>
                    </m:oMath>
                  </m:oMathPara>
                </a14:m>
                <a:endParaRPr lang="pl-PL" sz="2000" b="0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smtClean="0">
                        <a:latin typeface="Cambria Math"/>
                        <a:ea typeface="Cambria Math"/>
                      </a:rPr>
                      <m:t>Λ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{"/>
                        <m:endChr m:val="|"/>
                        <m:ctrlPr>
                          <a:rPr lang="pl-PL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pl-PL" sz="20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pl-PL" sz="2000" b="0" i="1" smtClean="0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pl-PL" sz="2000" b="0" i="1" smtClean="0">
                                    <a:latin typeface="Cambria Math"/>
                                    <a:ea typeface="Cambria Math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lang="pl-PL" sz="2000" b="0" i="1" smtClean="0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pl-PL" sz="2000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pl-PL" sz="20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pl-PL" sz="2000" i="1">
                                    <a:latin typeface="Cambria Math"/>
                                    <a:ea typeface="Cambria Math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lang="pl-PL" sz="2000" b="0" i="1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m:rPr>
                            <m:nor/>
                          </m:rPr>
                          <a:rPr lang="pl-PL" sz="2000" dirty="0">
                            <a:ea typeface="Cambria Math"/>
                          </a:rPr>
                          <m:t> </m:t>
                        </m:r>
                        <m:sSup>
                          <m:sSupPr>
                            <m:ctrlPr>
                              <a:rPr lang="pl-PL" sz="2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ℛ</m:t>
                            </m:r>
                          </m:e>
                          <m:sup>
                            <m:r>
                              <a:rPr lang="pl-PL" sz="20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d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≤0,</m:t>
                    </m:r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≤0}</m:t>
                    </m:r>
                  </m:oMath>
                </a14:m>
                <a:r>
                  <a:rPr lang="pl-PL" sz="2000" dirty="0"/>
                  <a:t> – MAKSYMALIZACJA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pl-PL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pl-PL" sz="2000" dirty="0"/>
              </a:p>
              <a:p>
                <a:endParaRPr lang="pl-PL" sz="2000" dirty="0"/>
              </a:p>
              <a:p>
                <a:r>
                  <a:rPr lang="pl-PL" sz="2000" u="sng" dirty="0"/>
                  <a:t>ETAP I – WYZNACZENIE OBRAZU </a:t>
                </a:r>
                <a14:m>
                  <m:oMath xmlns:m="http://schemas.openxmlformats.org/officeDocument/2006/math">
                    <m:r>
                      <a:rPr lang="pl-PL" sz="2000" i="1" u="sng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pl-PL" sz="2000" u="sng" dirty="0"/>
                  <a:t> ZBIORU </a:t>
                </a:r>
                <a14:m>
                  <m:oMath xmlns:m="http://schemas.openxmlformats.org/officeDocument/2006/math">
                    <m:r>
                      <a:rPr lang="pl-PL" sz="2000" i="1" u="sng" dirty="0" smtClean="0">
                        <a:latin typeface="Cambria Math"/>
                      </a:rPr>
                      <m:t>𝑋</m:t>
                    </m:r>
                  </m:oMath>
                </a14:m>
                <a:endParaRPr lang="pl-PL" sz="2000" u="sng" dirty="0"/>
              </a:p>
              <a:p>
                <a:endParaRPr lang="pl-PL" sz="2000" b="0" i="1" dirty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/>
                        </a:rPr>
                        <m:t>𝑋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⟶</m:t>
                      </m:r>
                      <m:acc>
                        <m:accPr>
                          <m:chr m:val="̅"/>
                          <m:ctrlPr>
                            <a:rPr lang="pl-PL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𝑋</m:t>
                          </m:r>
                        </m:e>
                      </m:acc>
                      <m:r>
                        <a:rPr lang="pl-PL" sz="2000" i="1">
                          <a:latin typeface="Cambria Math"/>
                          <a:ea typeface="Cambria Math"/>
                        </a:rPr>
                        <m:t>⊂</m:t>
                      </m:r>
                      <m:sSup>
                        <m:sSup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ℛ</m:t>
                          </m:r>
                        </m:e>
                        <m:sup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 ,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=5−</m:t>
                      </m:r>
                      <m:sSub>
                        <m:sSubPr>
                          <m:ctrlPr>
                            <a:rPr lang="pl-PL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pl-PL" sz="2000" dirty="0"/>
              </a:p>
              <a:p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pl-PL" sz="2000" dirty="0"/>
                  <a:t> – WIELOŚCIAN WYPUKŁY</a:t>
                </a:r>
              </a:p>
              <a:p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𝐹</m:t>
                    </m:r>
                  </m:oMath>
                </a14:m>
                <a:r>
                  <a:rPr lang="pl-PL" sz="2000" dirty="0"/>
                  <a:t> – FUNKCJA LINIOWA</a:t>
                </a:r>
              </a:p>
              <a:p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𝑌</m:t>
                    </m:r>
                    <m:r>
                      <a:rPr lang="pl-PL" sz="2000" i="1" dirty="0" smtClean="0">
                        <a:latin typeface="Cambria Math"/>
                      </a:rPr>
                      <m:t>=</m:t>
                    </m:r>
                    <m:r>
                      <a:rPr lang="pl-PL" sz="2000" i="1" dirty="0" smtClean="0">
                        <a:latin typeface="Cambria Math"/>
                      </a:rPr>
                      <m:t>𝐹</m:t>
                    </m:r>
                    <m:r>
                      <a:rPr lang="pl-PL" sz="2000" i="1" dirty="0" smtClean="0">
                        <a:latin typeface="Cambria Math"/>
                      </a:rPr>
                      <m:t>(</m:t>
                    </m:r>
                    <m:r>
                      <a:rPr lang="pl-PL" sz="2000" i="1" dirty="0" smtClean="0">
                        <a:latin typeface="Cambria Math"/>
                      </a:rPr>
                      <m:t>𝑋</m:t>
                    </m:r>
                    <m:r>
                      <a:rPr lang="pl-PL" sz="20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pl-PL" sz="2000" dirty="0"/>
                  <a:t>– WIELOŚCIAN WYPUKŁY („ROZPIĘTY” NA OBRAZACH WIERZCHOŁKÓW ZBIORU </a:t>
                </a:r>
                <a14:m>
                  <m:oMath xmlns:m="http://schemas.openxmlformats.org/officeDocument/2006/math">
                    <m:r>
                      <a:rPr lang="pl-PL" sz="200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pl-PL" sz="2000" dirty="0"/>
                  <a:t>)</a:t>
                </a:r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988840"/>
                <a:ext cx="8731250" cy="378565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68" b="-209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861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PRZYKŁAD (LINIOWY)</a:t>
                </a:r>
              </a:p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dirty="0" smtClean="0">
                          <a:solidFill>
                            <a:srgbClr val="008D89"/>
                          </a:solidFill>
                          <a:latin typeface="Cambria Math"/>
                        </a:rPr>
                        <m:t>(</m:t>
                      </m:r>
                      <m:r>
                        <a:rPr lang="pl-PL" sz="2000" b="1" i="1" dirty="0" smtClean="0">
                          <a:solidFill>
                            <a:srgbClr val="008D89"/>
                          </a:solidFill>
                          <a:latin typeface="Cambria Math"/>
                        </a:rPr>
                        <m:t>𝑿</m:t>
                      </m:r>
                      <m:r>
                        <a:rPr lang="pl-PL" sz="2000" b="1" i="1" dirty="0" smtClean="0">
                          <a:solidFill>
                            <a:srgbClr val="008D89"/>
                          </a:solidFill>
                          <a:latin typeface="Cambria Math"/>
                        </a:rPr>
                        <m:t>, </m:t>
                      </m:r>
                      <m:r>
                        <a:rPr lang="pl-PL" sz="2000" b="1" i="1" dirty="0" smtClean="0">
                          <a:solidFill>
                            <a:srgbClr val="008D89"/>
                          </a:solidFill>
                          <a:latin typeface="Cambria Math"/>
                        </a:rPr>
                        <m:t>𝑭</m:t>
                      </m:r>
                      <m:r>
                        <a:rPr lang="pl-PL" sz="2000" b="1" i="1" dirty="0" smtClean="0">
                          <a:solidFill>
                            <a:srgbClr val="008D89"/>
                          </a:solidFill>
                          <a:latin typeface="Cambria Math"/>
                        </a:rPr>
                        <m:t>, ≥)</m:t>
                      </m:r>
                    </m:oMath>
                  </m:oMathPara>
                </a14:m>
                <a:endParaRPr lang="pl-PL" sz="2000" b="1" dirty="0">
                  <a:solidFill>
                    <a:srgbClr val="008D89"/>
                  </a:solidFill>
                </a:endParaRPr>
              </a:p>
            </p:txBody>
          </p:sp>
        </mc:Choice>
        <mc:Fallback xmlns="">
          <p:sp>
            <p:nvSpPr>
              <p:cNvPr id="1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861774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t="-283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01863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797992132"/>
              </p:ext>
            </p:extLst>
          </p:nvPr>
        </p:nvGraphicFramePr>
        <p:xfrm>
          <a:off x="639044" y="908720"/>
          <a:ext cx="7893396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Elipsa 6"/>
          <p:cNvSpPr/>
          <p:nvPr/>
        </p:nvSpPr>
        <p:spPr>
          <a:xfrm>
            <a:off x="3779912" y="2577604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Elipsa 18"/>
          <p:cNvSpPr/>
          <p:nvPr/>
        </p:nvSpPr>
        <p:spPr>
          <a:xfrm>
            <a:off x="5193159" y="1963440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9" name="Łącznik prostoliniowy 8"/>
          <p:cNvCxnSpPr>
            <a:endCxn id="7" idx="5"/>
          </p:cNvCxnSpPr>
          <p:nvPr/>
        </p:nvCxnSpPr>
        <p:spPr>
          <a:xfrm flipH="1" flipV="1">
            <a:off x="3902837" y="2700529"/>
            <a:ext cx="669163" cy="58445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Łącznik prostoliniowy 21"/>
          <p:cNvCxnSpPr>
            <a:endCxn id="7" idx="2"/>
          </p:cNvCxnSpPr>
          <p:nvPr/>
        </p:nvCxnSpPr>
        <p:spPr>
          <a:xfrm>
            <a:off x="2411760" y="2348880"/>
            <a:ext cx="1368152" cy="300732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Łącznik prostoliniowy 27"/>
          <p:cNvCxnSpPr/>
          <p:nvPr/>
        </p:nvCxnSpPr>
        <p:spPr>
          <a:xfrm flipH="1">
            <a:off x="5278488" y="2035448"/>
            <a:ext cx="2245840" cy="1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pole tekstowe 19"/>
              <p:cNvSpPr txBox="1"/>
              <p:nvPr/>
            </p:nvSpPr>
            <p:spPr>
              <a:xfrm>
                <a:off x="3887614" y="652046"/>
                <a:ext cx="13909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0" name="pole tekstow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7614" y="652046"/>
                <a:ext cx="1390997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pole tekstowe 30"/>
              <p:cNvSpPr txBox="1"/>
              <p:nvPr/>
            </p:nvSpPr>
            <p:spPr>
              <a:xfrm>
                <a:off x="7577212" y="3100318"/>
                <a:ext cx="13909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31" name="pole tekstow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212" y="3100318"/>
                <a:ext cx="1390997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pole tekstowe 31"/>
              <p:cNvSpPr txBox="1"/>
              <p:nvPr/>
            </p:nvSpPr>
            <p:spPr>
              <a:xfrm>
                <a:off x="4477395" y="3265279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𝑨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32" name="pole tekstowe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7395" y="3265279"/>
                <a:ext cx="502320" cy="40011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pole tekstowe 32"/>
              <p:cNvSpPr txBox="1"/>
              <p:nvPr/>
            </p:nvSpPr>
            <p:spPr>
              <a:xfrm>
                <a:off x="7326052" y="1635338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𝑩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33" name="pole tekstowe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6052" y="1635338"/>
                <a:ext cx="502320" cy="40011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pole tekstowe 33"/>
              <p:cNvSpPr txBox="1"/>
              <p:nvPr/>
            </p:nvSpPr>
            <p:spPr>
              <a:xfrm>
                <a:off x="1331640" y="1249307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𝑪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34" name="pole tekstowe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249307"/>
                <a:ext cx="502320" cy="40011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pole tekstowe 36"/>
              <p:cNvSpPr txBox="1"/>
              <p:nvPr/>
            </p:nvSpPr>
            <p:spPr>
              <a:xfrm>
                <a:off x="3600760" y="1246021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𝑫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37" name="pole tekstowe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760" y="1246021"/>
                <a:ext cx="502320" cy="40011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pole tekstowe 37"/>
              <p:cNvSpPr txBox="1"/>
              <p:nvPr/>
            </p:nvSpPr>
            <p:spPr>
              <a:xfrm>
                <a:off x="1986360" y="2377549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𝑬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38" name="pole tekstowe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6360" y="2377549"/>
                <a:ext cx="502320" cy="400110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pole tekstowe 38"/>
              <p:cNvSpPr txBox="1"/>
              <p:nvPr/>
            </p:nvSpPr>
            <p:spPr>
              <a:xfrm>
                <a:off x="4972175" y="2107456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𝑮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39" name="pole tekstowe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175" y="2107456"/>
                <a:ext cx="502320" cy="400110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pole tekstowe 39"/>
              <p:cNvSpPr txBox="1"/>
              <p:nvPr/>
            </p:nvSpPr>
            <p:spPr>
              <a:xfrm>
                <a:off x="3593220" y="2177494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𝑯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40" name="pole tekstowe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220" y="2177494"/>
                <a:ext cx="502320" cy="400110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pole tekstowe 40"/>
              <p:cNvSpPr txBox="1"/>
              <p:nvPr/>
            </p:nvSpPr>
            <p:spPr>
              <a:xfrm>
                <a:off x="2989560" y="1811417"/>
                <a:ext cx="5023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latin typeface="Cambria Math"/>
                        </a:rPr>
                        <m:t>𝒀</m:t>
                      </m:r>
                    </m:oMath>
                  </m:oMathPara>
                </a14:m>
                <a:endParaRPr lang="pl-PL" sz="2800" b="1" dirty="0"/>
              </a:p>
            </p:txBody>
          </p:sp>
        </mc:Choice>
        <mc:Fallback xmlns="">
          <p:sp>
            <p:nvSpPr>
              <p:cNvPr id="41" name="pole tekstowe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9560" y="1811417"/>
                <a:ext cx="502320" cy="523220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Elipsa 41"/>
          <p:cNvSpPr/>
          <p:nvPr/>
        </p:nvSpPr>
        <p:spPr>
          <a:xfrm>
            <a:off x="4927898" y="2730004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pole tekstowe 43"/>
              <p:cNvSpPr txBox="1"/>
              <p:nvPr/>
            </p:nvSpPr>
            <p:spPr>
              <a:xfrm>
                <a:off x="4983809" y="2449557"/>
                <a:ext cx="5023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/>
                        </a:rPr>
                        <m:t>𝒛</m:t>
                      </m:r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44" name="pole tekstowe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3809" y="2449557"/>
                <a:ext cx="502320" cy="400110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982831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/>
              <p:cNvSpPr txBox="1"/>
              <p:nvPr/>
            </p:nvSpPr>
            <p:spPr>
              <a:xfrm>
                <a:off x="206375" y="1988840"/>
                <a:ext cx="2277393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dirty="0"/>
                  <a:t>1)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sz="2000" b="0" i="1" smtClean="0">
                        <a:latin typeface="Cambria Math"/>
                        <a:ea typeface="Cambria Math"/>
                      </a:rPr>
                      <m:t>⟶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𝑚𝑎𝑥</m:t>
                    </m:r>
                  </m:oMath>
                </a14:m>
                <a:endParaRPr lang="pl-PL" sz="2000" b="0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i="1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𝑚𝑎𝑥</m:t>
                      </m:r>
                    </m:oMath>
                  </m:oMathPara>
                </a14:m>
                <a:endParaRPr lang="pl-PL" sz="2000" dirty="0"/>
              </a:p>
              <a:p>
                <a:r>
                  <a:rPr lang="pl-PL" sz="2000" dirty="0"/>
                  <a:t>2)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sz="2000" b="0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b="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sz="2000" b="0" i="1">
                        <a:latin typeface="Cambria Math"/>
                        <a:ea typeface="Cambria Math"/>
                      </a:rPr>
                      <m:t>⟶</m:t>
                    </m:r>
                    <m:r>
                      <a:rPr lang="pl-PL" sz="2000" b="0" i="1">
                        <a:latin typeface="Cambria Math"/>
                        <a:ea typeface="Cambria Math"/>
                      </a:rPr>
                      <m:t>𝑚𝑎𝑥</m:t>
                    </m:r>
                  </m:oMath>
                </a14:m>
                <a:endParaRPr lang="pl-PL" sz="2000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i="1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𝑚𝑖𝑛</m:t>
                      </m:r>
                    </m:oMath>
                  </m:oMathPara>
                </a14:m>
                <a:endParaRPr lang="pl-PL" sz="2000" dirty="0">
                  <a:ea typeface="Cambria Math"/>
                </a:endParaRPr>
              </a:p>
              <a:p>
                <a:r>
                  <a:rPr lang="pl-PL" sz="2000" dirty="0"/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sz="2000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sz="2000" i="1">
                        <a:latin typeface="Cambria Math"/>
                        <a:ea typeface="Cambria Math"/>
                      </a:rPr>
                      <m:t>⟶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𝑚𝑖𝑛</m:t>
                    </m:r>
                  </m:oMath>
                </a14:m>
                <a:endParaRPr lang="pl-PL" sz="2000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i="1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sz="2000" b="0" i="1" smtClean="0">
                          <a:latin typeface="Cambria Math"/>
                          <a:ea typeface="Cambria Math"/>
                        </a:rPr>
                        <m:t>𝑚𝑖𝑛</m:t>
                      </m:r>
                    </m:oMath>
                  </m:oMathPara>
                </a14:m>
                <a:endParaRPr lang="pl-PL" sz="2000" dirty="0">
                  <a:ea typeface="Cambria Math"/>
                </a:endParaRPr>
              </a:p>
              <a:p>
                <a:r>
                  <a:rPr lang="pl-PL" sz="2000" dirty="0"/>
                  <a:t>4)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i="1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sz="2000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sz="2000" i="1">
                        <a:latin typeface="Cambria Math"/>
                        <a:ea typeface="Cambria Math"/>
                      </a:rPr>
                      <m:t>⟶</m:t>
                    </m:r>
                    <m:r>
                      <a:rPr lang="pl-PL" sz="2000" b="0" i="1" smtClean="0">
                        <a:latin typeface="Cambria Math"/>
                        <a:ea typeface="Cambria Math"/>
                      </a:rPr>
                      <m:t>𝑚𝑖𝑛</m:t>
                    </m:r>
                  </m:oMath>
                </a14:m>
                <a:endParaRPr lang="pl-PL" sz="2000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sz="2000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pl-P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20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pl-PL" sz="2000" i="1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sz="2000" i="1">
                          <a:latin typeface="Cambria Math"/>
                          <a:ea typeface="Cambria Math"/>
                        </a:rPr>
                        <m:t>𝑚𝑎𝑥</m:t>
                      </m:r>
                    </m:oMath>
                  </m:oMathPara>
                </a14:m>
                <a:endParaRPr lang="pl-PL" sz="2000" dirty="0">
                  <a:ea typeface="Cambria Math"/>
                </a:endParaRPr>
              </a:p>
              <a:p>
                <a:endParaRPr lang="pl-PL" sz="2000" dirty="0"/>
              </a:p>
            </p:txBody>
          </p:sp>
        </mc:Choice>
        <mc:Fallback xmlns="">
          <p:sp>
            <p:nvSpPr>
              <p:cNvPr id="11" name="pole tekstow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988840"/>
                <a:ext cx="2277393" cy="286232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2949" t="-85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Nawias klamrowy zamykający 12"/>
          <p:cNvSpPr/>
          <p:nvPr/>
        </p:nvSpPr>
        <p:spPr>
          <a:xfrm>
            <a:off x="1967497" y="2683520"/>
            <a:ext cx="661516" cy="576064"/>
          </a:xfrm>
          <a:prstGeom prst="righ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/>
              <p:cNvSpPr txBox="1"/>
              <p:nvPr/>
            </p:nvSpPr>
            <p:spPr>
              <a:xfrm>
                <a:off x="2629013" y="2164214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5" name="pole tekstow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9013" y="2164214"/>
                <a:ext cx="504056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Nawias klamrowy zamykający 16"/>
          <p:cNvSpPr/>
          <p:nvPr/>
        </p:nvSpPr>
        <p:spPr>
          <a:xfrm>
            <a:off x="1967497" y="3284984"/>
            <a:ext cx="661516" cy="576064"/>
          </a:xfrm>
          <a:prstGeom prst="righ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Nawias klamrowy zamykający 17"/>
          <p:cNvSpPr/>
          <p:nvPr/>
        </p:nvSpPr>
        <p:spPr>
          <a:xfrm>
            <a:off x="1967497" y="2060848"/>
            <a:ext cx="661516" cy="576064"/>
          </a:xfrm>
          <a:prstGeom prst="righ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Nawias klamrowy zamykający 18"/>
          <p:cNvSpPr/>
          <p:nvPr/>
        </p:nvSpPr>
        <p:spPr>
          <a:xfrm>
            <a:off x="1967497" y="3933056"/>
            <a:ext cx="661516" cy="576064"/>
          </a:xfrm>
          <a:prstGeom prst="righ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pole tekstowe 19"/>
              <p:cNvSpPr txBox="1"/>
              <p:nvPr/>
            </p:nvSpPr>
            <p:spPr>
              <a:xfrm>
                <a:off x="2629013" y="2786886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0" name="pole tekstow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9013" y="2786886"/>
                <a:ext cx="504056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pole tekstowe 20"/>
              <p:cNvSpPr txBox="1"/>
              <p:nvPr/>
            </p:nvSpPr>
            <p:spPr>
              <a:xfrm>
                <a:off x="2629013" y="3388350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1" name="pole tekstow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9013" y="3388350"/>
                <a:ext cx="504056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pole tekstowe 21"/>
              <p:cNvSpPr txBox="1"/>
              <p:nvPr/>
            </p:nvSpPr>
            <p:spPr>
              <a:xfrm>
                <a:off x="2629013" y="4036422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2" name="pole tekstow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9013" y="4036422"/>
                <a:ext cx="504056" cy="36933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upa 8"/>
          <p:cNvGrpSpPr/>
          <p:nvPr/>
        </p:nvGrpSpPr>
        <p:grpSpPr>
          <a:xfrm>
            <a:off x="3491880" y="795583"/>
            <a:ext cx="5445745" cy="4608512"/>
            <a:chOff x="3491880" y="1268760"/>
            <a:chExt cx="5445745" cy="4608512"/>
          </a:xfrm>
        </p:grpSpPr>
        <p:cxnSp>
          <p:nvCxnSpPr>
            <p:cNvPr id="3" name="Łącznik prosty ze strzałką 2"/>
            <p:cNvCxnSpPr/>
            <p:nvPr/>
          </p:nvCxnSpPr>
          <p:spPr>
            <a:xfrm flipV="1">
              <a:off x="6214752" y="1268760"/>
              <a:ext cx="0" cy="460851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Łącznik prosty ze strzałką 22"/>
            <p:cNvCxnSpPr/>
            <p:nvPr/>
          </p:nvCxnSpPr>
          <p:spPr>
            <a:xfrm>
              <a:off x="3491880" y="3757682"/>
              <a:ext cx="544574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Łącznik prostoliniowy 11"/>
          <p:cNvCxnSpPr/>
          <p:nvPr/>
        </p:nvCxnSpPr>
        <p:spPr>
          <a:xfrm flipV="1">
            <a:off x="6372200" y="309983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Łącznik prostoliniowy 29"/>
          <p:cNvCxnSpPr/>
          <p:nvPr/>
        </p:nvCxnSpPr>
        <p:spPr>
          <a:xfrm flipV="1">
            <a:off x="6643598" y="309983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Łącznik prostoliniowy 30"/>
          <p:cNvCxnSpPr/>
          <p:nvPr/>
        </p:nvCxnSpPr>
        <p:spPr>
          <a:xfrm flipV="1">
            <a:off x="6946443" y="309983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Łącznik prostoliniowy 31"/>
          <p:cNvCxnSpPr/>
          <p:nvPr/>
        </p:nvCxnSpPr>
        <p:spPr>
          <a:xfrm flipV="1">
            <a:off x="7262425" y="309983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Łącznik prostoliniowy 32"/>
          <p:cNvCxnSpPr/>
          <p:nvPr/>
        </p:nvCxnSpPr>
        <p:spPr>
          <a:xfrm flipV="1">
            <a:off x="7524328" y="3106070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Łącznik prostoliniowy 33"/>
          <p:cNvCxnSpPr/>
          <p:nvPr/>
        </p:nvCxnSpPr>
        <p:spPr>
          <a:xfrm flipV="1">
            <a:off x="7810242" y="309983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Łącznik prostoliniowy 34"/>
          <p:cNvCxnSpPr/>
          <p:nvPr/>
        </p:nvCxnSpPr>
        <p:spPr>
          <a:xfrm flipV="1">
            <a:off x="8100392" y="3088667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Łącznik prostoliniowy 35"/>
          <p:cNvCxnSpPr/>
          <p:nvPr/>
        </p:nvCxnSpPr>
        <p:spPr>
          <a:xfrm flipV="1">
            <a:off x="8407633" y="309983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Łącznik prostoliniowy 36"/>
          <p:cNvCxnSpPr/>
          <p:nvPr/>
        </p:nvCxnSpPr>
        <p:spPr>
          <a:xfrm flipV="1">
            <a:off x="6216250" y="2921404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Łącznik prostoliniowy 37"/>
          <p:cNvCxnSpPr/>
          <p:nvPr/>
        </p:nvCxnSpPr>
        <p:spPr>
          <a:xfrm flipV="1">
            <a:off x="6216483" y="265155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Łącznik prostoliniowy 38"/>
          <p:cNvCxnSpPr/>
          <p:nvPr/>
        </p:nvCxnSpPr>
        <p:spPr>
          <a:xfrm flipV="1">
            <a:off x="6216483" y="2406042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Łącznik prostoliniowy 39"/>
          <p:cNvCxnSpPr/>
          <p:nvPr/>
        </p:nvCxnSpPr>
        <p:spPr>
          <a:xfrm flipV="1">
            <a:off x="6209734" y="2163735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Łącznik prostoliniowy 40"/>
          <p:cNvCxnSpPr/>
          <p:nvPr/>
        </p:nvCxnSpPr>
        <p:spPr>
          <a:xfrm flipV="1">
            <a:off x="6209734" y="1875703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Łącznik prostoliniowy 41"/>
          <p:cNvCxnSpPr/>
          <p:nvPr/>
        </p:nvCxnSpPr>
        <p:spPr>
          <a:xfrm flipV="1">
            <a:off x="6209734" y="1600619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Łącznik prostoliniowy 42"/>
          <p:cNvCxnSpPr/>
          <p:nvPr/>
        </p:nvCxnSpPr>
        <p:spPr>
          <a:xfrm flipV="1">
            <a:off x="6217981" y="1326046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Łącznik prostoliniowy 43"/>
          <p:cNvCxnSpPr/>
          <p:nvPr/>
        </p:nvCxnSpPr>
        <p:spPr>
          <a:xfrm flipV="1">
            <a:off x="6219479" y="1069635"/>
            <a:ext cx="184666" cy="1846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pole tekstowe 13"/>
              <p:cNvSpPr txBox="1"/>
              <p:nvPr/>
            </p:nvSpPr>
            <p:spPr>
              <a:xfrm>
                <a:off x="8614008" y="3363190"/>
                <a:ext cx="5299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1" i="1" smtClean="0">
                              <a:latin typeface="Cambria Math"/>
                              <a:ea typeface="Cambria Math"/>
                            </a:rPr>
                            <m:t>𝝀</m:t>
                          </m:r>
                        </m:e>
                        <m:sub>
                          <m:r>
                            <a:rPr lang="pl-PL" sz="2000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pl-PL" b="1" dirty="0"/>
              </a:p>
            </p:txBody>
          </p:sp>
        </mc:Choice>
        <mc:Fallback xmlns="">
          <p:sp>
            <p:nvSpPr>
              <p:cNvPr id="14" name="pole tekstow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4008" y="3363190"/>
                <a:ext cx="529992" cy="40011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Prostokąt 15"/>
              <p:cNvSpPr/>
              <p:nvPr/>
            </p:nvSpPr>
            <p:spPr>
              <a:xfrm>
                <a:off x="5655595" y="610917"/>
                <a:ext cx="52232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sz="2000" b="1" i="1">
                              <a:latin typeface="Cambria Math"/>
                              <a:ea typeface="Cambria Math"/>
                            </a:rPr>
                            <m:t>𝝀</m:t>
                          </m:r>
                        </m:e>
                        <m:sub>
                          <m:r>
                            <a:rPr lang="pl-PL" sz="2000" b="1" i="1" smtClean="0">
                              <a:latin typeface="Cambria Math"/>
                              <a:ea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pl-PL" b="1" dirty="0"/>
              </a:p>
            </p:txBody>
          </p:sp>
        </mc:Choice>
        <mc:Fallback xmlns="">
          <p:sp>
            <p:nvSpPr>
              <p:cNvPr id="16" name="Prostokąt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5595" y="610917"/>
                <a:ext cx="522322" cy="40011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Prostokąt 23"/>
              <p:cNvSpPr/>
              <p:nvPr/>
            </p:nvSpPr>
            <p:spPr>
              <a:xfrm>
                <a:off x="7337866" y="2036710"/>
                <a:ext cx="516102" cy="369332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b="1" i="1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1" i="1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𝚲</m:t>
                          </m:r>
                        </m:e>
                        <m:sub>
                          <m:r>
                            <a:rPr lang="pl-PL" b="1" i="1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pl-PL" dirty="0">
                  <a:ln>
                    <a:noFill/>
                  </a:ln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Prostokąt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7866" y="2036710"/>
                <a:ext cx="516102" cy="369332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Prostokąt 47"/>
              <p:cNvSpPr/>
              <p:nvPr/>
            </p:nvSpPr>
            <p:spPr>
              <a:xfrm>
                <a:off x="4383568" y="2071402"/>
                <a:ext cx="5161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𝚲</m:t>
                          </m:r>
                        </m:e>
                        <m:sub>
                          <m:r>
                            <a:rPr lang="pl-PL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pl-PL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8" name="Prostokąt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3568" y="2071402"/>
                <a:ext cx="516102" cy="369332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Prostokąt 48"/>
              <p:cNvSpPr/>
              <p:nvPr/>
            </p:nvSpPr>
            <p:spPr>
              <a:xfrm>
                <a:off x="4313949" y="3932577"/>
                <a:ext cx="5161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1" i="1" smtClean="0">
                              <a:latin typeface="Cambria Math"/>
                              <a:ea typeface="Cambria Math"/>
                            </a:rPr>
                            <m:t>𝚲</m:t>
                          </m:r>
                        </m:e>
                        <m:sub>
                          <m:r>
                            <a:rPr lang="pl-PL" b="1" i="1"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49" name="Prostokąt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949" y="3932577"/>
                <a:ext cx="516102" cy="369332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Prostokąt 49"/>
              <p:cNvSpPr/>
              <p:nvPr/>
            </p:nvSpPr>
            <p:spPr>
              <a:xfrm>
                <a:off x="7358610" y="4008653"/>
                <a:ext cx="5161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𝚲</m:t>
                          </m:r>
                        </m:e>
                        <m:sub>
                          <m:r>
                            <a:rPr lang="pl-PL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sub>
                      </m:sSub>
                    </m:oMath>
                  </m:oMathPara>
                </a14:m>
                <a:endParaRPr lang="pl-PL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0" name="Prostokąt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8610" y="4008653"/>
                <a:ext cx="516102" cy="369332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Łącznik prostoliniowy 50"/>
          <p:cNvCxnSpPr/>
          <p:nvPr/>
        </p:nvCxnSpPr>
        <p:spPr>
          <a:xfrm flipV="1">
            <a:off x="3751302" y="3290736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Łącznik prostoliniowy 51"/>
          <p:cNvCxnSpPr/>
          <p:nvPr/>
        </p:nvCxnSpPr>
        <p:spPr>
          <a:xfrm flipV="1">
            <a:off x="4022700" y="3290736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Łącznik prostoliniowy 52"/>
          <p:cNvCxnSpPr/>
          <p:nvPr/>
        </p:nvCxnSpPr>
        <p:spPr>
          <a:xfrm flipV="1">
            <a:off x="4325545" y="3290736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Łącznik prostoliniowy 53"/>
          <p:cNvCxnSpPr/>
          <p:nvPr/>
        </p:nvCxnSpPr>
        <p:spPr>
          <a:xfrm flipV="1">
            <a:off x="4641527" y="3290736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Łącznik prostoliniowy 54"/>
          <p:cNvCxnSpPr/>
          <p:nvPr/>
        </p:nvCxnSpPr>
        <p:spPr>
          <a:xfrm flipV="1">
            <a:off x="4903430" y="3296967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Łącznik prostoliniowy 55"/>
          <p:cNvCxnSpPr/>
          <p:nvPr/>
        </p:nvCxnSpPr>
        <p:spPr>
          <a:xfrm flipV="1">
            <a:off x="5189344" y="3290736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Łącznik prostoliniowy 56"/>
          <p:cNvCxnSpPr/>
          <p:nvPr/>
        </p:nvCxnSpPr>
        <p:spPr>
          <a:xfrm flipV="1">
            <a:off x="5479494" y="3279564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Łącznik prostoliniowy 57"/>
          <p:cNvCxnSpPr/>
          <p:nvPr/>
        </p:nvCxnSpPr>
        <p:spPr>
          <a:xfrm flipV="1">
            <a:off x="5786735" y="3290736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Łącznik prostoliniowy 74"/>
          <p:cNvCxnSpPr/>
          <p:nvPr/>
        </p:nvCxnSpPr>
        <p:spPr>
          <a:xfrm flipV="1">
            <a:off x="6025068" y="5243480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Łącznik prostoliniowy 75"/>
          <p:cNvCxnSpPr/>
          <p:nvPr/>
        </p:nvCxnSpPr>
        <p:spPr>
          <a:xfrm flipV="1">
            <a:off x="6025301" y="4973635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7" name="Łącznik prostoliniowy 76"/>
          <p:cNvCxnSpPr/>
          <p:nvPr/>
        </p:nvCxnSpPr>
        <p:spPr>
          <a:xfrm flipV="1">
            <a:off x="6025301" y="4728118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Łącznik prostoliniowy 77"/>
          <p:cNvCxnSpPr/>
          <p:nvPr/>
        </p:nvCxnSpPr>
        <p:spPr>
          <a:xfrm flipV="1">
            <a:off x="6018552" y="4485811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Łącznik prostoliniowy 78"/>
          <p:cNvCxnSpPr/>
          <p:nvPr/>
        </p:nvCxnSpPr>
        <p:spPr>
          <a:xfrm flipV="1">
            <a:off x="6018552" y="4197779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Łącznik prostoliniowy 79"/>
          <p:cNvCxnSpPr/>
          <p:nvPr/>
        </p:nvCxnSpPr>
        <p:spPr>
          <a:xfrm flipV="1">
            <a:off x="6018552" y="3922695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Łącznik prostoliniowy 80"/>
          <p:cNvCxnSpPr/>
          <p:nvPr/>
        </p:nvCxnSpPr>
        <p:spPr>
          <a:xfrm flipV="1">
            <a:off x="6026799" y="3648122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Łącznik prostoliniowy 81"/>
          <p:cNvCxnSpPr/>
          <p:nvPr/>
        </p:nvCxnSpPr>
        <p:spPr>
          <a:xfrm flipV="1">
            <a:off x="6028297" y="3391711"/>
            <a:ext cx="184666" cy="1846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5" name="Łącznik prostoliniowy 84"/>
          <p:cNvCxnSpPr/>
          <p:nvPr/>
        </p:nvCxnSpPr>
        <p:spPr>
          <a:xfrm flipH="1" flipV="1">
            <a:off x="5828830" y="3088667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Łącznik prostoliniowy 86"/>
          <p:cNvCxnSpPr/>
          <p:nvPr/>
        </p:nvCxnSpPr>
        <p:spPr>
          <a:xfrm flipH="1" flipV="1">
            <a:off x="5499212" y="3061697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8" name="Łącznik prostoliniowy 87"/>
          <p:cNvCxnSpPr/>
          <p:nvPr/>
        </p:nvCxnSpPr>
        <p:spPr>
          <a:xfrm flipH="1" flipV="1">
            <a:off x="5228780" y="3054511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Łącznik prostoliniowy 88"/>
          <p:cNvCxnSpPr/>
          <p:nvPr/>
        </p:nvCxnSpPr>
        <p:spPr>
          <a:xfrm flipH="1" flipV="1">
            <a:off x="4909195" y="3054511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0" name="Łącznik prostoliniowy 89"/>
          <p:cNvCxnSpPr/>
          <p:nvPr/>
        </p:nvCxnSpPr>
        <p:spPr>
          <a:xfrm flipH="1" flipV="1">
            <a:off x="4684821" y="3062664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1" name="Łącznik prostoliniowy 90"/>
          <p:cNvCxnSpPr/>
          <p:nvPr/>
        </p:nvCxnSpPr>
        <p:spPr>
          <a:xfrm flipH="1" flipV="1">
            <a:off x="4345263" y="3055791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" name="Łącznik prostoliniowy 91"/>
          <p:cNvCxnSpPr/>
          <p:nvPr/>
        </p:nvCxnSpPr>
        <p:spPr>
          <a:xfrm flipH="1" flipV="1">
            <a:off x="4062136" y="3051485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3" name="Łącznik prostoliniowy 92"/>
          <p:cNvCxnSpPr/>
          <p:nvPr/>
        </p:nvCxnSpPr>
        <p:spPr>
          <a:xfrm flipH="1" flipV="1">
            <a:off x="3779305" y="3063631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4" name="Łącznik prostoliniowy 93"/>
          <p:cNvCxnSpPr/>
          <p:nvPr/>
        </p:nvCxnSpPr>
        <p:spPr>
          <a:xfrm flipH="1" flipV="1">
            <a:off x="6069522" y="2870812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5" name="Łącznik prostoliniowy 94"/>
          <p:cNvCxnSpPr/>
          <p:nvPr/>
        </p:nvCxnSpPr>
        <p:spPr>
          <a:xfrm flipH="1" flipV="1">
            <a:off x="6044786" y="2573630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6" name="Łącznik prostoliniowy 95"/>
          <p:cNvCxnSpPr/>
          <p:nvPr/>
        </p:nvCxnSpPr>
        <p:spPr>
          <a:xfrm flipH="1" flipV="1">
            <a:off x="6057988" y="2331323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7" name="Łącznik prostoliniowy 96"/>
          <p:cNvCxnSpPr/>
          <p:nvPr/>
        </p:nvCxnSpPr>
        <p:spPr>
          <a:xfrm flipH="1" flipV="1">
            <a:off x="6057574" y="2100932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8" name="Łącznik prostoliniowy 97"/>
          <p:cNvCxnSpPr/>
          <p:nvPr/>
        </p:nvCxnSpPr>
        <p:spPr>
          <a:xfrm flipH="1" flipV="1">
            <a:off x="6057574" y="1818855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9" name="Łącznik prostoliniowy 98"/>
          <p:cNvCxnSpPr/>
          <p:nvPr/>
        </p:nvCxnSpPr>
        <p:spPr>
          <a:xfrm flipH="1" flipV="1">
            <a:off x="6057574" y="1549829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0" name="Łącznik prostoliniowy 99"/>
          <p:cNvCxnSpPr/>
          <p:nvPr/>
        </p:nvCxnSpPr>
        <p:spPr>
          <a:xfrm flipH="1" flipV="1">
            <a:off x="6074337" y="1308968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Łącznik prostoliniowy 100"/>
          <p:cNvCxnSpPr/>
          <p:nvPr/>
        </p:nvCxnSpPr>
        <p:spPr>
          <a:xfrm flipH="1" flipV="1">
            <a:off x="6057574" y="1035479"/>
            <a:ext cx="145230" cy="21882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Łącznik prostoliniowy 101"/>
          <p:cNvCxnSpPr/>
          <p:nvPr/>
        </p:nvCxnSpPr>
        <p:spPr>
          <a:xfrm flipH="1" flipV="1">
            <a:off x="8430010" y="3303183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3" name="Łącznik prostoliniowy 102"/>
          <p:cNvCxnSpPr/>
          <p:nvPr/>
        </p:nvCxnSpPr>
        <p:spPr>
          <a:xfrm flipH="1" flipV="1">
            <a:off x="8100392" y="3276213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" name="Łącznik prostoliniowy 103"/>
          <p:cNvCxnSpPr/>
          <p:nvPr/>
        </p:nvCxnSpPr>
        <p:spPr>
          <a:xfrm flipH="1" flipV="1">
            <a:off x="7829960" y="3269027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5" name="Łącznik prostoliniowy 104"/>
          <p:cNvCxnSpPr/>
          <p:nvPr/>
        </p:nvCxnSpPr>
        <p:spPr>
          <a:xfrm flipH="1" flipV="1">
            <a:off x="7510375" y="3269027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Łącznik prostoliniowy 105"/>
          <p:cNvCxnSpPr/>
          <p:nvPr/>
        </p:nvCxnSpPr>
        <p:spPr>
          <a:xfrm flipH="1" flipV="1">
            <a:off x="7286001" y="3277180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Łącznik prostoliniowy 106"/>
          <p:cNvCxnSpPr/>
          <p:nvPr/>
        </p:nvCxnSpPr>
        <p:spPr>
          <a:xfrm flipH="1" flipV="1">
            <a:off x="6946443" y="3270307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Łącznik prostoliniowy 107"/>
          <p:cNvCxnSpPr/>
          <p:nvPr/>
        </p:nvCxnSpPr>
        <p:spPr>
          <a:xfrm flipH="1" flipV="1">
            <a:off x="6663316" y="3266001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9" name="Łącznik prostoliniowy 108"/>
          <p:cNvCxnSpPr/>
          <p:nvPr/>
        </p:nvCxnSpPr>
        <p:spPr>
          <a:xfrm flipH="1" flipV="1">
            <a:off x="6380485" y="3278147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0" name="Łącznik prostoliniowy 109"/>
          <p:cNvCxnSpPr/>
          <p:nvPr/>
        </p:nvCxnSpPr>
        <p:spPr>
          <a:xfrm flipH="1" flipV="1">
            <a:off x="6221502" y="5226402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1" name="Łącznik prostoliniowy 110"/>
          <p:cNvCxnSpPr/>
          <p:nvPr/>
        </p:nvCxnSpPr>
        <p:spPr>
          <a:xfrm flipH="1" flipV="1">
            <a:off x="6209466" y="4929220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2" name="Łącznik prostoliniowy 111"/>
          <p:cNvCxnSpPr/>
          <p:nvPr/>
        </p:nvCxnSpPr>
        <p:spPr>
          <a:xfrm flipH="1" flipV="1">
            <a:off x="6222668" y="4686913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3" name="Łącznik prostoliniowy 112"/>
          <p:cNvCxnSpPr/>
          <p:nvPr/>
        </p:nvCxnSpPr>
        <p:spPr>
          <a:xfrm flipH="1" flipV="1">
            <a:off x="6222254" y="4456522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4" name="Łącznik prostoliniowy 113"/>
          <p:cNvCxnSpPr/>
          <p:nvPr/>
        </p:nvCxnSpPr>
        <p:spPr>
          <a:xfrm flipH="1" flipV="1">
            <a:off x="6222254" y="4174445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5" name="Łącznik prostoliniowy 114"/>
          <p:cNvCxnSpPr/>
          <p:nvPr/>
        </p:nvCxnSpPr>
        <p:spPr>
          <a:xfrm flipH="1" flipV="1">
            <a:off x="6222254" y="3905419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6" name="Łącznik prostoliniowy 115"/>
          <p:cNvCxnSpPr/>
          <p:nvPr/>
        </p:nvCxnSpPr>
        <p:spPr>
          <a:xfrm flipH="1" flipV="1">
            <a:off x="6239017" y="3664558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7" name="Łącznik prostoliniowy 116"/>
          <p:cNvCxnSpPr/>
          <p:nvPr/>
        </p:nvCxnSpPr>
        <p:spPr>
          <a:xfrm flipH="1" flipV="1">
            <a:off x="6222254" y="3391069"/>
            <a:ext cx="145230" cy="21882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Prostokąt 69"/>
              <p:cNvSpPr/>
              <p:nvPr/>
            </p:nvSpPr>
            <p:spPr>
              <a:xfrm>
                <a:off x="3825347" y="1281935"/>
                <a:ext cx="149330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pl-PL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𝑚𝑎𝑥</m:t>
                      </m:r>
                    </m:oMath>
                  </m:oMathPara>
                </a14:m>
                <a:endParaRPr lang="pl-PL" dirty="0">
                  <a:solidFill>
                    <a:srgbClr val="00B050"/>
                  </a:solidFill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pl-PL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𝑚𝑖𝑛</m:t>
                      </m:r>
                    </m:oMath>
                  </m:oMathPara>
                </a14:m>
                <a:endParaRPr lang="pl-PL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0" name="Prostokąt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5347" y="1281935"/>
                <a:ext cx="1493305" cy="646331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Prostokąt 118"/>
              <p:cNvSpPr/>
              <p:nvPr/>
            </p:nvSpPr>
            <p:spPr>
              <a:xfrm>
                <a:off x="3825347" y="4536626"/>
                <a:ext cx="149330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pl-PL" i="1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i="1">
                          <a:latin typeface="Cambria Math"/>
                          <a:ea typeface="Cambria Math"/>
                        </a:rPr>
                        <m:t>𝑚𝑎𝑥</m:t>
                      </m:r>
                    </m:oMath>
                  </m:oMathPara>
                </a14:m>
                <a:endParaRPr lang="pl-PL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pl-PL" i="1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i="1">
                          <a:latin typeface="Cambria Math"/>
                          <a:ea typeface="Cambria Math"/>
                        </a:rPr>
                        <m:t>𝑚𝑎𝑥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19" name="Prostokąt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5347" y="4536626"/>
                <a:ext cx="1493305" cy="646331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Prostokąt 119"/>
              <p:cNvSpPr/>
              <p:nvPr/>
            </p:nvSpPr>
            <p:spPr>
              <a:xfrm>
                <a:off x="6836337" y="4536625"/>
                <a:ext cx="149330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pl-PL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b="0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𝑚𝑖𝑛</m:t>
                      </m:r>
                    </m:oMath>
                  </m:oMathPara>
                </a14:m>
                <a:endParaRPr lang="pl-PL" dirty="0">
                  <a:solidFill>
                    <a:srgbClr val="0070C0"/>
                  </a:solidFill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pl-PL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𝑚𝑎𝑥</m:t>
                      </m:r>
                    </m:oMath>
                  </m:oMathPara>
                </a14:m>
                <a:endParaRPr lang="pl-PL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0" name="Prostokąt 1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6337" y="4536625"/>
                <a:ext cx="1493305" cy="646331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Prostokąt 120"/>
              <p:cNvSpPr/>
              <p:nvPr/>
            </p:nvSpPr>
            <p:spPr>
              <a:xfrm>
                <a:off x="6908952" y="1281934"/>
                <a:ext cx="149330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pl-PL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𝑚𝑖𝑛</m:t>
                      </m:r>
                    </m:oMath>
                  </m:oMathPara>
                </a14:m>
                <a:endParaRPr lang="pl-PL" dirty="0">
                  <a:solidFill>
                    <a:srgbClr val="FF0000"/>
                  </a:solidFill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pl-PL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pl-PL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pl-PL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𝑚𝑖𝑛</m:t>
                      </m:r>
                    </m:oMath>
                  </m:oMathPara>
                </a14:m>
                <a:endParaRPr lang="pl-PL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1" name="Prostokąt 1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952" y="1281934"/>
                <a:ext cx="1493305" cy="646331"/>
              </a:xfrm>
              <a:prstGeom prst="rect">
                <a:avLst/>
              </a:prstGeom>
              <a:blipFill rotWithShape="1">
                <a:blip r:embed="rId1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pole tekstowe 70"/>
              <p:cNvSpPr txBox="1"/>
              <p:nvPr/>
            </p:nvSpPr>
            <p:spPr>
              <a:xfrm>
                <a:off x="4114282" y="5794960"/>
                <a:ext cx="46365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np.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 smtClean="0">
                            <a:latin typeface="Cambria Math"/>
                            <a:ea typeface="Cambria Math"/>
                          </a:rPr>
                          <m:t>Λ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|"/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=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pl-PL" b="0" i="1" smtClean="0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pl-PL" b="0" i="1" smtClean="0">
                                    <a:latin typeface="Cambria Math"/>
                                    <a:ea typeface="Cambria Math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lang="pl-PL" b="0" i="1" smtClean="0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pl-PL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pl-PL" i="1">
                                    <a:latin typeface="Cambria Math"/>
                                    <a:ea typeface="Cambria Math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lang="pl-PL" b="0" i="1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sSup>
                          <m:sSup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ℛ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d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≤0,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≥0</m:t>
                    </m:r>
                    <m:r>
                      <a:rPr lang="pl-PL" b="0" i="1" smtClean="0">
                        <a:latin typeface="Cambria Math"/>
                      </a:rPr>
                      <m:t>}</m:t>
                    </m:r>
                  </m:oMath>
                </a14:m>
                <a:endParaRPr lang="pl-PL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/>
                              <a:ea typeface="Cambria Math"/>
                            </a:rPr>
                            <m:t>Λ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pl-PL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|"/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𝜆</m:t>
                          </m:r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=</m:t>
                          </m:r>
                          <m:d>
                            <m:dPr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l-PL" i="1">
                                      <a:latin typeface="Cambria Math"/>
                                      <a:ea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pl-PL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l-PL" i="1">
                                      <a:latin typeface="Cambria Math"/>
                                      <a:ea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pl-PL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∈</m:t>
                          </m:r>
                          <m:sSup>
                            <m:sSupPr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ℛ</m:t>
                              </m:r>
                            </m:e>
                            <m:sup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pl-PL" i="1">
                          <a:latin typeface="Cambria Math"/>
                          <a:ea typeface="Cambria Math"/>
                        </a:rPr>
                        <m:t>0,</m:t>
                      </m:r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pl-PL" i="1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pl-PL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71" name="pole tekstowe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282" y="5794960"/>
                <a:ext cx="4636526" cy="646331"/>
              </a:xfrm>
              <a:prstGeom prst="rect">
                <a:avLst/>
              </a:prstGeom>
              <a:blipFill rotWithShape="1">
                <a:blip r:embed="rId19" cstate="print"/>
                <a:stretch>
                  <a:fillRect l="-1183" t="-4717" b="-9434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Prostokąt 71"/>
          <p:cNvSpPr/>
          <p:nvPr/>
        </p:nvSpPr>
        <p:spPr>
          <a:xfrm>
            <a:off x="5193553" y="5451058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u="sng" dirty="0"/>
              <a:t>„Róża preferencji”</a:t>
            </a:r>
          </a:p>
        </p:txBody>
      </p:sp>
    </p:spTree>
    <p:extLst>
      <p:ext uri="{BB962C8B-B14F-4D97-AF65-F5344CB8AC3E}">
        <p14:creationId xmlns:p14="http://schemas.microsoft.com/office/powerpoint/2010/main" val="202734529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ROZWIĄZANIA KOMPROMISOWE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724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AutoNum type="arabicPeriod"/>
                </a:pPr>
                <a:r>
                  <a:rPr lang="pl-PL" dirty="0">
                    <a:latin typeface="+mn-lt"/>
                  </a:rPr>
                  <a:t>Wady koncepcji rozwiązania zadania optymalizacji w postaci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</m:oMath>
                </a14:m>
                <a:endParaRPr lang="pl-PL" dirty="0">
                  <a:latin typeface="+mn-lt"/>
                </a:endParaRP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Często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  <m:r>
                      <a:rPr lang="pl-PL" b="0" i="1" smtClean="0">
                        <a:latin typeface="Cambria Math"/>
                      </a:rPr>
                      <m:t>=</m:t>
                    </m:r>
                    <m:r>
                      <a:rPr lang="pl-PL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Często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  <m:r>
                      <a:rPr lang="pl-PL" b="0" i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pl-PL" dirty="0">
                    <a:latin typeface="+mn-lt"/>
                  </a:rPr>
                  <a:t> „bardzo rozległe”</a:t>
                </a: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Zadanie wyznaczenia całego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 na ogół jest bardzo trudne</a:t>
                </a: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Jak wybrać „ostateczne” rozwiązanie z „bardzo rozległego”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</m:oMath>
                </a14:m>
                <a:endParaRPr lang="pl-PL" dirty="0">
                  <a:latin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pl-PL" dirty="0">
                  <a:latin typeface="+mn-lt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pl-PL" dirty="0">
                    <a:latin typeface="+mn-lt"/>
                  </a:rPr>
                  <a:t>POSTULATY (ZAPOTRZEBOWANIA) MODELI DECYZYJNYCH NA „DEFINICJĘ DOBREGO ROZWIĄZANIA”</a:t>
                </a: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Postulat istnienia</a:t>
                </a: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Postulat jednoznaczności</a:t>
                </a:r>
              </a:p>
              <a:p>
                <a:pPr marL="800100" lvl="1" indent="-342900">
                  <a:lnSpc>
                    <a:spcPct val="150000"/>
                  </a:lnSpc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Postulat niepoprawialności</a:t>
                </a: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724242"/>
              </a:xfrm>
              <a:prstGeom prst="rect">
                <a:avLst/>
              </a:prstGeom>
              <a:blipFill>
                <a:blip r:embed="rId4"/>
                <a:stretch>
                  <a:fillRect l="-51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360396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ISTOTA ROZWIĄZANIA KOMPROMISOWEGO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557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/>
                </a:pPr>
                <a:r>
                  <a:rPr lang="pl-PL" dirty="0">
                    <a:latin typeface="+mn-lt"/>
                  </a:rPr>
                  <a:t>WYBÓR WZORCA – PUNKTU IDEALNEGO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zadany przez decydenta 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→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{</m:t>
                    </m:r>
                    <m:acc>
                      <m:accPr>
                        <m:chr m:val="̇"/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</m:acc>
                  </m:oMath>
                </a14:m>
                <a:r>
                  <a:rPr lang="pl-PL" dirty="0">
                    <a:latin typeface="+mn-lt"/>
                  </a:rPr>
                  <a:t>}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Wyznaczonych na podstawie znajomości modelu preferencji decydenta i „zbioru możliwości decyzyjnych”</a:t>
                </a:r>
              </a:p>
              <a:p>
                <a:pPr lvl="2"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𝑌</m:t>
                          </m:r>
                          <m:r>
                            <a:rPr lang="pl-PL" b="0" i="1" smtClean="0">
                              <a:latin typeface="Cambria Math"/>
                            </a:rPr>
                            <m:t>,</m:t>
                          </m:r>
                          <m:r>
                            <a:rPr lang="pl-PL" b="0" i="1" smtClean="0">
                              <a:latin typeface="Cambria Math"/>
                            </a:rPr>
                            <m:t>𝑅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→</m:t>
                      </m:r>
                      <m:sSub>
                        <m:sSubPr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𝑖𝑛𝑓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𝑌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e>
                      </m:d>
                    </m:oMath>
                  </m:oMathPara>
                </a14:m>
                <a:endParaRPr lang="pl-PL" b="0" dirty="0">
                  <a:latin typeface="+mn-lt"/>
                </a:endParaRPr>
              </a:p>
              <a:p>
                <a:pPr lvl="2" algn="r"/>
                <a:endParaRPr lang="pl-PL" dirty="0">
                  <a:latin typeface="+mn-lt"/>
                </a:endParaRPr>
              </a:p>
              <a:p>
                <a:pPr lvl="2" algn="r"/>
                <a:endParaRPr lang="pl-PL" b="0" dirty="0">
                  <a:latin typeface="+mn-lt"/>
                </a:endParaRP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Przykład str. 79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limUpp>
                                      <m:limUppPr>
                                        <m:ctrlPr>
                                          <a:rPr lang="pl-PL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limUppPr>
                                      <m:e>
                                        <m:r>
                                          <a:rPr lang="pl-PL" i="1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  <m:lim>
                                        <m:r>
                                          <a:rPr lang="pl-PL">
                                            <a:latin typeface="Cambria Math"/>
                                          </a:rPr>
                                          <m:t>∗</m:t>
                                        </m:r>
                                      </m:lim>
                                    </m:limUpp>
                                  </m:e>
                                  <m:sub>
                                    <m:r>
                                      <a:rPr lang="pl-PL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pl-PL" i="1">
                                    <a:latin typeface="Cambria Math"/>
                                  </a:rPr>
                                  <m:t>𝑚𝑎𝑥</m:t>
                                </m:r>
                                <m:sSub>
                                  <m:sSubPr>
                                    <m:ctrlP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i="1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l-PL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pl-PL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pl-PL">
                                    <a:latin typeface="Cambria Math"/>
                                  </a:rPr>
                                  <m:t>)=2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limUpp>
                                      <m:limUppPr>
                                        <m:ctrlPr>
                                          <a:rPr lang="pl-PL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limUppPr>
                                      <m:e>
                                        <m:r>
                                          <a:rPr lang="pl-PL" i="1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  <m:lim>
                                        <m:r>
                                          <a:rPr lang="pl-PL">
                                            <a:latin typeface="Cambria Math"/>
                                          </a:rPr>
                                          <m:t>∗</m:t>
                                        </m:r>
                                      </m:lim>
                                    </m:limUpp>
                                  </m:e>
                                  <m:sub>
                                    <m:r>
                                      <a:rPr lang="pl-PL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pl-PL" i="1">
                                    <a:latin typeface="Cambria Math"/>
                                  </a:rPr>
                                  <m:t>𝑚𝑎𝑥</m:t>
                                </m:r>
                                <m:sSub>
                                  <m:sSubPr>
                                    <m:ctrlP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i="1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l-PL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pl-PL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pl-PL">
                                    <a:latin typeface="Cambria Math"/>
                                  </a:rPr>
                                  <m:t>)=6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p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=||</m:t>
                    </m:r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  <m:r>
                      <a:rPr lang="pl-PL" b="0" i="1" smtClean="0">
                        <a:latin typeface="Cambria Math"/>
                      </a:rPr>
                      <m:t>−</m:t>
                    </m:r>
                    <m:r>
                      <a:rPr lang="pl-PL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pl-PL" dirty="0">
                    <a:latin typeface="+mn-lt"/>
                  </a:rPr>
                  <a:t>|| - NORMA WEKTORA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  <m:r>
                          <a:rPr lang="pl-PL" b="0" i="0" smtClean="0">
                            <a:latin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/>
                          </a:rPr>
                          <m:t>y</m:t>
                        </m:r>
                      </m:e>
                    </m:d>
                    <m:r>
                      <a:rPr lang="pl-PL" b="0" i="0" smtClean="0">
                        <a:latin typeface="Cambria Math"/>
                      </a:rPr>
                      <m:t>, </m:t>
                    </m:r>
                    <m:r>
                      <m:rPr>
                        <m:sty m:val="p"/>
                      </m:rPr>
                      <a:rPr lang="pl-PL" b="0" i="0" smtClean="0">
                        <a:latin typeface="Cambria Math"/>
                      </a:rPr>
                      <m:t>y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ϵ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endParaRPr lang="pl-PL" b="0" dirty="0">
                  <a:latin typeface="+mn-lt"/>
                  <a:ea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𝑅</m:t>
                        </m:r>
                      </m:e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p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</m:d>
                    <m:r>
                      <a:rPr lang="pl-PL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pl-PL" b="0" dirty="0">
                    <a:latin typeface="+mn-lt"/>
                    <a:ea typeface="Cambria Math"/>
                  </a:rPr>
                  <a:t>- zagregowana ocena elementu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>
                        <a:latin typeface="Cambria Math"/>
                      </a:rPr>
                      <m:t>y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ϵ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r>
                  <a:rPr lang="pl-PL" b="0" dirty="0">
                    <a:latin typeface="+mn-lt"/>
                    <a:ea typeface="Cambria Math"/>
                  </a:rPr>
                  <a:t>(dokładnie zagregowana ocena decyzji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 b="0" i="0" smtClean="0">
                        <a:latin typeface="Cambria Math"/>
                      </a:rPr>
                      <m:t>x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ϵ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r>
                  <a:rPr lang="pl-PL" b="0" dirty="0">
                    <a:latin typeface="+mn-lt"/>
                    <a:ea typeface="Cambria Math"/>
                  </a:rPr>
                  <a:t> takiej, że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  <a:ea typeface="Cambria Math"/>
                      </a:rPr>
                      <m:t>𝑦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𝐹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pl-PL" b="0" i="1" smtClean="0">
                        <a:latin typeface="Cambria Math"/>
                        <a:ea typeface="Cambria Math"/>
                      </a:rPr>
                      <m:t>𝜖</m:t>
                    </m:r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𝑌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</m:oMath>
                </a14:m>
                <a:endParaRPr lang="pl-PL" b="0" dirty="0">
                  <a:latin typeface="+mn-lt"/>
                  <a:ea typeface="Cambria Math"/>
                </a:endParaRPr>
              </a:p>
              <a:p>
                <a:pPr lvl="1"/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55797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11" t="-668" r="-80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79181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ROZWIĄZANIA KOMPROMISOWE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413284" y="1020798"/>
                <a:ext cx="83529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>
                    <a:latin typeface="+mn-lt"/>
                  </a:rPr>
                  <a:t>OPTYMAZLIACJA W SENSIE PARETO („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≥</m:t>
                    </m:r>
                  </m:oMath>
                </a14:m>
                <a:r>
                  <a:rPr lang="pl-PL" dirty="0">
                    <a:latin typeface="+mn-lt"/>
                  </a:rPr>
                  <a:t>” 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→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pl-PL" dirty="0">
                    <a:latin typeface="+mn-lt"/>
                  </a:rPr>
                  <a:t>maksymalizacja)</a:t>
                </a: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284" y="1020798"/>
                <a:ext cx="8352928" cy="36933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cxnSp>
        <p:nvCxnSpPr>
          <p:cNvPr id="3" name="Łącznik prosty ze strzałką 2"/>
          <p:cNvCxnSpPr/>
          <p:nvPr/>
        </p:nvCxnSpPr>
        <p:spPr>
          <a:xfrm flipV="1">
            <a:off x="2869034" y="1412776"/>
            <a:ext cx="0" cy="273630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Łącznik prosty ze strzałką 8"/>
          <p:cNvCxnSpPr/>
          <p:nvPr/>
        </p:nvCxnSpPr>
        <p:spPr>
          <a:xfrm flipV="1">
            <a:off x="2267372" y="3928615"/>
            <a:ext cx="4104828" cy="444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Sześciokąt 10"/>
          <p:cNvSpPr/>
          <p:nvPr/>
        </p:nvSpPr>
        <p:spPr>
          <a:xfrm rot="860494">
            <a:off x="3426392" y="2043435"/>
            <a:ext cx="1800200" cy="1562472"/>
          </a:xfrm>
          <a:prstGeom prst="hexagon">
            <a:avLst>
              <a:gd name="adj" fmla="val 27395"/>
              <a:gd name="vf" fmla="val 1154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cxnSp>
        <p:nvCxnSpPr>
          <p:cNvPr id="19" name="Łącznik prostoliniowy 18"/>
          <p:cNvCxnSpPr>
            <a:endCxn id="11" idx="4"/>
          </p:cNvCxnSpPr>
          <p:nvPr/>
        </p:nvCxnSpPr>
        <p:spPr>
          <a:xfrm>
            <a:off x="2869034" y="1950851"/>
            <a:ext cx="119362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Łącznik prostoliniowy 33"/>
          <p:cNvCxnSpPr/>
          <p:nvPr/>
        </p:nvCxnSpPr>
        <p:spPr>
          <a:xfrm>
            <a:off x="2910919" y="3047628"/>
            <a:ext cx="230347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Łącznik prostoliniowy 23"/>
          <p:cNvCxnSpPr>
            <a:stCxn id="11" idx="4"/>
          </p:cNvCxnSpPr>
          <p:nvPr/>
        </p:nvCxnSpPr>
        <p:spPr>
          <a:xfrm>
            <a:off x="4062656" y="1950851"/>
            <a:ext cx="0" cy="197776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Łącznik prostoliniowy 25"/>
          <p:cNvCxnSpPr>
            <a:stCxn id="11" idx="0"/>
          </p:cNvCxnSpPr>
          <p:nvPr/>
        </p:nvCxnSpPr>
        <p:spPr>
          <a:xfrm>
            <a:off x="5198542" y="3047628"/>
            <a:ext cx="15850" cy="88098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pole tekstowe 26"/>
          <p:cNvSpPr txBox="1"/>
          <p:nvPr/>
        </p:nvSpPr>
        <p:spPr>
          <a:xfrm>
            <a:off x="4062655" y="155679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A</a:t>
            </a:r>
          </a:p>
        </p:txBody>
      </p:sp>
      <p:sp>
        <p:nvSpPr>
          <p:cNvPr id="29" name="pole tekstowe 28"/>
          <p:cNvSpPr txBox="1"/>
          <p:nvPr/>
        </p:nvSpPr>
        <p:spPr>
          <a:xfrm>
            <a:off x="5037190" y="1950851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B</a:t>
            </a:r>
          </a:p>
        </p:txBody>
      </p:sp>
      <p:sp>
        <p:nvSpPr>
          <p:cNvPr id="30" name="pole tekstowe 29"/>
          <p:cNvSpPr txBox="1"/>
          <p:nvPr/>
        </p:nvSpPr>
        <p:spPr>
          <a:xfrm>
            <a:off x="5383669" y="304762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</a:t>
            </a:r>
          </a:p>
        </p:txBody>
      </p:sp>
      <p:sp>
        <p:nvSpPr>
          <p:cNvPr id="31" name="pole tekstowe 30"/>
          <p:cNvSpPr txBox="1"/>
          <p:nvPr/>
        </p:nvSpPr>
        <p:spPr>
          <a:xfrm>
            <a:off x="4728053" y="355404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D</a:t>
            </a:r>
          </a:p>
        </p:txBody>
      </p:sp>
      <p:sp>
        <p:nvSpPr>
          <p:cNvPr id="32" name="pole tekstowe 31"/>
          <p:cNvSpPr txBox="1"/>
          <p:nvPr/>
        </p:nvSpPr>
        <p:spPr>
          <a:xfrm>
            <a:off x="3491880" y="355404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E</a:t>
            </a:r>
          </a:p>
        </p:txBody>
      </p:sp>
      <p:sp>
        <p:nvSpPr>
          <p:cNvPr id="33" name="pole tekstowe 32"/>
          <p:cNvSpPr txBox="1"/>
          <p:nvPr/>
        </p:nvSpPr>
        <p:spPr>
          <a:xfrm>
            <a:off x="3098063" y="232018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pole tekstowe 34"/>
              <p:cNvSpPr txBox="1"/>
              <p:nvPr/>
            </p:nvSpPr>
            <p:spPr>
              <a:xfrm>
                <a:off x="2408922" y="1787557"/>
                <a:ext cx="5019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35" name="pole tekstowe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922" y="1787557"/>
                <a:ext cx="501997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pole tekstowe 48"/>
              <p:cNvSpPr txBox="1"/>
              <p:nvPr/>
            </p:nvSpPr>
            <p:spPr>
              <a:xfrm>
                <a:off x="2315943" y="2780928"/>
                <a:ext cx="4804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49" name="pole tekstowe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5943" y="2780928"/>
                <a:ext cx="480453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pole tekstowe 49"/>
              <p:cNvSpPr txBox="1"/>
              <p:nvPr/>
            </p:nvSpPr>
            <p:spPr>
              <a:xfrm>
                <a:off x="5034580" y="3964414"/>
                <a:ext cx="4509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50" name="pole tekstowe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4580" y="3964414"/>
                <a:ext cx="450956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pole tekstowe 50"/>
              <p:cNvSpPr txBox="1"/>
              <p:nvPr/>
            </p:nvSpPr>
            <p:spPr>
              <a:xfrm>
                <a:off x="3770654" y="3964414"/>
                <a:ext cx="49667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51" name="pole tekstowe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0654" y="3964414"/>
                <a:ext cx="496674" cy="36933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pole tekstowe 35"/>
              <p:cNvSpPr txBox="1"/>
              <p:nvPr/>
            </p:nvSpPr>
            <p:spPr>
              <a:xfrm>
                <a:off x="611188" y="4221088"/>
                <a:ext cx="5858527" cy="2593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u="sng" dirty="0"/>
                  <a:t>Typowy przypadek</a:t>
                </a:r>
              </a:p>
              <a:p>
                <a:pPr marL="800100" lvl="1" indent="-342900">
                  <a:buFont typeface="+mj-lt"/>
                  <a:buAutoNum type="alphaLcParenR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  <m:r>
                      <a:rPr lang="pl-PL" i="1">
                        <a:latin typeface="Cambria Math"/>
                      </a:rPr>
                      <m:t>=</m:t>
                    </m:r>
                    <m:r>
                      <a:rPr lang="pl-PL" i="1" dirty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endParaRPr lang="pl-PL" dirty="0"/>
              </a:p>
              <a:p>
                <a:pPr marL="800100" lvl="1" indent="-342900">
                  <a:buFont typeface="+mj-lt"/>
                  <a:buAutoNum type="alphaLcParenR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sup>
                    </m:sSubSup>
                    <m:r>
                      <a:rPr lang="pl-PL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𝐴</m:t>
                        </m:r>
                        <m:r>
                          <a:rPr lang="pl-PL" b="0" i="1" smtClean="0">
                            <a:latin typeface="Cambria Math"/>
                          </a:rPr>
                          <m:t>,</m:t>
                        </m:r>
                        <m:r>
                          <a:rPr lang="pl-PL" b="0" i="1" smtClean="0">
                            <a:latin typeface="Cambria Math"/>
                          </a:rPr>
                          <m:t>𝐵</m:t>
                        </m:r>
                        <m:r>
                          <a:rPr lang="pl-PL" b="0" i="1" smtClean="0">
                            <a:latin typeface="Cambria Math"/>
                          </a:rPr>
                          <m:t>,</m:t>
                        </m:r>
                        <m:r>
                          <a:rPr lang="pl-PL" b="0" i="1" smtClean="0">
                            <a:latin typeface="Cambria Math"/>
                          </a:rPr>
                          <m:t>𝐶</m:t>
                        </m:r>
                      </m:e>
                    </m:d>
                  </m:oMath>
                </a14:m>
                <a:r>
                  <a:rPr lang="pl-PL" dirty="0"/>
                  <a:t> - zbiór elementów niepoprawnych</a:t>
                </a:r>
              </a:p>
              <a:p>
                <a:pPr marL="1257300" lvl="2" indent="-342900">
                  <a:buFont typeface="Arial" pitchFamily="34" charset="0"/>
                  <a:buChar char="•"/>
                </a:pPr>
                <a:r>
                  <a:rPr lang="pl-PL" dirty="0"/>
                  <a:t>bardzo „rozległy”</a:t>
                </a:r>
              </a:p>
              <a:p>
                <a:pPr marL="1257300" lvl="2" indent="-342900">
                  <a:buFont typeface="Arial" pitchFamily="34" charset="0"/>
                  <a:buChar char="•"/>
                </a:pPr>
                <a:r>
                  <a:rPr lang="pl-PL" dirty="0"/>
                  <a:t>„krańcowe elementy” A i C</a:t>
                </a:r>
              </a:p>
              <a:p>
                <a:pPr lvl="3"/>
                <a:r>
                  <a:rPr lang="pl-PL" dirty="0"/>
                  <a:t>C – faworyzuje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pl-PL" dirty="0"/>
              </a:p>
              <a:p>
                <a:pPr lvl="3"/>
                <a:r>
                  <a:rPr lang="pl-PL" dirty="0"/>
                  <a:t>A – faworyzuje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pl-PL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pl-PL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pl-PL" b="1" dirty="0"/>
              </a:p>
            </p:txBody>
          </p:sp>
        </mc:Choice>
        <mc:Fallback xmlns="">
          <p:sp>
            <p:nvSpPr>
              <p:cNvPr id="36" name="pole tekstowe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88" y="4221088"/>
                <a:ext cx="5858527" cy="2593274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832" t="-1174" r="-20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0"/>
              </a:spcAft>
            </a:pPr>
            <a:r>
              <a:rPr lang="pl-PL" sz="2000" b="1" dirty="0">
                <a:solidFill>
                  <a:srgbClr val="008D89"/>
                </a:solidFill>
              </a:rPr>
              <a:t>SFORMUŁOWANIE ZADANIA WYZNACZANIA</a:t>
            </a:r>
          </a:p>
          <a:p>
            <a:pPr marL="342900" indent="-342900" algn="ctr">
              <a:spcBef>
                <a:spcPts val="0"/>
              </a:spcBef>
              <a:spcAft>
                <a:spcPts val="0"/>
              </a:spcAft>
            </a:pPr>
            <a:r>
              <a:rPr lang="pl-PL" sz="2000" b="1" dirty="0">
                <a:solidFill>
                  <a:srgbClr val="008D89"/>
                </a:solidFill>
              </a:rPr>
              <a:t>ROZWIĄZAŃ KOMPROMISOWYCH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88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246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>
                    <a:latin typeface="+mn-lt"/>
                  </a:rPr>
                  <a:t>1. ZADANIE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𝑋</m:t>
                        </m:r>
                        <m:r>
                          <a:rPr lang="pl-PL" b="0" i="1" smtClean="0">
                            <a:latin typeface="Cambria Math"/>
                          </a:rPr>
                          <m:t>,</m:t>
                        </m:r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  <m:r>
                          <a:rPr lang="pl-PL" b="0" i="1" smtClean="0">
                            <a:latin typeface="Cambria Math"/>
                          </a:rPr>
                          <m:t>,≥</m:t>
                        </m:r>
                      </m:e>
                    </m:d>
                    <m:r>
                      <a:rPr lang="pl-PL" i="1" smtClean="0">
                        <a:latin typeface="Cambria Math"/>
                        <a:ea typeface="Cambria Math"/>
                      </a:rPr>
                      <m:t>→</m:t>
                    </m:r>
                    <m:d>
                      <m:dPr>
                        <m:ctrlPr>
                          <a:rPr lang="pl-PL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𝑌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,≥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, gdzie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𝑌</m:t>
                    </m:r>
                    <m:r>
                      <a:rPr lang="pl-PL" b="0" i="1" smtClean="0">
                        <a:latin typeface="Cambria Math"/>
                      </a:rPr>
                      <m:t>=</m:t>
                    </m:r>
                    <m:r>
                      <a:rPr lang="pl-PL" b="0" i="1" smtClean="0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𝑋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  <m:r>
                          <a:rPr lang="pl-PL" b="0" i="1" smtClean="0">
                            <a:latin typeface="Cambria Math"/>
                          </a:rPr>
                          <m:t>=</m:t>
                        </m:r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b="0" i="1" smtClean="0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𝜖</m:t>
                        </m:r>
                        <m:sSup>
                          <m:sSup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sup>
                        </m:s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𝜖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𝑋</m:t>
                        </m:r>
                      </m:e>
                    </m:d>
                  </m:oMath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2. WYZNACZNIE WZORCA (CELU)</a:t>
                </a: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𝑖𝑛𝑓</m:t>
                        </m:r>
                      </m:e>
                      <m:sub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≥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𝑌</m:t>
                    </m:r>
                    <m:r>
                      <a:rPr lang="pl-PL" b="0" i="1" smtClean="0">
                        <a:latin typeface="Cambria Math"/>
                      </a:rPr>
                      <m:t>={</m:t>
                    </m:r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  <m:r>
                          <a:rPr lang="pl-PL" b="0" i="1" smtClean="0">
                            <a:latin typeface="Cambria Math"/>
                          </a:rPr>
                          <m:t>}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</m:oMath>
                </a14:m>
                <a:r>
                  <a:rPr lang="pl-PL" dirty="0">
                    <a:latin typeface="+mn-lt"/>
                  </a:rPr>
                  <a:t>, gdzie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  <m:r>
                      <a:rPr lang="pl-PL" b="0" i="0" smtClean="0">
                        <a:latin typeface="Cambria Math"/>
                      </a:rPr>
                      <m:t>=(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,…,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,…,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sub>
                    </m:sSub>
                    <m:r>
                      <a:rPr lang="pl-PL" b="0" i="0" smtClean="0">
                        <a:latin typeface="Cambria Math"/>
                      </a:rPr>
                      <m:t>)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ℛ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𝑁</m:t>
                        </m:r>
                      </m:sup>
                    </m:sSup>
                  </m:oMath>
                </a14:m>
                <a:endParaRPr lang="pl-PL" dirty="0"/>
              </a:p>
              <a:p>
                <a:r>
                  <a:rPr lang="pl-PL" dirty="0">
                    <a:latin typeface="+mn-lt"/>
                  </a:rPr>
                  <a:t>tzw. </a:t>
                </a:r>
                <a:r>
                  <a:rPr lang="pl-PL" u="sng" dirty="0">
                    <a:latin typeface="+mn-lt"/>
                  </a:rPr>
                  <a:t>PUNKT IDEALNY </a:t>
                </a:r>
                <a:r>
                  <a:rPr lang="pl-PL" dirty="0">
                    <a:latin typeface="+mn-lt"/>
                  </a:rPr>
                  <a:t>(wzorzec)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limLow>
                        <m:limLowPr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pl-PL">
                              <a:latin typeface="Cambria Math"/>
                              <a:ea typeface="Cambria Math"/>
                            </a:rPr>
                            <m:t>m</m:t>
                          </m:r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𝑎𝑥</m:t>
                          </m:r>
                          <m:sSub>
                            <m:sSubPr>
                              <m:ctrlPr>
                                <a:rPr lang="pl-PL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b>
                          </m:sSub>
                        </m:e>
                        <m:lim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𝑋</m:t>
                          </m:r>
                        </m:lim>
                      </m:limLow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𝑁</m:t>
                      </m:r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3. ODLEGŁOŚĆ OD WZORCA – ZAGREGOWANA MIARA JAKOŚCI   ELEMENTÓW y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=||</m:t>
                    </m:r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  <m:r>
                      <a:rPr lang="pl-PL" b="0" i="1" smtClean="0">
                        <a:latin typeface="Cambria Math"/>
                      </a:rPr>
                      <m:t>−</m:t>
                    </m:r>
                    <m:r>
                      <a:rPr lang="pl-PL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pl-PL" dirty="0">
                    <a:latin typeface="+mn-lt"/>
                  </a:rPr>
                  <a:t>||</a:t>
                </a:r>
                <a14:m>
                  <m:oMath xmlns:m="http://schemas.openxmlformats.org/officeDocument/2006/math">
                    <m:r>
                      <a:rPr lang="pl-PL" b="0" i="1" dirty="0" smtClean="0">
                        <a:latin typeface="Cambria Math"/>
                      </a:rPr>
                      <m:t>𝑝</m:t>
                    </m:r>
                    <m:r>
                      <a:rPr lang="pl-PL" b="0" i="1" dirty="0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pl-PL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ctrlPr>
                                  <a:rPr lang="pl-PL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pl-PL" b="0" i="1" dirty="0" smtClean="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𝑁</m:t>
                                </m:r>
                              </m:sup>
                              <m:e>
                                <m:sSup>
                                  <m:sSupPr>
                                    <m:ctrlPr>
                                      <a:rPr lang="pl-PL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pl-PL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l-PL" b="0" i="1" dirty="0" smtClean="0">
                                            <a:latin typeface="Cambria Math"/>
                                          </a:rPr>
                                          <m:t>|</m:t>
                                        </m:r>
                                        <m:sSub>
                                          <m:sSubPr>
                                            <m:ctrlPr>
                                              <a:rPr lang="pl-PL" b="0" i="1" dirty="0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limUpp>
                                              <m:limUppPr>
                                                <m:ctrlPr>
                                                  <a:rPr lang="pl-PL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limUppPr>
                                              <m:e>
                                                <m:r>
                                                  <a:rPr lang="pl-PL" i="1">
                                                    <a:latin typeface="Cambria Math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lim>
                                                <m:r>
                                                  <a:rPr lang="pl-PL">
                                                    <a:latin typeface="Cambria Math"/>
                                                  </a:rPr>
                                                  <m:t>∗</m:t>
                                                </m:r>
                                              </m:lim>
                                            </m:limUpp>
                                          </m:e>
                                          <m:sub>
                                            <m:r>
                                              <a:rPr lang="pl-PL" b="0" i="1" dirty="0" smtClean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  <m:r>
                                          <a:rPr lang="pl-PL" b="0" i="1" dirty="0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pl-PL" b="0" i="1" dirty="0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b="0" i="1" dirty="0" smtClean="0">
                                                <a:latin typeface="Cambria Math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pl-PL" b="0" i="1" dirty="0" smtClean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  <m:r>
                                          <a:rPr lang="pl-PL" b="0" i="1" dirty="0" smtClean="0">
                                            <a:latin typeface="Cambria Math"/>
                                          </a:rPr>
                                          <m:t>|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pl-PL" b="0" i="1" dirty="0" smtClean="0">
                                        <a:latin typeface="Cambria Math"/>
                                      </a:rPr>
                                      <m:t>𝑝</m:t>
                                    </m:r>
                                  </m:sup>
                                </m:sSup>
                              </m:e>
                            </m:nary>
                          </m:e>
                        </m:d>
                      </m:e>
                      <m:sup>
                        <m:f>
                          <m:fPr>
                            <m:type m:val="skw"/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b="0" i="1" dirty="0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b="0" i="1" dirty="0" smtClean="0">
                                <a:latin typeface="Cambria Math"/>
                              </a:rPr>
                              <m:t>𝑝</m:t>
                            </m:r>
                          </m:den>
                        </m:f>
                      </m:sup>
                    </m:sSup>
                    <m:r>
                      <a:rPr lang="pl-PL" b="0" i="1" dirty="0" smtClean="0">
                        <a:latin typeface="Cambria Math"/>
                      </a:rPr>
                      <m:t>,</m:t>
                    </m:r>
                    <m:r>
                      <a:rPr lang="pl-PL" b="0" i="1" dirty="0" smtClean="0">
                        <a:latin typeface="Cambria Math"/>
                      </a:rPr>
                      <m:t>𝑝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≥1</m:t>
                    </m:r>
                  </m:oMath>
                </a14:m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24693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71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89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427781" y="1316802"/>
                <a:ext cx="8352928" cy="4128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lphaLcParenR"/>
                </a:pPr>
                <a:r>
                  <a:rPr lang="pl-PL" dirty="0">
                    <a:latin typeface="+mn-lt"/>
                  </a:rPr>
                  <a:t>ZADANIE MAKSYMALIZACJI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b="0" i="1" smtClean="0">
                        <a:latin typeface="Cambria Math"/>
                        <a:ea typeface="Cambria Math"/>
                      </a:rPr>
                      <m:t>≥0, 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𝑦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pl-PL" i="1" dirty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l-PL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ctrlPr>
                                    <a:rPr lang="pl-PL" i="1" dirty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pl-PL" i="1" dirty="0">
                                      <a:latin typeface="Cambria Math"/>
                                    </a:rPr>
                                    <m:t>𝑛</m:t>
                                  </m:r>
                                  <m:r>
                                    <a:rPr lang="pl-PL" i="1" dirty="0">
                                      <a:latin typeface="Cambria Math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pl-PL" i="1" dirty="0">
                                      <a:latin typeface="Cambria Math"/>
                                    </a:rPr>
                                    <m:t>𝑁</m:t>
                                  </m:r>
                                </m:sup>
                                <m:e>
                                  <m:sSup>
                                    <m:sSupPr>
                                      <m:ctrlPr>
                                        <a:rPr lang="pl-PL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pl-PL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pl-PL" i="1" dirty="0">
                                              <a:latin typeface="Cambria Math"/>
                                            </a:rPr>
                                            <m:t>|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pl-PL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limUpp>
                                                <m:limUppPr>
                                                  <m:ctrlPr>
                                                    <a:rPr lang="pl-PL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limUppPr>
                                                <m:e>
                                                  <m:r>
                                                    <a:rPr lang="pl-PL" i="1">
                                                      <a:latin typeface="Cambria Math"/>
                                                    </a:rPr>
                                                    <m:t>𝑦</m:t>
                                                  </m:r>
                                                </m:e>
                                                <m:lim>
                                                  <m:r>
                                                    <a:rPr lang="pl-PL">
                                                      <a:latin typeface="Cambria Math"/>
                                                    </a:rPr>
                                                    <m:t>∗</m:t>
                                                  </m:r>
                                                </m:lim>
                                              </m:limUpp>
                                            </m:e>
                                            <m:sub>
                                              <m:r>
                                                <a:rPr lang="pl-PL" i="1" dirty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r>
                                            <a:rPr lang="pl-PL" i="1" dirty="0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pl-PL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pl-PL" i="1" dirty="0">
                                                  <a:latin typeface="Cambria Math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pl-PL" i="1" dirty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r>
                                            <a:rPr lang="pl-PL" b="0" i="1" dirty="0" smtClean="0">
                                              <a:latin typeface="Cambria Math"/>
                                            </a:rPr>
                                            <m:t>|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pl-PL" i="1" dirty="0">
                                          <a:latin typeface="Cambria Math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i="1" dirty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pl-PL" i="1" dirty="0">
                                  <a:latin typeface="Cambria Math"/>
                                </a:rPr>
                                <m:t>𝑝</m:t>
                              </m:r>
                            </m:den>
                          </m:f>
                        </m:sup>
                      </m:sSup>
                      <m:r>
                        <a:rPr lang="pl-PL" b="0" i="1" dirty="0" smtClean="0">
                          <a:latin typeface="Cambria Math"/>
                        </a:rPr>
                        <m:t>,</m:t>
                      </m:r>
                      <m:r>
                        <a:rPr lang="pl-PL" b="0" i="1" dirty="0" smtClean="0">
                          <a:latin typeface="Cambria Math"/>
                        </a:rPr>
                        <m:t>𝑦</m:t>
                      </m:r>
                      <m:r>
                        <a:rPr lang="pl-PL" b="0" i="1" dirty="0" smtClean="0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pl-PL" b="0" i="1" dirty="0" smtClean="0">
                          <a:latin typeface="Cambria Math"/>
                          <a:ea typeface="Cambria Math"/>
                        </a:rPr>
                        <m:t>𝑌</m:t>
                      </m:r>
                    </m:oMath>
                  </m:oMathPara>
                </a14:m>
                <a:endParaRPr lang="pl-PL" b="0" dirty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𝑝</m:t>
                      </m:r>
                      <m:r>
                        <a:rPr lang="pl-PL" b="0" i="1" smtClean="0">
                          <a:latin typeface="Cambria Math"/>
                        </a:rPr>
                        <m:t>=1⇒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l-PL" i="1" dirty="0">
                              <a:latin typeface="Cambria Math"/>
                            </a:rPr>
                            <m:t>𝑛</m:t>
                          </m:r>
                          <m:r>
                            <a:rPr lang="pl-PL" i="1" dirty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pl-PL" i="1" dirty="0">
                              <a:latin typeface="Cambria Math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pl-PL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pl-PL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limUpp>
                                        <m:limUppPr>
                                          <m:ctrlPr>
                                            <a:rPr lang="pl-PL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limUppPr>
                                        <m:e>
                                          <m:r>
                                            <a:rPr lang="pl-PL" i="1">
                                              <a:latin typeface="Cambria Math"/>
                                            </a:rPr>
                                            <m:t>𝑦</m:t>
                                          </m:r>
                                        </m:e>
                                        <m:lim>
                                          <m:r>
                                            <a:rPr lang="pl-PL">
                                              <a:latin typeface="Cambria Math"/>
                                            </a:rPr>
                                            <m:t>∗</m:t>
                                          </m:r>
                                        </m:lim>
                                      </m:limUpp>
                                    </m:e>
                                    <m:sub>
                                      <m:r>
                                        <a:rPr lang="pl-PL" i="1" dirty="0">
                                          <a:latin typeface="Cambria Math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pl-PL" i="1" dirty="0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pl-PL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pl-PL" i="1" dirty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pl-PL" i="1" dirty="0">
                                          <a:latin typeface="Cambria Math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pl-PL" i="1" dirty="0">
                                  <a:latin typeface="Cambria Math"/>
                                </a:rPr>
                                <m:t>𝑝</m:t>
                              </m:r>
                            </m:sup>
                          </m:sSup>
                        </m:e>
                      </m:nary>
                      <m:r>
                        <a:rPr lang="pl-PL" b="0" i="1" dirty="0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l-PL" i="1" dirty="0">
                              <a:latin typeface="Cambria Math"/>
                            </a:rPr>
                            <m:t>𝑛</m:t>
                          </m:r>
                          <m:r>
                            <a:rPr lang="pl-PL" i="1" dirty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pl-PL" i="1" dirty="0"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e>
                            <m:sub>
                              <m:r>
                                <a:rPr lang="pl-PL" i="1" dirty="0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pl-PL" b="0" i="1" dirty="0" smtClean="0">
                          <a:latin typeface="Cambria Math"/>
                        </a:rPr>
                        <m:t>−</m:t>
                      </m:r>
                      <m:nary>
                        <m:naryPr>
                          <m:chr m:val="∑"/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l-PL" i="1" dirty="0">
                              <a:latin typeface="Cambria Math"/>
                            </a:rPr>
                            <m:t>𝑛</m:t>
                          </m:r>
                          <m:r>
                            <a:rPr lang="pl-PL" i="1" dirty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pl-PL" i="1" dirty="0"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 dirty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i="1" dirty="0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pl-PL" b="0" i="1" dirty="0" smtClean="0">
                          <a:latin typeface="Cambria Math"/>
                        </a:rPr>
                        <m:t>=</m:t>
                      </m:r>
                      <m:r>
                        <a:rPr lang="pl-PL" b="0" i="1" dirty="0" smtClean="0">
                          <a:latin typeface="Cambria Math"/>
                        </a:rPr>
                        <m:t>𝑐</m:t>
                      </m:r>
                      <m:r>
                        <a:rPr lang="pl-PL" b="0" i="1" dirty="0" smtClean="0">
                          <a:latin typeface="Cambria Math"/>
                        </a:rPr>
                        <m:t>−</m:t>
                      </m:r>
                      <m:nary>
                        <m:naryPr>
                          <m:chr m:val="∑"/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l-PL" i="1" dirty="0">
                              <a:latin typeface="Cambria Math"/>
                            </a:rPr>
                            <m:t>𝑛</m:t>
                          </m:r>
                          <m:r>
                            <a:rPr lang="pl-PL" i="1" dirty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pl-PL" i="1" dirty="0"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 dirty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pl-PL" i="1" dirty="0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pl-PL" b="0" i="0" dirty="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pl-PL" b="0" i="0" dirty="0" smtClean="0">
                          <a:latin typeface="Cambria Math"/>
                        </a:rPr>
                        <m:t>c</m:t>
                      </m:r>
                      <m:r>
                        <a:rPr lang="pl-PL" b="0" i="0" dirty="0" smtClean="0">
                          <a:latin typeface="Cambria Math"/>
                        </a:rPr>
                        <m:t>−</m:t>
                      </m:r>
                      <m:nary>
                        <m:naryPr>
                          <m:chr m:val="∑"/>
                          <m:ctrlPr>
                            <a:rPr lang="pl-PL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l-PL" i="1" dirty="0">
                              <a:latin typeface="Cambria Math"/>
                            </a:rPr>
                            <m:t>𝑛</m:t>
                          </m:r>
                          <m:r>
                            <a:rPr lang="pl-PL" i="1" dirty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pl-PL" i="1" dirty="0"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pl-PL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b="0" i="1" dirty="0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pl-PL" b="0" i="1" dirty="0" smtClean="0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  <m:r>
                            <a:rPr lang="pl-PL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pl-PL" b="0" i="1" dirty="0" smtClean="0">
                              <a:latin typeface="Cambria Math"/>
                            </a:rPr>
                            <m:t>𝑥</m:t>
                          </m:r>
                          <m:r>
                            <a:rPr lang="pl-PL" b="0" i="1" dirty="0" smtClean="0">
                              <a:latin typeface="Cambria Math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pl-PL" dirty="0"/>
              </a:p>
              <a:p>
                <a:endParaRPr lang="pl-PL" dirty="0"/>
              </a:p>
              <a:p>
                <a14:m>
                  <m:oMath xmlns:m="http://schemas.openxmlformats.org/officeDocument/2006/math">
                    <m:r>
                      <a:rPr lang="pl-PL" i="1">
                        <a:latin typeface="Cambria Math"/>
                      </a:rPr>
                      <m:t>𝑝</m:t>
                    </m:r>
                    <m:r>
                      <a:rPr lang="pl-PL" i="1">
                        <a:latin typeface="Cambria Math"/>
                      </a:rPr>
                      <m:t>=2⇒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2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nary>
                          <m:naryPr>
                            <m:chr m:val="∑"/>
                            <m:ctrlPr>
                              <a:rPr lang="pl-PL" i="1" dirty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pl-PL" i="1" dirty="0">
                                <a:latin typeface="Cambria Math"/>
                              </a:rPr>
                              <m:t>𝑛</m:t>
                            </m:r>
                            <m:r>
                              <a:rPr lang="pl-PL" i="1" dirty="0">
                                <a:latin typeface="Cambria Math"/>
                              </a:rPr>
                              <m:t>=1</m:t>
                            </m:r>
                          </m:sub>
                          <m:sup>
                            <m:r>
                              <a:rPr lang="pl-PL" i="1" dirty="0">
                                <a:latin typeface="Cambria Math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pl-PL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pl-PL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l-PL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limUpp>
                                          <m:limUppPr>
                                            <m:ctrlP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limUppPr>
                                          <m:e>
                                            <m:r>
                                              <a:rPr lang="pl-PL" i="1">
                                                <a:latin typeface="Cambria Math"/>
                                              </a:rPr>
                                              <m:t>𝑦</m:t>
                                            </m:r>
                                          </m:e>
                                          <m:lim>
                                            <m:r>
                                              <a:rPr lang="pl-PL">
                                                <a:latin typeface="Cambria Math"/>
                                              </a:rPr>
                                              <m:t>∗</m:t>
                                            </m:r>
                                          </m:lim>
                                        </m:limUpp>
                                      </m:e>
                                      <m:sub>
                                        <m:r>
                                          <a:rPr lang="pl-PL" i="1" dirty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  <m:r>
                                      <a:rPr lang="pl-PL" i="1" dirty="0">
                                        <a:latin typeface="Cambria Math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i="1" dirty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pl-PL" i="1" dirty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pl-PL" b="0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r>
                  <a:rPr lang="pl-PL" dirty="0"/>
                  <a:t> - odległość euklidesowa</a:t>
                </a:r>
              </a:p>
              <a:p>
                <a:endParaRPr lang="pl-PL" dirty="0"/>
              </a:p>
              <a:p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→∞⇒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∞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</m:t>
                    </m:r>
                    <m:limLow>
                      <m:limLow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pl-PL" i="1">
                            <a:latin typeface="Cambria Math"/>
                            <a:ea typeface="Cambria Math"/>
                          </a:rPr>
                          <m:t>max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⁡(</m:t>
                        </m:r>
                      </m:e>
                      <m:lim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𝑁</m:t>
                        </m:r>
                      </m:lim>
                    </m:limLow>
                    <m:sSub>
                      <m:sSubPr>
                        <m:ctrlPr>
                          <a:rPr lang="pl-PL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i="1" dirty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i="1" dirty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pl-PL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 dirty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 dirty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b="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pl-PL" dirty="0"/>
                  <a:t>– odległość Czebyszewa</a:t>
                </a: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81" y="1316802"/>
                <a:ext cx="8352928" cy="412805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43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51520" y="764704"/>
            <a:ext cx="86409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u="sng" dirty="0"/>
              <a:t>POJĘCIA PODSTAWOWE</a:t>
            </a:r>
          </a:p>
          <a:p>
            <a:pPr algn="ctr"/>
            <a:endParaRPr lang="pl-PL" b="1" u="sng" dirty="0"/>
          </a:p>
          <a:p>
            <a:pPr>
              <a:spcAft>
                <a:spcPts val="600"/>
              </a:spcAft>
            </a:pPr>
            <a:r>
              <a:rPr lang="pl-PL" u="sng" dirty="0"/>
              <a:t>ZBIÓR – DEFINICJA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arenR"/>
            </a:pPr>
            <a:r>
              <a:rPr lang="pl-PL" dirty="0"/>
              <a:t>PODANIE ZAWARTOŚCI ZBIORU</a:t>
            </a:r>
          </a:p>
          <a:p>
            <a:pPr marL="800100" lvl="1" indent="-342900">
              <a:spcAft>
                <a:spcPts val="1200"/>
              </a:spcAft>
              <a:buFont typeface="+mj-lt"/>
              <a:buAutoNum type="arabicParenR"/>
            </a:pPr>
            <a:r>
              <a:rPr lang="pl-PL" dirty="0"/>
              <a:t>DEFINICJA WŁASNOŚCI ELEMENTÓW „WCHODZĄCYCH W SKŁAD ZBIORU”</a:t>
            </a:r>
          </a:p>
          <a:p>
            <a:pPr marL="800100" lvl="1" indent="-800100">
              <a:spcAft>
                <a:spcPts val="600"/>
              </a:spcAft>
            </a:pPr>
            <a:r>
              <a:rPr lang="pl-PL" dirty="0"/>
              <a:t>AD1)    </a:t>
            </a:r>
          </a:p>
          <a:p>
            <a:pPr marL="800100" lvl="1" indent="-800100">
              <a:spcAft>
                <a:spcPts val="600"/>
              </a:spcAft>
            </a:pPr>
            <a:endParaRPr lang="pl-PL" dirty="0"/>
          </a:p>
          <a:p>
            <a:pPr marL="800100" lvl="1" indent="-800100">
              <a:spcAft>
                <a:spcPts val="600"/>
              </a:spcAft>
            </a:pPr>
            <a:r>
              <a:rPr lang="pl-PL" dirty="0"/>
              <a:t>AD2)              zbiór liczb rzeczywistych       takich, że</a:t>
            </a:r>
          </a:p>
          <a:p>
            <a:pPr marL="800100" lvl="1" indent="-800100">
              <a:spcAft>
                <a:spcPts val="600"/>
              </a:spcAft>
            </a:pPr>
            <a:endParaRPr lang="pl-PL" dirty="0"/>
          </a:p>
          <a:p>
            <a:pPr marL="800100" lvl="1" indent="-800100">
              <a:spcAft>
                <a:spcPts val="600"/>
              </a:spcAft>
            </a:pPr>
            <a:endParaRPr lang="pl-PL" dirty="0"/>
          </a:p>
          <a:p>
            <a:pPr marL="1257300" lvl="2" indent="-800100">
              <a:spcAft>
                <a:spcPts val="600"/>
              </a:spcAft>
            </a:pPr>
            <a:r>
              <a:rPr lang="pl-PL" dirty="0"/>
              <a:t>3)  ZBIÓR PUSTY</a:t>
            </a:r>
          </a:p>
          <a:p>
            <a:pPr marL="1257300" lvl="2" indent="-800100">
              <a:spcAft>
                <a:spcPts val="600"/>
              </a:spcAft>
            </a:pPr>
            <a:endParaRPr lang="pl-PL" dirty="0"/>
          </a:p>
          <a:p>
            <a:pPr marL="1257300" lvl="2" indent="-800100">
              <a:spcAft>
                <a:spcPts val="600"/>
              </a:spcAft>
            </a:pPr>
            <a:r>
              <a:rPr lang="pl-PL" dirty="0"/>
              <a:t>4)  PRZESTRZEŃ  A  ZBIÓR </a:t>
            </a:r>
          </a:p>
          <a:p>
            <a:pPr marL="1257300" lvl="2" indent="-800100">
              <a:spcAft>
                <a:spcPts val="600"/>
              </a:spcAft>
              <a:buAutoNum type="arabicParenR" startAt="4"/>
            </a:pPr>
            <a:endParaRPr lang="pl-PL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1115616" y="2724919"/>
          <a:ext cx="3942560" cy="41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4" imgW="1892300" imgH="203200" progId="Equation.3">
                  <p:embed/>
                </p:oleObj>
              </mc:Choice>
              <mc:Fallback>
                <p:oleObj name="Równanie" r:id="rId4" imgW="1892300" imgH="203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724919"/>
                        <a:ext cx="3942560" cy="4160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115615" y="3428538"/>
          <a:ext cx="770995" cy="43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6" imgW="393359" imgH="215713" progId="Equation.3">
                  <p:embed/>
                </p:oleObj>
              </mc:Choice>
              <mc:Fallback>
                <p:oleObj name="Równanie" r:id="rId6" imgW="393359" imgH="215713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5" y="3428538"/>
                        <a:ext cx="770995" cy="4325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1308100" y="3836988"/>
          <a:ext cx="21875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8" imgW="1155600" imgH="253800" progId="Equation.3">
                  <p:embed/>
                </p:oleObj>
              </mc:Choice>
              <mc:Fallback>
                <p:oleObj name="Równanie" r:id="rId8" imgW="115560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3836988"/>
                        <a:ext cx="2187575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5796135" y="3429000"/>
          <a:ext cx="1362049" cy="435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0" imgW="685502" imgH="215806" progId="Equation.3">
                  <p:embed/>
                </p:oleObj>
              </mc:Choice>
              <mc:Fallback>
                <p:oleObj name="Równanie" r:id="rId10" imgW="685502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5" y="3429000"/>
                        <a:ext cx="1362049" cy="4350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4322372" y="3501008"/>
          <a:ext cx="249628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2" imgW="126835" imgH="139518" progId="Equation.3">
                  <p:embed/>
                </p:oleObj>
              </mc:Choice>
              <mc:Fallback>
                <p:oleObj name="Równanie" r:id="rId12" imgW="126835" imgH="139518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2372" y="3501008"/>
                        <a:ext cx="249628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275856" y="5555239"/>
          <a:ext cx="2304256" cy="403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4" imgW="1143000" imgH="203200" progId="Equation.3">
                  <p:embed/>
                </p:oleObj>
              </mc:Choice>
              <mc:Fallback>
                <p:oleObj name="Równanie" r:id="rId14" imgW="1143000" imgH="203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5555239"/>
                        <a:ext cx="2304256" cy="4032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50188" name="Object 12"/>
          <p:cNvGraphicFramePr>
            <a:graphicFrameLocks noChangeAspect="1"/>
          </p:cNvGraphicFramePr>
          <p:nvPr/>
        </p:nvGraphicFramePr>
        <p:xfrm>
          <a:off x="2915816" y="4437112"/>
          <a:ext cx="802375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16" imgW="368140" imgH="203112" progId="Equation.3">
                  <p:embed/>
                </p:oleObj>
              </mc:Choice>
              <mc:Fallback>
                <p:oleObj name="Równanie" r:id="rId16" imgW="368140" imgH="203112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437112"/>
                        <a:ext cx="802375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ROZWIĄZANIA KOMPROMISOWE Z PARAMETREM p</a:t>
                </a:r>
                <a14:m>
                  <m:oMath xmlns:m="http://schemas.openxmlformats.org/officeDocument/2006/math">
                    <m:r>
                      <a:rPr lang="pl-PL" sz="2000" b="1" i="1" smtClean="0">
                        <a:solidFill>
                          <a:srgbClr val="008D89"/>
                        </a:solidFill>
                        <a:latin typeface="Cambria Math"/>
                        <a:ea typeface="Cambria Math"/>
                      </a:rPr>
                      <m:t>≥</m:t>
                    </m:r>
                  </m:oMath>
                </a14:m>
                <a:r>
                  <a:rPr lang="pl-PL" sz="2000" b="1" dirty="0">
                    <a:solidFill>
                      <a:srgbClr val="008D89"/>
                    </a:solidFill>
                  </a:rPr>
                  <a:t>1</a:t>
                </a:r>
              </a:p>
            </p:txBody>
          </p:sp>
        </mc:Choice>
        <mc:Fallback xmlns="">
          <p:sp>
            <p:nvSpPr>
              <p:cNvPr id="1034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40011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6154" b="-2923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90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35557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b="0" i="1" smtClean="0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0" i="1" smtClean="0">
                              <a:latin typeface="Cambria Math"/>
                            </a:rPr>
                            <m:t>𝐹</m:t>
                          </m:r>
                        </m:e>
                        <m:sup>
                          <m:r>
                            <a:rPr lang="pl-PL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pl-PL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𝑝</m:t>
                              </m:r>
                            </m:sub>
                            <m:sup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sup>
                          </m:sSubSup>
                        </m:e>
                      </m:d>
                      <m:r>
                        <a:rPr lang="pl-PL" b="0" i="1" smtClean="0">
                          <a:latin typeface="Cambria Math"/>
                        </a:rPr>
                        <m:t>,</m:t>
                      </m:r>
                      <m:r>
                        <a:rPr lang="pl-PL" b="0" i="1" smtClean="0">
                          <a:latin typeface="Cambria Math"/>
                        </a:rPr>
                        <m:t>𝑔𝑑𝑧𝑖𝑒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pl-PL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pl-PL" b="0" i="1" smtClean="0">
                                  <a:latin typeface="Cambria Math"/>
                                </a:rPr>
                                <m:t>𝑝</m:t>
                              </m:r>
                            </m:sup>
                          </m:sSup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𝑌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|</m:t>
                          </m:r>
                          <m:sSubSup>
                            <m:sSubSu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pl-PL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𝑝</m:t>
                              </m:r>
                            </m:sub>
                            <m:sup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sup>
                          </m:sSubSup>
                          <m:d>
                            <m:dPr>
                              <m:ctrlPr>
                                <a:rPr lang="pl-PL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pl-PL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pl-PL" b="0" i="1" smtClean="0">
                                      <a:latin typeface="Cambria Math"/>
                                    </a:rPr>
                                    <m:t>𝑝</m:t>
                                  </m:r>
                                </m:sup>
                              </m:sSup>
                            </m:e>
                          </m:d>
                          <m:r>
                            <a:rPr lang="pl-PL" b="0" i="1" smtClean="0">
                              <a:latin typeface="Cambria Math"/>
                            </a:rPr>
                            <m:t>=</m:t>
                          </m:r>
                          <m:limLow>
                            <m:limLowPr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limLowPr>
                            <m:e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𝑚𝑖𝑛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⁡</m:t>
                              </m:r>
                              <m:sSubSup>
                                <m:sSubSu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pl-PL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  <m:sup>
                                  <m:limUpp>
                                    <m:limUppPr>
                                      <m:ctrlP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limUppPr>
                                    <m:e>
                                      <m:r>
                                        <a:rPr lang="pl-PL" i="1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lim>
                                      <m:r>
                                        <a:rPr lang="pl-PL">
                                          <a:latin typeface="Cambria Math"/>
                                        </a:rPr>
                                        <m:t>∗</m:t>
                                      </m:r>
                                    </m:lim>
                                  </m:limUpp>
                                </m:sup>
                              </m:sSubSup>
                              <m:r>
                                <a:rPr lang="pl-PL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pl-PL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pl-PL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lim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∈</m:t>
                              </m:r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𝑌</m:t>
                              </m:r>
                            </m:lim>
                          </m:limLow>
                        </m:e>
                      </m:d>
                    </m:oMath>
                  </m:oMathPara>
                </a14:m>
                <a:endParaRPr/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zaś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pl-PL" i="1">
                                <a:latin typeface="Cambria Math"/>
                              </a:rPr>
                              <m:t>𝑝</m:t>
                            </m:r>
                          </m:sup>
                        </m:sSup>
                      </m:e>
                    </m:d>
                    <m:r>
                      <a:rPr lang="pl-PL" b="0" i="1" smtClean="0">
                        <a:latin typeface="Cambria Math"/>
                      </a:rPr>
                      <m:t>=||</m:t>
                    </m:r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  <m:r>
                      <a:rPr lang="pl-PL" b="0" i="1" smtClean="0">
                        <a:latin typeface="Cambria Math"/>
                      </a:rPr>
                      <m:t>−</m:t>
                    </m:r>
                    <m:r>
                      <a:rPr lang="pl-PL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pl-PL" dirty="0">
                    <a:latin typeface="+mn-lt"/>
                  </a:rPr>
                  <a:t>|| </a:t>
                </a:r>
                <a:r>
                  <a:rPr lang="pl-PL" i="1" dirty="0">
                    <a:latin typeface="+mn-lt"/>
                  </a:rPr>
                  <a:t>p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pl-PL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pl-PL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ctrlPr>
                                  <a:rPr lang="pl-PL" i="1" dirty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pl-PL" i="1" dirty="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pl-PL" i="1" dirty="0">
                                    <a:latin typeface="Cambria Math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pl-PL" i="1" dirty="0">
                                    <a:latin typeface="Cambria Math"/>
                                  </a:rPr>
                                  <m:t>𝑁</m:t>
                                </m:r>
                              </m:sup>
                              <m:e>
                                <m:sSup>
                                  <m:sSupPr>
                                    <m:ctrlPr>
                                      <a:rPr lang="pl-PL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pl-PL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l-PL" i="1" dirty="0">
                                            <a:latin typeface="Cambria Math"/>
                                          </a:rPr>
                                          <m:t>|</m:t>
                                        </m:r>
                                        <m:sSub>
                                          <m:sSubPr>
                                            <m:ctrlPr>
                                              <a:rPr lang="pl-PL" i="1" dirty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limUpp>
                                              <m:limUppPr>
                                                <m:ctrlPr>
                                                  <a:rPr lang="pl-PL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limUppPr>
                                              <m:e>
                                                <m:r>
                                                  <a:rPr lang="pl-PL" i="1">
                                                    <a:latin typeface="Cambria Math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lim>
                                                <m:r>
                                                  <a:rPr lang="pl-PL">
                                                    <a:latin typeface="Cambria Math"/>
                                                  </a:rPr>
                                                  <m:t>∗</m:t>
                                                </m:r>
                                              </m:lim>
                                            </m:limUpp>
                                          </m:e>
                                          <m:sub>
                                            <m:r>
                                              <a:rPr lang="pl-PL" i="1" dirty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  <m:r>
                                          <a:rPr lang="pl-PL" i="1" dirty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pl-PL" i="1" dirty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i="1" dirty="0">
                                                <a:latin typeface="Cambria Math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pl-PL" i="1" dirty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  <m:r>
                                          <a:rPr lang="pl-PL" i="1" dirty="0">
                                            <a:latin typeface="Cambria Math"/>
                                          </a:rPr>
                                          <m:t>|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pl-PL" i="1" dirty="0">
                                        <a:latin typeface="Cambria Math"/>
                                      </a:rPr>
                                      <m:t>𝑝</m:t>
                                    </m:r>
                                  </m:sup>
                                </m:sSup>
                              </m:e>
                            </m:nary>
                          </m:e>
                        </m:d>
                      </m:e>
                      <m:sup>
                        <m:f>
                          <m:fPr>
                            <m:type m:val="skw"/>
                            <m:ctrlPr>
                              <a:rPr lang="pl-PL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l-PL" i="1" dirty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l-PL" i="1" dirty="0">
                                <a:latin typeface="Cambria Math"/>
                              </a:rPr>
                              <m:t>𝑝</m:t>
                            </m:r>
                          </m:den>
                        </m:f>
                      </m:sup>
                    </m:sSup>
                    <m:r>
                      <a:rPr lang="pl-PL" b="0" i="1" dirty="0" smtClean="0">
                        <a:latin typeface="Cambria Math"/>
                      </a:rPr>
                      <m:t>,</m:t>
                    </m:r>
                    <m:r>
                      <a:rPr lang="pl-PL" b="0" i="1" dirty="0" smtClean="0">
                        <a:latin typeface="Cambria Math"/>
                      </a:rPr>
                      <m:t>𝑦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endParaRPr lang="pl-PL" b="0" dirty="0">
                  <a:latin typeface="+mn-lt"/>
                  <a:ea typeface="Cambria Math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przykładowo dla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</a:rPr>
                      <m:t>=∞</m:t>
                    </m:r>
                  </m:oMath>
                </a14:m>
                <a:endParaRPr lang="pl-PL" b="0" dirty="0">
                  <a:latin typeface="+mn-lt"/>
                  <a:ea typeface="Cambria Math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pl-PL" i="1" smtClean="0">
                              <a:latin typeface="Cambria Math"/>
                              <a:ea typeface="Cambria Math"/>
                            </a:rPr>
                            <m:t>∞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pl-PL" i="1" smtClean="0">
                                  <a:latin typeface="Cambria Math"/>
                                  <a:ea typeface="Cambria Math"/>
                                </a:rPr>
                                <m:t>∞</m:t>
                              </m:r>
                            </m:sup>
                          </m:sSup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𝑌</m:t>
                          </m:r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|</m:t>
                          </m:r>
                          <m:limLow>
                            <m:limLowPr>
                              <m:ctrlPr>
                                <a:rPr lang="pl-PL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limLowPr>
                            <m:e>
                              <m:func>
                                <m:func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a:rPr lang="pl-PL" i="1">
                                      <a:latin typeface="Cambria Math"/>
                                      <a:ea typeface="Cambria Math"/>
                                    </a:rPr>
                                    <m:t>𝑚𝑎𝑥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pl-PL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pl-PL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limUpp>
                                            <m:limUppPr>
                                              <m:ctrlPr>
                                                <a:rPr lang="pl-PL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limUppPr>
                                            <m:e>
                                              <m:r>
                                                <a:rPr lang="pl-PL" i="1">
                                                  <a:latin typeface="Cambria Math"/>
                                                </a:rPr>
                                                <m:t>𝑦</m:t>
                                              </m:r>
                                            </m:e>
                                            <m:lim>
                                              <m:r>
                                                <a:rPr lang="pl-PL">
                                                  <a:latin typeface="Cambria Math"/>
                                                </a:rPr>
                                                <m:t>∗</m:t>
                                              </m:r>
                                            </m:lim>
                                          </m:limUpp>
                                        </m:e>
                                        <m:sub>
                                          <m:r>
                                            <a:rPr lang="pl-PL" i="1" dirty="0">
                                              <a:latin typeface="Cambria Math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a:rPr lang="pl-PL" i="1" dirty="0">
                                          <a:latin typeface="Cambria Math"/>
                                        </a:rPr>
                                        <m:t>−</m:t>
                                      </m:r>
                                      <m:sSubSup>
                                        <m:sSubSupPr>
                                          <m:ctrlPr>
                                            <a:rPr lang="pl-PL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pl-PL" b="0" i="1" smtClean="0">
                                              <a:latin typeface="Cambria Math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pl-PL" b="0" i="1" smtClean="0">
                                              <a:latin typeface="Cambria Math"/>
                                            </a:rPr>
                                            <m:t>𝑛</m:t>
                                          </m:r>
                                        </m:sub>
                                        <m:sup>
                                          <m:r>
                                            <a:rPr lang="pl-PL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∞</m:t>
                                          </m:r>
                                        </m:sup>
                                      </m:sSubSup>
                                    </m:e>
                                  </m:d>
                                </m:e>
                              </m:func>
                            </m:e>
                            <m:lim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∈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𝑌</m:t>
                              </m:r>
                            </m:lim>
                          </m:limLow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limLow>
                            <m:limLowPr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limLowPr>
                            <m:e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𝑚𝑖𝑛</m:t>
                              </m:r>
                            </m:e>
                            <m:lim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∈</m:t>
                              </m:r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𝑌</m:t>
                              </m:r>
                            </m:lim>
                          </m:limLow>
                          <m:limLow>
                            <m:limLowPr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limLowPr>
                            <m:e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𝑚𝑎𝑥</m:t>
                              </m:r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e>
                            <m:lim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∈</m:t>
                              </m:r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𝑁</m:t>
                              </m:r>
                            </m:lim>
                          </m:limLow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  <m:r>
                            <a:rPr lang="pl-PL" b="0" i="1" smtClean="0">
                              <a:latin typeface="Cambria Math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gdzie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355578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657" b="-188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" name="Text Box 26"/>
              <p:cNvSpPr txBox="1">
                <a:spLocks noChangeArrowheads="1"/>
              </p:cNvSpPr>
              <p:nvPr/>
            </p:nvSpPr>
            <p:spPr bwMode="auto">
              <a:xfrm>
                <a:off x="287016" y="620688"/>
                <a:ext cx="8605464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l-PL" sz="2000" b="1" dirty="0">
                    <a:solidFill>
                      <a:srgbClr val="008D89"/>
                    </a:solidFill>
                  </a:rPr>
                  <a:t>WŁAŚCIWOŚCI ROZWIĄZAŃ KOMPROMISOWYCH Z PARAMETREM p</a:t>
                </a:r>
                <a14:m>
                  <m:oMath xmlns:m="http://schemas.openxmlformats.org/officeDocument/2006/math">
                    <m:r>
                      <a:rPr lang="pl-PL" sz="2000" b="1" i="1">
                        <a:solidFill>
                          <a:srgbClr val="008D89"/>
                        </a:solidFill>
                        <a:latin typeface="Cambria Math"/>
                        <a:ea typeface="Cambria Math"/>
                      </a:rPr>
                      <m:t>≥</m:t>
                    </m:r>
                  </m:oMath>
                </a14:m>
                <a:r>
                  <a:rPr lang="pl-PL" sz="2000" b="1" dirty="0">
                    <a:solidFill>
                      <a:srgbClr val="008D89"/>
                    </a:solidFill>
                  </a:rPr>
                  <a:t>1</a:t>
                </a:r>
              </a:p>
            </p:txBody>
          </p:sp>
        </mc:Choice>
        <mc:Fallback xmlns="">
          <p:sp>
            <p:nvSpPr>
              <p:cNvPr id="1034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016" y="620688"/>
                <a:ext cx="8605464" cy="70788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3448" r="-425" b="-1551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91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3755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/>
                </a:pPr>
                <a:r>
                  <a:rPr lang="pl-PL" dirty="0">
                    <a:latin typeface="+mn-lt"/>
                  </a:rPr>
                  <a:t>POSTULAT ISTNIENIA </a:t>
                </a:r>
              </a:p>
              <a:p>
                <a:r>
                  <a:rPr lang="pl-PL" dirty="0">
                    <a:latin typeface="+mn-lt"/>
                  </a:rPr>
                  <a:t>	Jeśli Y jest zbiorem ograniczonym i domkniętym to dla </a:t>
                </a:r>
                <a:r>
                  <a:rPr lang="pl-PL" b="1" dirty="0">
                    <a:solidFill>
                      <a:srgbClr val="008D89"/>
                    </a:solidFill>
                  </a:rPr>
                  <a:t>p</a:t>
                </a:r>
                <a14:m>
                  <m:oMath xmlns:m="http://schemas.openxmlformats.org/officeDocument/2006/math">
                    <m:r>
                      <a:rPr lang="pl-PL" b="1" i="1">
                        <a:solidFill>
                          <a:srgbClr val="008D89"/>
                        </a:solidFill>
                        <a:latin typeface="Cambria Math"/>
                        <a:ea typeface="Cambria Math"/>
                      </a:rPr>
                      <m:t>≥</m:t>
                    </m:r>
                  </m:oMath>
                </a14:m>
                <a:r>
                  <a:rPr lang="pl-PL" b="1" dirty="0">
                    <a:solidFill>
                      <a:srgbClr val="008D89"/>
                    </a:solidFill>
                  </a:rPr>
                  <a:t>1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  <m:r>
                      <a:rPr lang="pl-PL" i="1" smtClean="0">
                        <a:latin typeface="Cambria Math"/>
                        <a:ea typeface="Cambria Math"/>
                      </a:rPr>
                      <m:t>≠∅</m:t>
                    </m:r>
                  </m:oMath>
                </a14:m>
                <a:endParaRPr lang="pl-PL" b="1" dirty="0">
                  <a:solidFill>
                    <a:srgbClr val="008D89"/>
                  </a:solidFill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2. POSTULAT JEDNOZNACZOŚCI</a:t>
                </a:r>
              </a:p>
              <a:p>
                <a:r>
                  <a:rPr lang="pl-PL" dirty="0">
                    <a:latin typeface="+mn-lt"/>
                  </a:rPr>
                  <a:t>Jeśli zbór Y jest  </a:t>
                </a:r>
                <a14:m>
                  <m:oMath xmlns:m="http://schemas.openxmlformats.org/officeDocument/2006/math">
                    <m:r>
                      <a:rPr lang="pl-PL" sz="2800" i="1" smtClean="0">
                        <a:latin typeface="Cambria Math"/>
                      </a:rPr>
                      <m:t>˄</m:t>
                    </m:r>
                  </m:oMath>
                </a14:m>
                <a:r>
                  <a:rPr lang="pl-PL" dirty="0">
                    <a:latin typeface="+mn-lt"/>
                  </a:rPr>
                  <a:t>-wypukły to dla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1&lt;</m:t>
                    </m:r>
                    <m:r>
                      <a:rPr lang="pl-PL" i="1" dirty="0" smtClean="0">
                        <a:latin typeface="Cambria Math"/>
                      </a:rPr>
                      <m:t>𝑝</m:t>
                    </m:r>
                    <m:r>
                      <a:rPr lang="pl-PL" i="1" dirty="0" smtClean="0">
                        <a:latin typeface="Cambria Math"/>
                      </a:rPr>
                      <m:t>&lt;∞</m:t>
                    </m:r>
                  </m:oMath>
                </a14:m>
                <a:r>
                  <a:rPr lang="pl-PL" dirty="0">
                    <a:latin typeface="+mn-lt"/>
                  </a:rPr>
                  <a:t> to zbiór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b="0" i="1" smtClean="0">
                            <a:latin typeface="Cambria Math"/>
                          </a:rPr>
                          <m:t> </m:t>
                        </m:r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 jest 	jednoelementowy.</a:t>
                </a: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3. POSTULAT NIEPOPRAWIALNOŚCI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r>
                        <a:rPr lang="pl-PL" i="1" smtClean="0">
                          <a:latin typeface="Cambria Math"/>
                        </a:rPr>
                        <m:t>⊂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𝑁</m:t>
                          </m:r>
                        </m:sub>
                        <m:sup>
                          <m:r>
                            <a:rPr lang="pl-PL" i="1" smtClean="0">
                              <a:latin typeface="Cambria Math"/>
                              <a:ea typeface="Cambria Math"/>
                            </a:rPr>
                            <m:t>≥</m:t>
                          </m:r>
                        </m:sup>
                      </m:sSubSup>
                      <m:r>
                        <a:rPr lang="pl-PL" b="0" i="1" smtClean="0">
                          <a:latin typeface="Cambria Math"/>
                        </a:rPr>
                        <m:t>   </m:t>
                      </m:r>
                      <m:r>
                        <a:rPr lang="pl-PL" b="0" i="1" smtClean="0">
                          <a:latin typeface="Cambria Math"/>
                        </a:rPr>
                        <m:t>𝑑𝑙𝑎</m:t>
                      </m:r>
                      <m:r>
                        <a:rPr lang="pl-PL" b="0" i="1" smtClean="0">
                          <a:latin typeface="Cambria Math"/>
                        </a:rPr>
                        <m:t>    1≤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𝑝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&lt;∞    </m:t>
                      </m:r>
                    </m:oMath>
                  </m:oMathPara>
                </a14:m>
                <a:endParaRPr lang="pl-PL" b="0" dirty="0">
                  <a:ea typeface="Cambria Math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𝑑𝑙𝑎</m:t>
                      </m:r>
                      <m:r>
                        <a:rPr lang="pl-PL" b="0" i="1" smtClean="0">
                          <a:latin typeface="Cambria Math"/>
                        </a:rPr>
                        <m:t> </m:t>
                      </m:r>
                      <m:r>
                        <a:rPr lang="pl-PL" b="0" i="1" smtClean="0">
                          <a:latin typeface="Cambria Math"/>
                        </a:rPr>
                        <m:t>𝑝</m:t>
                      </m:r>
                      <m:r>
                        <a:rPr lang="pl-PL" b="0" i="1" smtClean="0">
                          <a:latin typeface="Cambria Math"/>
                        </a:rPr>
                        <m:t>=∞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b="0" i="1" smtClean="0">
                              <a:latin typeface="Cambria Math"/>
                            </a:rPr>
                            <m:t>     </m:t>
                          </m:r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i="1" smtClean="0">
                              <a:latin typeface="Cambria Math"/>
                              <a:ea typeface="Cambria Math"/>
                            </a:rPr>
                            <m:t>∞</m:t>
                          </m:r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sub>
                        <m:sup>
                          <m:limUpp>
                            <m:limUp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r>
                                <a:rPr lang="pl-PL" i="1">
                                  <a:latin typeface="Cambria Math"/>
                                </a:rPr>
                                <m:t>𝑦</m:t>
                              </m:r>
                            </m:e>
                            <m:lim>
                              <m:r>
                                <a:rPr lang="pl-PL">
                                  <a:latin typeface="Cambria Math"/>
                                </a:rPr>
                                <m:t>∗</m:t>
                              </m:r>
                            </m:lim>
                          </m:limUpp>
                        </m:sup>
                      </m:sSubSup>
                      <m:r>
                        <a:rPr lang="pl-PL" i="1" smtClean="0">
                          <a:latin typeface="Cambria Math"/>
                          <a:ea typeface="Cambria Math"/>
                        </a:rPr>
                        <m:t>∩</m:t>
                      </m:r>
                      <m:sSubSup>
                        <m:sSubSu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l-PL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𝑁</m:t>
                          </m:r>
                        </m:sub>
                        <m:sup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≥</m:t>
                          </m:r>
                        </m:sup>
                      </m:sSubSup>
                      <m:r>
                        <a:rPr lang="pl-PL" i="1" smtClean="0">
                          <a:latin typeface="Cambria Math"/>
                          <a:ea typeface="Cambria Math"/>
                        </a:rPr>
                        <m:t>≠∅</m:t>
                      </m:r>
                    </m:oMath>
                  </m:oMathPara>
                </a14:m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3755644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657" t="-81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WŁAŚCIWOŚCI DODATKOWE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92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980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 startAt="4"/>
                </a:pPr>
                <a:r>
                  <a:rPr lang="pl-PL" dirty="0">
                    <a:latin typeface="+mn-lt"/>
                  </a:rPr>
                  <a:t>ŁACZNA STRATA (ŁĄCZNE ODCHYLENIE OD IDAŁU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</m:oMath>
                </a14:m>
                <a:r>
                  <a:rPr lang="pl-PL" dirty="0">
                    <a:latin typeface="+mn-lt"/>
                  </a:rPr>
                  <a:t> JEST MINIMALNĄ STRATĄ JAKĄ MOŻNA UZYSKAĆ NA ZBIORZE DOPUSZCZALNYM Y.</a:t>
                </a:r>
              </a:p>
              <a:p>
                <a:pPr marL="342900" indent="-342900">
                  <a:buFont typeface="+mj-lt"/>
                  <a:buAutoNum type="arabicPeriod" startAt="4"/>
                </a:pPr>
                <a:r>
                  <a:rPr lang="pl-PL" dirty="0">
                    <a:latin typeface="+mn-lt"/>
                  </a:rPr>
                  <a:t>WYNIK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p>
                    </m:sSup>
                    <m:r>
                      <a:rPr lang="pl-PL" i="1" smtClean="0">
                        <a:latin typeface="Cambria Math"/>
                        <a:ea typeface="Cambria Math"/>
                      </a:rPr>
                      <m:t>∈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JEST WYNIKIEM POŚREDNIM (KOMPROMISOWYM) – WPŁYW WSZYSTKICH KRYTERIÓW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pl-PL" dirty="0">
                    <a:latin typeface="+mn-lt"/>
                  </a:rPr>
                  <a:t>() NA WYBÓR OSTATECZNEGO ROZWIĄZANIA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l-PL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</a:rPr>
                              <m:t>𝑝</m:t>
                            </m:r>
                          </m:sup>
                        </m:sSup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JEST UWZGLĘDNIONY. „ŻADNEJ DYKTATURY” JAK NP. W LEKSYKOGRAFII.</a:t>
                </a:r>
              </a:p>
              <a:p>
                <a:pPr marL="342900" indent="-342900">
                  <a:buFont typeface="+mj-lt"/>
                  <a:buAutoNum type="arabicPeriod" startAt="4"/>
                </a:pPr>
                <a:r>
                  <a:rPr lang="pl-PL" dirty="0">
                    <a:latin typeface="+mn-lt"/>
                  </a:rPr>
                  <a:t>ROZWIĄZANIE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p>
                    </m:sSup>
                    <m:r>
                      <a:rPr lang="pl-PL" i="1" smtClean="0">
                        <a:latin typeface="Cambria Math"/>
                        <a:ea typeface="Cambria Math"/>
                      </a:rPr>
                      <m:t>∈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b>
                      <m:sup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sup>
                    </m:sSubSup>
                    <m:r>
                      <a:rPr lang="pl-PL" b="0" i="0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</a:rPr>
                          <m:t>𝐹</m:t>
                        </m:r>
                      </m:e>
                      <m:sup>
                        <m:r>
                          <a:rPr lang="pl-PL" i="1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pl-PL" i="1">
                                <a:latin typeface="Cambria Math"/>
                              </a:rPr>
                              <m:t>𝑝</m:t>
                            </m:r>
                          </m:sup>
                        </m:sSup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JEST ROZWIĄZANIEM „NIEZALEŻNYM OD NIEISTNIEJĄCYCH MOŻLIWOŚCI”, CZYLI JEŚLI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𝑋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pl-PL" i="1" smtClean="0">
                        <a:latin typeface="Cambria Math"/>
                      </a:rPr>
                      <m:t>⊂</m:t>
                    </m:r>
                    <m:r>
                      <a:rPr lang="pl-PL" b="0" i="1" smtClean="0">
                        <a:latin typeface="Cambria Math"/>
                      </a:rPr>
                      <m:t>𝑋</m:t>
                    </m:r>
                  </m:oMath>
                </a14:m>
                <a:r>
                  <a:rPr lang="pl-PL" dirty="0">
                    <a:latin typeface="+mn-lt"/>
                  </a:rPr>
                  <a:t> ORAZ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limLow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𝑚𝑎𝑥</m:t>
                        </m:r>
                      </m:e>
                      <m:lim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∈</m:t>
                        </m:r>
                        <m:sSup>
                          <m:sSupPr>
                            <m:ctrlPr>
                              <a:rPr lang="pl-PL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′</m:t>
                            </m:r>
                          </m:sup>
                        </m:sSup>
                      </m:lim>
                    </m:limLow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limLow>
                      <m:limLow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limLow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𝑚𝑎𝑥</m:t>
                        </m:r>
                      </m:e>
                      <m:lim>
                        <m:r>
                          <a:rPr lang="pl-PL" i="1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𝑋</m:t>
                        </m:r>
                      </m:lim>
                    </m:limLow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pl-PL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pl-PL" b="0" i="0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𝑁</m:t>
                    </m:r>
                  </m:oMath>
                </a14:m>
                <a:r>
                  <a:rPr lang="pl-PL" dirty="0">
                    <a:latin typeface="+mn-lt"/>
                  </a:rPr>
                  <a:t>, zaś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cap="all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cap="all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pl-PL" b="0" i="1" cap="all" smtClean="0">
                            <a:latin typeface="Cambria Math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pl-PL" cap="all" dirty="0">
                    <a:latin typeface="+mn-lt"/>
                  </a:rPr>
                  <a:t> jest rozwiązaniem kompromisowym z </a:t>
                </a:r>
                <a:r>
                  <a:rPr lang="pl-PL" dirty="0">
                    <a:latin typeface="+mn-lt"/>
                  </a:rPr>
                  <a:t>p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≥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1 </m:t>
                    </m:r>
                  </m:oMath>
                </a14:m>
                <a:r>
                  <a:rPr lang="pl-PL" dirty="0">
                    <a:latin typeface="+mn-lt"/>
                  </a:rPr>
                  <a:t>w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pl-PL" dirty="0">
                    <a:latin typeface="+mn-lt"/>
                  </a:rPr>
                  <a:t> ORAZ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pl-PL" i="1" smtClean="0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𝑋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pl-PL" dirty="0"/>
                  <a:t>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pl-PL" dirty="0">
                    <a:latin typeface="+mn-lt"/>
                  </a:rPr>
                  <a:t> JEST RÓWNIEŻ ROZWIĄZANIEM KOMPROMISOWYM W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𝑋</m:t>
                        </m:r>
                      </m:e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pl-PL" dirty="0">
                    <a:latin typeface="+mn-lt"/>
                  </a:rPr>
                  <a:t>.</a:t>
                </a:r>
              </a:p>
              <a:p>
                <a:pPr marL="342900" indent="-342900">
                  <a:buFont typeface="+mj-lt"/>
                  <a:buAutoNum type="arabicPeriod" startAt="4"/>
                </a:pPr>
                <a:r>
                  <a:rPr lang="pl-PL" dirty="0">
                    <a:latin typeface="+mn-lt"/>
                  </a:rPr>
                  <a:t>NIECH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p>
                    </m:sSup>
                    <m:r>
                      <a:rPr lang="pl-PL" b="0" i="1" smtClean="0">
                        <a:latin typeface="Cambria Math"/>
                      </a:rPr>
                      <m:t>=</m:t>
                    </m:r>
                    <m:r>
                      <a:rPr lang="pl-PL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≥1 </m:t>
                    </m:r>
                  </m:oMath>
                </a14:m>
                <a:r>
                  <a:rPr lang="pl-PL" dirty="0">
                    <a:latin typeface="+mn-lt"/>
                  </a:rPr>
                  <a:t>TO ZBIÓR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l-PL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</a:rPr>
                              <m:t>𝑝</m:t>
                            </m:r>
                          </m:sup>
                        </m:sSup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𝑌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𝑝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≥1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POSIADA NASTĘPUJĄCE WŁASNOŚCI:</a:t>
                </a:r>
              </a:p>
              <a:p>
                <a:pPr marL="1257300" lvl="2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CIĄGŁOŚĆ</a:t>
                </a:r>
              </a:p>
              <a:p>
                <a:pPr marL="1257300" lvl="2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MONOTONICZNOŚĆ</a:t>
                </a:r>
              </a:p>
              <a:p>
                <a:pPr marL="342900" indent="-342900">
                  <a:buFont typeface="+mj-lt"/>
                  <a:buAutoNum type="arabicPeriod" startAt="4"/>
                </a:pPr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98046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11" r="-73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WŁAŚCIWOŚCI DODATKOWE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93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2619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>
                    <a:latin typeface="+mn-lt"/>
                  </a:rPr>
                  <a:t>Ad. a) CIĄGŁOŚĆ</a:t>
                </a:r>
              </a:p>
              <a:p>
                <a:r>
                  <a:rPr lang="pl-PL" dirty="0">
                    <a:latin typeface="+mn-lt"/>
                  </a:rPr>
                  <a:t>JEŚLI Y JEST ZBIOREM WYPUKŁYM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p>
                    </m:sSup>
                    <m:r>
                      <a:rPr lang="pl-PL" b="0" i="1" smtClean="0">
                        <a:latin typeface="Cambria Math"/>
                      </a:rPr>
                      <m:t>=</m:t>
                    </m:r>
                    <m:r>
                      <a:rPr lang="pl-PL" b="0" i="1" smtClean="0">
                        <a:latin typeface="Cambria Math"/>
                      </a:rPr>
                      <m:t>𝑓</m:t>
                    </m:r>
                    <m:r>
                      <a:rPr lang="pl-PL" b="0" i="1" smtClean="0">
                        <a:latin typeface="Cambria Math"/>
                      </a:rPr>
                      <m:t>(</m:t>
                    </m:r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dirty="0">
                    <a:latin typeface="+mn-lt"/>
                  </a:rPr>
                  <a:t> JEST CIĄGŁA NA 	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1&lt;</m:t>
                    </m:r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</a:rPr>
                      <m:t>&lt;∞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JEŚLI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p>
                    </m:sSup>
                    <m:r>
                      <a:rPr lang="pl-PL" b="0" i="1" smtClean="0">
                        <a:latin typeface="Cambria Math"/>
                      </a:rPr>
                      <m:t>,(</m:t>
                    </m:r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∞</m:t>
                        </m:r>
                      </m:sup>
                    </m:sSup>
                    <m:r>
                      <a:rPr lang="pl-PL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dirty="0">
                    <a:latin typeface="+mn-lt"/>
                  </a:rPr>
                  <a:t> JEST JEDYNE TO JEST CIĄGŁA DLA </a:t>
                </a:r>
                <a14:m>
                  <m:oMath xmlns:m="http://schemas.openxmlformats.org/officeDocument/2006/math">
                    <m:r>
                      <a:rPr lang="pl-PL" i="1">
                        <a:latin typeface="Cambria Math"/>
                      </a:rPr>
                      <m:t>𝑝</m:t>
                    </m:r>
                    <m:r>
                      <a:rPr lang="pl-PL" i="1" smtClean="0">
                        <a:latin typeface="Cambria Math"/>
                        <a:ea typeface="Cambria Math"/>
                      </a:rPr>
                      <m:t>≥</m:t>
                    </m:r>
                    <m:r>
                      <a:rPr lang="pl-PL" b="0" i="1" smtClean="0">
                        <a:latin typeface="Cambria Math"/>
                      </a:rPr>
                      <m:t>1</m:t>
                    </m:r>
                  </m:oMath>
                </a14:m>
                <a:endParaRPr lang="pl-PL" b="0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Ad. b) MONOTONICZNOŚĆ</a:t>
                </a:r>
              </a:p>
              <a:p>
                <a:r>
                  <a:rPr lang="pl-PL" dirty="0">
                    <a:latin typeface="+mn-lt"/>
                  </a:rPr>
                  <a:t>JEŚLI Y JSET WYPUKŁY TO ZBIORY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pl-PL" b="0" i="1" smtClean="0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</a:rPr>
                              <m:t>𝑛</m:t>
                            </m:r>
                          </m:sub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sup>
                        </m:sSubSup>
                      </m:e>
                    </m:d>
                    <m:r>
                      <a:rPr lang="pl-PL" b="0" i="1" smtClean="0">
                        <a:latin typeface="Cambria Math"/>
                      </a:rPr>
                      <m:t>, </m:t>
                    </m:r>
                    <m:r>
                      <a:rPr lang="pl-PL" b="0" i="1" smtClean="0">
                        <a:latin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𝑁</m:t>
                    </m:r>
                  </m:oMath>
                </a14:m>
                <a:r>
                  <a:rPr lang="pl-PL" dirty="0">
                    <a:latin typeface="+mn-lt"/>
                  </a:rPr>
                  <a:t> SĄ OGRANICZONE 	PRZEZ LICZNY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sup>
                    </m:sSubSup>
                    <m:r>
                      <a:rPr lang="pl-PL" b="0" i="1" smtClean="0">
                        <a:latin typeface="Cambria Math"/>
                        <a:ea typeface="Cambria Math"/>
                      </a:rPr>
                      <m:t>,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∞</m:t>
                        </m:r>
                      </m:sup>
                    </m:sSubSup>
                    <m:r>
                      <a:rPr lang="pl-PL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𝑁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FUNKCJE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sup>
                    </m:sSup>
                    <m:r>
                      <a:rPr lang="pl-PL" i="1">
                        <a:latin typeface="Cambria Math"/>
                      </a:rPr>
                      <m:t>=</m:t>
                    </m:r>
                    <m:r>
                      <a:rPr lang="pl-PL" i="1">
                        <a:latin typeface="Cambria Math"/>
                      </a:rPr>
                      <m:t>𝑓</m:t>
                    </m:r>
                    <m:r>
                      <a:rPr lang="pl-PL" i="1">
                        <a:latin typeface="Cambria Math"/>
                      </a:rPr>
                      <m:t>(</m:t>
                    </m:r>
                    <m:r>
                      <a:rPr lang="pl-PL" i="1">
                        <a:latin typeface="Cambria Math"/>
                      </a:rPr>
                      <m:t>𝑝</m:t>
                    </m:r>
                    <m:r>
                      <a:rPr lang="pl-PL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dirty="0">
                    <a:latin typeface="+mn-lt"/>
                  </a:rPr>
                  <a:t> SĄ MONOTONICZNE </a:t>
                </a:r>
                <a14:m>
                  <m:oMath xmlns:m="http://schemas.openxmlformats.org/officeDocument/2006/math">
                    <m:r>
                      <a:rPr lang="pl-PL" i="1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𝑁</m:t>
                    </m:r>
                  </m:oMath>
                </a14:m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261962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1163" r="-1022" b="-279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INTERPRETACJA DECYZYJNA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94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2426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GDYBY LICZBĘ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𝑝</m:t>
                        </m:r>
                      </m:sup>
                    </m:sSubSup>
                    <m:r>
                      <a:rPr lang="pl-PL" b="0" i="0" smtClean="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sup>
                        </m:sSup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TRAKTOWAĆ JAKO OCENĘ ROZIĄZANIA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pl-PL" dirty="0">
                    <a:latin typeface="+mn-lt"/>
                  </a:rPr>
                  <a:t>PRZEZ n-tego DECYDENTA (UŻYTECZNOŚĆ ROZWIĄZANIA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pl-PL" dirty="0">
                    <a:latin typeface="+mn-lt"/>
                  </a:rPr>
                  <a:t> W SENSIE N-TEGO KRYTERIUM) TO WARTOŚĆ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𝑆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1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pl-PL" b="0" i="1" smtClean="0">
                            <a:latin typeface="Cambria Math"/>
                          </a:rPr>
                          <m:t>𝑛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𝑁</m:t>
                        </m:r>
                      </m:sub>
                      <m:sup/>
                      <m:e>
                        <m:sSubSup>
                          <m:sSub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  <m:sup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sup>
                        </m:sSubSup>
                      </m:e>
                    </m:nary>
                    <m:r>
                      <a:rPr lang="pl-PL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pl-PL" dirty="0">
                    <a:latin typeface="+mn-lt"/>
                  </a:rPr>
                  <a:t>  STANOWIŁABY SUMĘ UŻYTECZNOŚCI INDYWIDUALNYCH WSZYSTKICH DECYDENTÓW.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Z KOLEI WARTOŚĆ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∞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=</m:t>
                    </m:r>
                    <m:limLow>
                      <m:limLow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limLow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𝑚𝑎𝑥</m:t>
                        </m:r>
                      </m:e>
                      <m:lim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𝑁</m:t>
                        </m:r>
                      </m:lim>
                    </m:limLow>
                  </m:oMath>
                </a14:m>
                <a:r>
                  <a:rPr lang="pl-PL" dirty="0">
                    <a:latin typeface="+mn-lt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limUp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lim>
                            <m:r>
                              <a:rPr lang="pl-PL">
                                <a:latin typeface="Cambria Math"/>
                              </a:rPr>
                              <m:t>∗</m:t>
                            </m:r>
                          </m:lim>
                        </m:limUpp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pl-PL" dirty="0">
                    <a:latin typeface="+mn-lt"/>
                  </a:rPr>
                  <a:t>-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𝑝</m:t>
                        </m:r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) OKREŚLA MAKSYMALNĄ, INDYWIDUALNĄ STRATĘ DLA ROZWIĄZANIA WYNIKAJĄCEGO Z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sup>
                    </m:sSup>
                  </m:oMath>
                </a14:m>
                <a:endParaRPr lang="pl-PL" dirty="0">
                  <a:latin typeface="+mn-lt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OBIE FUNKCJE: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∞</m:t>
                        </m:r>
                      </m:sub>
                    </m:sSub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𝑝</m:t>
                        </m:r>
                      </m:e>
                    </m:d>
                    <m:r>
                      <a:rPr lang="pl-PL" b="0" i="0" smtClean="0">
                        <a:latin typeface="Cambria Math"/>
                      </a:rPr>
                      <m:t>, </m:t>
                    </m:r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≥1</m:t>
                    </m:r>
                  </m:oMath>
                </a14:m>
                <a:r>
                  <a:rPr lang="pl-PL" dirty="0">
                    <a:latin typeface="+mn-lt"/>
                  </a:rPr>
                  <a:t> SĄ MALEJĄCYMI FUNKCJAMI p</a:t>
                </a:r>
              </a:p>
            </p:txBody>
          </p:sp>
        </mc:Choice>
        <mc:Fallback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2426946"/>
              </a:xfrm>
              <a:prstGeom prst="rect">
                <a:avLst/>
              </a:prstGeom>
              <a:blipFill>
                <a:blip r:embed="rId4"/>
                <a:stretch>
                  <a:fillRect l="-511" t="-754" b="-3266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cxnSp>
        <p:nvCxnSpPr>
          <p:cNvPr id="5" name="Łącznik prosty ze strzałką 4"/>
          <p:cNvCxnSpPr/>
          <p:nvPr/>
        </p:nvCxnSpPr>
        <p:spPr>
          <a:xfrm flipV="1">
            <a:off x="1241425" y="3933056"/>
            <a:ext cx="0" cy="187220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Łącznik prosty ze strzałką 6"/>
          <p:cNvCxnSpPr/>
          <p:nvPr/>
        </p:nvCxnSpPr>
        <p:spPr>
          <a:xfrm>
            <a:off x="827584" y="5517232"/>
            <a:ext cx="6408712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Dowolny kształt 7"/>
          <p:cNvSpPr/>
          <p:nvPr/>
        </p:nvSpPr>
        <p:spPr>
          <a:xfrm>
            <a:off x="1625600" y="4140200"/>
            <a:ext cx="5315818" cy="890121"/>
          </a:xfrm>
          <a:custGeom>
            <a:avLst/>
            <a:gdLst>
              <a:gd name="connsiteX0" fmla="*/ 0 w 5315818"/>
              <a:gd name="connsiteY0" fmla="*/ 0 h 890121"/>
              <a:gd name="connsiteX1" fmla="*/ 965200 w 5315818"/>
              <a:gd name="connsiteY1" fmla="*/ 215900 h 890121"/>
              <a:gd name="connsiteX2" fmla="*/ 1447800 w 5315818"/>
              <a:gd name="connsiteY2" fmla="*/ 165100 h 890121"/>
              <a:gd name="connsiteX3" fmla="*/ 2374900 w 5315818"/>
              <a:gd name="connsiteY3" fmla="*/ 266700 h 890121"/>
              <a:gd name="connsiteX4" fmla="*/ 3314700 w 5315818"/>
              <a:gd name="connsiteY4" fmla="*/ 660400 h 890121"/>
              <a:gd name="connsiteX5" fmla="*/ 4470400 w 5315818"/>
              <a:gd name="connsiteY5" fmla="*/ 863600 h 890121"/>
              <a:gd name="connsiteX6" fmla="*/ 5232400 w 5315818"/>
              <a:gd name="connsiteY6" fmla="*/ 889000 h 890121"/>
              <a:gd name="connsiteX7" fmla="*/ 5295900 w 5315818"/>
              <a:gd name="connsiteY7" fmla="*/ 876300 h 890121"/>
              <a:gd name="connsiteX8" fmla="*/ 5295900 w 5315818"/>
              <a:gd name="connsiteY8" fmla="*/ 876300 h 89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15818" h="890121">
                <a:moveTo>
                  <a:pt x="0" y="0"/>
                </a:moveTo>
                <a:cubicBezTo>
                  <a:pt x="361950" y="94191"/>
                  <a:pt x="723900" y="188383"/>
                  <a:pt x="965200" y="215900"/>
                </a:cubicBezTo>
                <a:cubicBezTo>
                  <a:pt x="1206500" y="243417"/>
                  <a:pt x="1212850" y="156633"/>
                  <a:pt x="1447800" y="165100"/>
                </a:cubicBezTo>
                <a:cubicBezTo>
                  <a:pt x="1682750" y="173567"/>
                  <a:pt x="2063750" y="184150"/>
                  <a:pt x="2374900" y="266700"/>
                </a:cubicBezTo>
                <a:cubicBezTo>
                  <a:pt x="2686050" y="349250"/>
                  <a:pt x="2965450" y="560917"/>
                  <a:pt x="3314700" y="660400"/>
                </a:cubicBezTo>
                <a:cubicBezTo>
                  <a:pt x="3663950" y="759883"/>
                  <a:pt x="4150783" y="825500"/>
                  <a:pt x="4470400" y="863600"/>
                </a:cubicBezTo>
                <a:cubicBezTo>
                  <a:pt x="4790017" y="901700"/>
                  <a:pt x="5094817" y="886883"/>
                  <a:pt x="5232400" y="889000"/>
                </a:cubicBezTo>
                <a:cubicBezTo>
                  <a:pt x="5369983" y="891117"/>
                  <a:pt x="5295900" y="876300"/>
                  <a:pt x="5295900" y="876300"/>
                </a:cubicBezTo>
                <a:lnTo>
                  <a:pt x="5295900" y="876300"/>
                </a:ln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Dowolny kształt 8"/>
          <p:cNvSpPr/>
          <p:nvPr/>
        </p:nvSpPr>
        <p:spPr>
          <a:xfrm>
            <a:off x="1676400" y="5003443"/>
            <a:ext cx="5382651" cy="375989"/>
          </a:xfrm>
          <a:custGeom>
            <a:avLst/>
            <a:gdLst>
              <a:gd name="connsiteX0" fmla="*/ 0 w 5382651"/>
              <a:gd name="connsiteY0" fmla="*/ 152757 h 375989"/>
              <a:gd name="connsiteX1" fmla="*/ 711200 w 5382651"/>
              <a:gd name="connsiteY1" fmla="*/ 357 h 375989"/>
              <a:gd name="connsiteX2" fmla="*/ 1663700 w 5382651"/>
              <a:gd name="connsiteY2" fmla="*/ 190857 h 375989"/>
              <a:gd name="connsiteX3" fmla="*/ 2641600 w 5382651"/>
              <a:gd name="connsiteY3" fmla="*/ 190857 h 375989"/>
              <a:gd name="connsiteX4" fmla="*/ 3517900 w 5382651"/>
              <a:gd name="connsiteY4" fmla="*/ 292457 h 375989"/>
              <a:gd name="connsiteX5" fmla="*/ 5194300 w 5382651"/>
              <a:gd name="connsiteY5" fmla="*/ 368657 h 375989"/>
              <a:gd name="connsiteX6" fmla="*/ 5270500 w 5382651"/>
              <a:gd name="connsiteY6" fmla="*/ 368657 h 37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82651" h="375989">
                <a:moveTo>
                  <a:pt x="0" y="152757"/>
                </a:moveTo>
                <a:cubicBezTo>
                  <a:pt x="216958" y="73382"/>
                  <a:pt x="433917" y="-5993"/>
                  <a:pt x="711200" y="357"/>
                </a:cubicBezTo>
                <a:cubicBezTo>
                  <a:pt x="988483" y="6707"/>
                  <a:pt x="1341967" y="159107"/>
                  <a:pt x="1663700" y="190857"/>
                </a:cubicBezTo>
                <a:cubicBezTo>
                  <a:pt x="1985433" y="222607"/>
                  <a:pt x="2332567" y="173924"/>
                  <a:pt x="2641600" y="190857"/>
                </a:cubicBezTo>
                <a:cubicBezTo>
                  <a:pt x="2950633" y="207790"/>
                  <a:pt x="3092450" y="262824"/>
                  <a:pt x="3517900" y="292457"/>
                </a:cubicBezTo>
                <a:cubicBezTo>
                  <a:pt x="3943350" y="322090"/>
                  <a:pt x="4902200" y="355957"/>
                  <a:pt x="5194300" y="368657"/>
                </a:cubicBezTo>
                <a:cubicBezTo>
                  <a:pt x="5486400" y="381357"/>
                  <a:pt x="5378450" y="375007"/>
                  <a:pt x="5270500" y="368657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1676400" y="565112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1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6897742" y="565422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pole tekstowe 11"/>
              <p:cNvSpPr txBox="1"/>
              <p:nvPr/>
            </p:nvSpPr>
            <p:spPr>
              <a:xfrm>
                <a:off x="6951662" y="4585260"/>
                <a:ext cx="785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e>
                      </m:d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2" name="pole tekstow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1662" y="4585260"/>
                <a:ext cx="785151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pole tekstowe 13"/>
              <p:cNvSpPr txBox="1"/>
              <p:nvPr/>
            </p:nvSpPr>
            <p:spPr>
              <a:xfrm>
                <a:off x="7067019" y="5037653"/>
                <a:ext cx="8481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∞</m:t>
                          </m:r>
                        </m:sub>
                      </m:sSub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e>
                      </m:d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14" name="pole tekstow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7019" y="5037653"/>
                <a:ext cx="848181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pole tekstowe 27"/>
              <p:cNvSpPr txBox="1"/>
              <p:nvPr/>
            </p:nvSpPr>
            <p:spPr>
              <a:xfrm>
                <a:off x="334549" y="3769708"/>
                <a:ext cx="785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e>
                      </m:d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8" name="pole tekstowe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49" y="3769708"/>
                <a:ext cx="785151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pole tekstowe 28"/>
              <p:cNvSpPr txBox="1"/>
              <p:nvPr/>
            </p:nvSpPr>
            <p:spPr>
              <a:xfrm>
                <a:off x="323528" y="4138912"/>
                <a:ext cx="8481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∞</m:t>
                          </m:r>
                        </m:sub>
                      </m:sSub>
                      <m:d>
                        <m:d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i="1">
                              <a:latin typeface="Cambria Math"/>
                            </a:rPr>
                            <m:t>𝑝</m:t>
                          </m:r>
                        </m:e>
                      </m:d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9" name="pole tekstow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138912"/>
                <a:ext cx="848181" cy="36933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INTERPRETACJA DECYZYJNA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3347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ZATEM IM BARDZIEJ ZALEŻY NAM NA ŁĄCZNEJ (GRUPOWEJ) UŻYTECZNOŚCI ROZWIĄZANIA KOMPROMISOWEGO TYM WARTOŚĆ PRZYJĘTEGO p POWINNA BYĆ MNIEJSZA </a:t>
                </a:r>
                <a:r>
                  <a:rPr lang="pl-PL">
                    <a:latin typeface="+mn-lt"/>
                  </a:rPr>
                  <a:t>(NAJLEPIEJ p</a:t>
                </a:r>
                <a:r>
                  <a:rPr lang="pl-PL" dirty="0">
                    <a:latin typeface="+mn-lt"/>
                  </a:rPr>
                  <a:t>=1).</a:t>
                </a:r>
              </a:p>
              <a:p>
                <a:pPr marL="285750" indent="-285750">
                  <a:lnSpc>
                    <a:spcPct val="130000"/>
                  </a:lnSpc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IM BARDZIEJ ZALEŻY NAM NA TYM BY MAKSYMALNA, INDYWIDUALNA STRATA BYŁA JAK NAJMNIEJSZA TO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𝑝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→∞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pPr marL="285750" indent="-285750">
                  <a:lnSpc>
                    <a:spcPct val="130000"/>
                  </a:lnSpc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WZROST WARTOŚCI PARAMETRU p POWODUJE Z JEDNEJ STRONY:</a:t>
                </a:r>
              </a:p>
              <a:p>
                <a:pPr marL="742950" lvl="1" indent="-285750">
                  <a:lnSpc>
                    <a:spcPct val="130000"/>
                  </a:lnSpc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SPADEK WARTOŚCI ŁĄCZNEJ UŻYTECZNOŚCI </a:t>
                </a:r>
              </a:p>
              <a:p>
                <a:pPr marL="742950" lvl="1" indent="-285750">
                  <a:lnSpc>
                    <a:spcPct val="130000"/>
                  </a:lnSpc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SPADEK MAKSYMALNEJ, INDYWIDUALNEJ STRATY</a:t>
                </a:r>
              </a:p>
              <a:p>
                <a:pPr marL="285750" indent="-285750">
                  <a:lnSpc>
                    <a:spcPct val="130000"/>
                  </a:lnSpc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POTRZEBNY DODATKOWY KOMPROMIS NP.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pl-PL" b="0" i="1" smtClean="0">
                            <a:latin typeface="Cambria Math"/>
                          </a:rPr>
                          <m:t>𝑝</m:t>
                        </m: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  <m:r>
                      <a:rPr lang="pl-PL" b="0" i="1" smtClean="0">
                        <a:latin typeface="Cambria Math"/>
                      </a:rPr>
                      <m:t>=2</m:t>
                    </m:r>
                  </m:oMath>
                </a14:m>
                <a:endParaRPr lang="pl-PL" dirty="0">
                  <a:latin typeface="+mn-lt"/>
                </a:endParaRPr>
              </a:p>
            </p:txBody>
          </p:sp>
        </mc:Choice>
        <mc:Fallback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3347711"/>
              </a:xfrm>
              <a:prstGeom prst="rect">
                <a:avLst/>
              </a:prstGeom>
              <a:blipFill>
                <a:blip r:embed="rId4"/>
                <a:stretch>
                  <a:fillRect l="-511" b="-2004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NORMALIZACJI KRYTERIÓW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96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pl-PL" i="1" dirty="0" smtClean="0">
                        <a:latin typeface="Cambria Math"/>
                      </a:rPr>
                      <m:t>(</m:t>
                    </m:r>
                    <m:r>
                      <a:rPr lang="pl-PL" i="1" dirty="0" smtClean="0">
                        <a:latin typeface="Cambria Math"/>
                      </a:rPr>
                      <m:t>𝑋</m:t>
                    </m:r>
                    <m:r>
                      <a:rPr lang="pl-PL" i="1" dirty="0" smtClean="0">
                        <a:latin typeface="Cambria Math"/>
                      </a:rPr>
                      <m:t>,</m:t>
                    </m:r>
                    <m:r>
                      <a:rPr lang="pl-PL" i="1" dirty="0" smtClean="0">
                        <a:latin typeface="Cambria Math"/>
                      </a:rPr>
                      <m:t>𝐹</m:t>
                    </m:r>
                    <m:r>
                      <a:rPr lang="pl-PL" i="1" dirty="0" smtClean="0">
                        <a:latin typeface="Cambria Math"/>
                      </a:rPr>
                      <m:t>,</m:t>
                    </m:r>
                    <m:r>
                      <a:rPr lang="pl-PL" i="1" dirty="0" smtClean="0">
                        <a:latin typeface="Cambria Math"/>
                      </a:rPr>
                      <m:t>𝑅</m:t>
                    </m:r>
                    <m:r>
                      <a:rPr lang="pl-PL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pl-PL" dirty="0">
                    <a:latin typeface="+mn-lt"/>
                  </a:rPr>
                  <a:t> – ZADANIE OPTYMALIZACJI </a:t>
                </a: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=(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pl-PL" b="0" i="1" smtClean="0">
                        <a:latin typeface="Cambria Math"/>
                      </a:rPr>
                      <m:t>,…,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,…,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sub>
                    </m:sSub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), </a:t>
                </a:r>
                <a14:m>
                  <m:oMath xmlns:m="http://schemas.openxmlformats.org/officeDocument/2006/math">
                    <m:r>
                      <a:rPr lang="pl-PL" b="0" i="1" dirty="0" smtClean="0">
                        <a:latin typeface="Cambria Math"/>
                      </a:rPr>
                      <m:t>𝑥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PRZYPADKI MIESZANE </a:t>
                </a:r>
                <a14:m>
                  <m:oMath xmlns:m="http://schemas.openxmlformats.org/officeDocument/2006/math">
                    <m:r>
                      <a:rPr lang="pl-PL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pl-PL" dirty="0">
                    <a:latin typeface="+mn-lt"/>
                  </a:rPr>
                  <a:t> JEDN. MAX </a:t>
                </a:r>
                <a:r>
                  <a:rPr lang="pl-PL" dirty="0" err="1">
                    <a:latin typeface="+mn-lt"/>
                  </a:rPr>
                  <a:t>MAX</a:t>
                </a:r>
                <a:endParaRPr lang="pl-PL" dirty="0">
                  <a:latin typeface="+mn-lt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PROBLEM „FIZYCZNEJ RÓŻNICY” KRYT. CZĄSTKOWYCH</a:t>
                </a:r>
              </a:p>
              <a:p>
                <a:pPr marL="1257300" lvl="2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PROBLEM RÓŻNYCH FIZYCZNYCH JEDNOSTEK MIARY KRYTERIÓW</a:t>
                </a:r>
              </a:p>
              <a:p>
                <a:pPr marL="1257300" lvl="2" indent="-342900">
                  <a:buFont typeface="+mj-lt"/>
                  <a:buAutoNum type="alphaLcParenR"/>
                </a:pPr>
                <a:r>
                  <a:rPr lang="pl-PL" dirty="0">
                    <a:latin typeface="+mn-lt"/>
                  </a:rPr>
                  <a:t>PROBLEM SKALI</a:t>
                </a: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258532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84" t="-1179" b="-283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cxnSp>
        <p:nvCxnSpPr>
          <p:cNvPr id="3" name="Łącznik prosty ze strzałką 2"/>
          <p:cNvCxnSpPr/>
          <p:nvPr/>
        </p:nvCxnSpPr>
        <p:spPr>
          <a:xfrm flipV="1">
            <a:off x="2123728" y="4149080"/>
            <a:ext cx="0" cy="1800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Łącznik prosty ze strzałką 4"/>
          <p:cNvCxnSpPr/>
          <p:nvPr/>
        </p:nvCxnSpPr>
        <p:spPr>
          <a:xfrm>
            <a:off x="1763688" y="5733256"/>
            <a:ext cx="547260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wolny kształt 5"/>
          <p:cNvSpPr/>
          <p:nvPr/>
        </p:nvSpPr>
        <p:spPr>
          <a:xfrm>
            <a:off x="2528540" y="4787900"/>
            <a:ext cx="4203700" cy="584200"/>
          </a:xfrm>
          <a:custGeom>
            <a:avLst/>
            <a:gdLst>
              <a:gd name="connsiteX0" fmla="*/ 0 w 4203700"/>
              <a:gd name="connsiteY0" fmla="*/ 584200 h 584200"/>
              <a:gd name="connsiteX1" fmla="*/ 0 w 4203700"/>
              <a:gd name="connsiteY1" fmla="*/ 190500 h 584200"/>
              <a:gd name="connsiteX2" fmla="*/ 266700 w 4203700"/>
              <a:gd name="connsiteY2" fmla="*/ 0 h 584200"/>
              <a:gd name="connsiteX3" fmla="*/ 4203700 w 4203700"/>
              <a:gd name="connsiteY3" fmla="*/ 571500 h 584200"/>
              <a:gd name="connsiteX4" fmla="*/ 0 w 4203700"/>
              <a:gd name="connsiteY4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3700" h="584200">
                <a:moveTo>
                  <a:pt x="0" y="584200"/>
                </a:moveTo>
                <a:lnTo>
                  <a:pt x="0" y="190500"/>
                </a:lnTo>
                <a:lnTo>
                  <a:pt x="266700" y="0"/>
                </a:lnTo>
                <a:lnTo>
                  <a:pt x="4203700" y="571500"/>
                </a:lnTo>
                <a:lnTo>
                  <a:pt x="0" y="5842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ole tekstowe 6"/>
              <p:cNvSpPr txBox="1"/>
              <p:nvPr/>
            </p:nvSpPr>
            <p:spPr>
              <a:xfrm>
                <a:off x="7236296" y="5733256"/>
                <a:ext cx="4736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7" name="pole tekstow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5733256"/>
                <a:ext cx="473656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pole tekstowe 21"/>
              <p:cNvSpPr txBox="1"/>
              <p:nvPr/>
            </p:nvSpPr>
            <p:spPr>
              <a:xfrm>
                <a:off x="1526860" y="3964414"/>
                <a:ext cx="4789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22" name="pole tekstow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6860" y="3964414"/>
                <a:ext cx="478977" cy="3693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pole tekstowe 7"/>
          <p:cNvSpPr txBox="1"/>
          <p:nvPr/>
        </p:nvSpPr>
        <p:spPr>
          <a:xfrm>
            <a:off x="2771800" y="48953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Y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679434" y="441856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B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2189986" y="474494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A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6732240" y="50800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2281448" y="527633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NORMALIZACJI KRYTERIÓW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404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97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3009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>
                    <a:latin typeface="+mn-lt"/>
                  </a:rPr>
                  <a:t>2. METODY NORMALIZACJI (ZABIEG „TECHNICZNY”)</a:t>
                </a: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	ZAMIANA KRYTERIUM FIZYCZNEGO NA ZNORMALIZOWANE 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𝐹</m:t>
                      </m:r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→</m:t>
                      </m:r>
                      <m:bar>
                        <m:barPr>
                          <m:pos m:val="top"/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barPr>
                        <m:e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</m:bar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/>
                        </a:rPr>
                        <m:t>(</m:t>
                      </m:r>
                      <m:r>
                        <a:rPr lang="pl-PL" b="0" i="1" smtClean="0">
                          <a:latin typeface="Cambria Math"/>
                        </a:rPr>
                        <m:t>𝑋</m:t>
                      </m:r>
                      <m:r>
                        <a:rPr lang="pl-PL" b="0" i="1" smtClean="0">
                          <a:latin typeface="Cambria Math"/>
                        </a:rPr>
                        <m:t>,</m:t>
                      </m:r>
                      <m:r>
                        <a:rPr lang="pl-PL" b="0" i="1" smtClean="0">
                          <a:latin typeface="Cambria Math"/>
                        </a:rPr>
                        <m:t>𝐹</m:t>
                      </m:r>
                      <m:r>
                        <a:rPr lang="pl-PL" b="0" i="1" smtClean="0">
                          <a:latin typeface="Cambria Math"/>
                        </a:rPr>
                        <m:t>,</m:t>
                      </m:r>
                      <m:r>
                        <a:rPr lang="pl-PL" b="0" i="1" smtClean="0">
                          <a:latin typeface="Cambria Math"/>
                        </a:rPr>
                        <m:t>𝑅</m:t>
                      </m:r>
                      <m:r>
                        <a:rPr lang="pl-PL" b="0" i="1" smtClean="0">
                          <a:latin typeface="Cambria Math"/>
                        </a:rPr>
                        <m:t>)→(</m:t>
                      </m:r>
                      <m:r>
                        <a:rPr lang="pl-PL" i="1">
                          <a:latin typeface="Cambria Math"/>
                        </a:rPr>
                        <m:t>𝑋</m:t>
                      </m:r>
                      <m:r>
                        <a:rPr lang="pl-PL" i="1">
                          <a:latin typeface="Cambria Math"/>
                        </a:rPr>
                        <m:t>,</m:t>
                      </m:r>
                      <m:bar>
                        <m:barPr>
                          <m:pos m:val="top"/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barPr>
                        <m:e>
                          <m:r>
                            <a:rPr lang="pl-PL" i="1"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</m:bar>
                      <m:r>
                        <a:rPr lang="pl-PL" i="1">
                          <a:latin typeface="Cambria Math"/>
                        </a:rPr>
                        <m:t>,</m:t>
                      </m:r>
                      <m:r>
                        <a:rPr lang="pl-PL" i="1">
                          <a:latin typeface="Cambria Math"/>
                        </a:rPr>
                        <m:t>𝑅</m:t>
                      </m:r>
                      <m:r>
                        <a:rPr lang="pl-PL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b="0" i="1" smtClean="0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𝑅</m:t>
                        </m:r>
                      </m:sup>
                    </m:sSubSup>
                    <m:r>
                      <a:rPr lang="pl-PL" b="0" i="1" smtClean="0">
                        <a:latin typeface="Cambria Math"/>
                        <a:ea typeface="Cambria Math"/>
                      </a:rPr>
                      <m:t>=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bar>
                          <m:barPr>
                            <m:pos m:val="top"/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𝐷</m:t>
                        </m:r>
                      </m:sub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𝑅</m:t>
                        </m:r>
                      </m:sup>
                    </m:sSubSup>
                  </m:oMath>
                </a14:m>
                <a:r>
                  <a:rPr lang="pl-PL" dirty="0">
                    <a:latin typeface="+mn-lt"/>
                  </a:rPr>
                  <a:t> 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sub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𝑅</m:t>
                        </m:r>
                      </m:sup>
                    </m:sSubSup>
                    <m:r>
                      <a:rPr lang="pl-PL" i="1">
                        <a:latin typeface="Cambria Math"/>
                        <a:ea typeface="Cambria Math"/>
                      </a:rPr>
                      <m:t>=</m:t>
                    </m:r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bar>
                          <m:barPr>
                            <m:pos m:val="top"/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</m:ba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sub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𝑅</m:t>
                        </m:r>
                      </m:sup>
                    </m:sSubSup>
                  </m:oMath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300973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101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SPOSOBY NORMALIZACJI (MAKSYMALIZACJA)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678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98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633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pl-PL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bar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</m:ba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/>
                            <a:ea typeface="Cambria Math"/>
                          </a:rPr>
                          <m:t>x</m:t>
                        </m:r>
                      </m:e>
                    </m:d>
                    <m:r>
                      <a:rPr lang="pl-PL" b="0" i="0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𝐹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a:rPr lang="pl-PL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lim>
                                <m:r>
                                  <a:rPr lang="pl-PL">
                                    <a:latin typeface="Cambria Math"/>
                                  </a:rPr>
                                  <m:t>∗</m:t>
                                </m:r>
                              </m:lim>
                            </m:limUpp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pl-PL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 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𝑍𝐴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Ł.</m:t>
                        </m:r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a:rPr lang="pl-PL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lim>
                                <m:r>
                                  <a:rPr lang="pl-PL">
                                    <a:latin typeface="Cambria Math"/>
                                  </a:rPr>
                                  <m:t>∗</m:t>
                                </m:r>
                              </m:lim>
                            </m:limUpp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</a:rPr>
                          <m:t>&gt;0,</m:t>
                        </m:r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𝑁</m:t>
                        </m:r>
                      </m:e>
                    </m:d>
                  </m:oMath>
                </a14:m>
                <a:endParaRPr lang="pl-PL" b="0" dirty="0">
                  <a:latin typeface="+mn-lt"/>
                  <a:ea typeface="Cambria Math"/>
                </a:endParaRPr>
              </a:p>
              <a:p>
                <a:pPr marL="342900" indent="-342900">
                  <a:buAutoNum type="arabicPeriod"/>
                </a:pPr>
                <a:endParaRPr lang="pl-PL" b="0" dirty="0">
                  <a:latin typeface="+mn-lt"/>
                  <a:ea typeface="Cambria Math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bar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</m:ba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pl-PL">
                            <a:latin typeface="Cambria Math"/>
                            <a:ea typeface="Cambria Math"/>
                          </a:rPr>
                          <m:t>x</m:t>
                        </m:r>
                      </m:e>
                    </m:d>
                    <m:r>
                      <a:rPr lang="pl-PL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𝐹</m:t>
                            </m:r>
                          </m:e>
                          <m:sub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i="1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a:rPr lang="pl-PL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lim>
                                <m:r>
                                  <a:rPr lang="pl-PL">
                                    <a:latin typeface="Cambria Math"/>
                                  </a:rPr>
                                  <m:t>∗</m:t>
                                </m:r>
                              </m:lim>
                            </m:limUpp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</a:rPr>
                          <m:t>−</m:t>
                        </m:r>
                        <m:sSubSup>
                          <m:sSub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pl-PL" b="0" i="1" smtClean="0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</a:rPr>
                              <m:t>𝑛</m:t>
                            </m:r>
                          </m:sub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𝑚𝑖𝑛</m:t>
                            </m:r>
                          </m:sup>
                        </m:sSubSup>
                      </m:den>
                    </m:f>
                    <m:r>
                      <a:rPr lang="pl-PL" i="1">
                        <a:latin typeface="Cambria Math"/>
                        <a:ea typeface="Cambria Math"/>
                      </a:rPr>
                      <m:t>,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𝑛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𝑁</m:t>
                    </m:r>
                    <m:r>
                      <a:rPr lang="pl-PL" i="1">
                        <a:latin typeface="Cambria Math"/>
                        <a:ea typeface="Cambria Math"/>
                      </a:rPr>
                      <m:t> </m:t>
                    </m: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  <a:ea typeface="Cambria Math"/>
                          </a:rPr>
                          <m:t>𝑍𝐴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Ł.</m:t>
                        </m:r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a:rPr lang="pl-PL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lim>
                                <m:r>
                                  <a:rPr lang="pl-PL">
                                    <a:latin typeface="Cambria Math"/>
                                  </a:rPr>
                                  <m:t>∗</m:t>
                                </m:r>
                              </m:lim>
                            </m:limUpp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i="1" smtClean="0">
                            <a:latin typeface="Cambria Math"/>
                            <a:ea typeface="Cambria Math"/>
                          </a:rPr>
                          <m:t>≠</m:t>
                        </m:r>
                        <m:sSubSup>
                          <m:sSub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  <m:sup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𝑚𝑖𝑛</m:t>
                            </m:r>
                          </m:sup>
                        </m:sSubSup>
                        <m:r>
                          <a:rPr lang="pl-PL" i="1">
                            <a:latin typeface="Cambria Math"/>
                          </a:rPr>
                          <m:t>,</m:t>
                        </m:r>
                        <m:r>
                          <a:rPr lang="pl-PL" i="1">
                            <a:latin typeface="Cambria Math"/>
                          </a:rPr>
                          <m:t>𝑛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𝑁</m:t>
                        </m:r>
                      </m:e>
                    </m:d>
                  </m:oMath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pl-PL" i="1">
                            <a:latin typeface="Cambria Math"/>
                            <a:ea typeface="Cambria Math"/>
                          </a:rPr>
                          <m:t>𝑚𝑖𝑛</m:t>
                        </m:r>
                      </m:sup>
                    </m:sSubSup>
                    <m:r>
                      <a:rPr lang="pl-PL" b="0" i="0" smtClean="0">
                        <a:latin typeface="Cambria Math"/>
                        <a:ea typeface="Cambria Math"/>
                      </a:rPr>
                      <m:t>=</m:t>
                    </m:r>
                    <m:limLow>
                      <m:limLow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limLow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𝑚𝑖𝑛</m:t>
                        </m:r>
                        <m:sSub>
                          <m:sSub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𝐹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lim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pl-PL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𝑋</m:t>
                        </m:r>
                      </m:lim>
                    </m:limLow>
                  </m:oMath>
                </a14:m>
                <a:r>
                  <a:rPr lang="pl-PL" dirty="0">
                    <a:latin typeface="+mn-lt"/>
                  </a:rPr>
                  <a:t>, </a:t>
                </a:r>
                <a14:m>
                  <m:oMath xmlns:m="http://schemas.openxmlformats.org/officeDocument/2006/math">
                    <m:r>
                      <a:rPr lang="pl-PL" b="0" i="1" dirty="0" smtClean="0">
                        <a:latin typeface="Cambria Math"/>
                      </a:rPr>
                      <m:t>𝑛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b="0" i="1" dirty="0" smtClean="0">
                        <a:latin typeface="Cambria Math"/>
                        <a:ea typeface="Cambria Math"/>
                      </a:rPr>
                      <m:t>𝑁</m:t>
                    </m:r>
                  </m:oMath>
                </a14:m>
                <a:endParaRPr lang="pl-PL" b="0" dirty="0">
                  <a:latin typeface="+mn-lt"/>
                  <a:ea typeface="Cambria Math"/>
                </a:endParaRPr>
              </a:p>
              <a:p>
                <a:pPr lvl="1"/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Ad.1. ZNORMALIZOWANY PUNKT IDEALNY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bar>
                            <m:barPr>
                              <m:pos m:val="top"/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pl-PL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</m:e>
                          </m:bar>
                        </m:e>
                        <m:lim>
                          <m:r>
                            <a:rPr lang="pl-PL">
                              <a:latin typeface="Cambria Math"/>
                            </a:rPr>
                            <m:t>∗</m:t>
                          </m:r>
                        </m:lim>
                      </m:limUpp>
                      <m:r>
                        <a:rPr lang="pl-P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/>
                            </a:rPr>
                            <m:t>1,…,1</m:t>
                          </m:r>
                        </m:e>
                      </m:d>
                      <m:r>
                        <a:rPr lang="pl-PL" b="0" i="1" smtClean="0">
                          <a:latin typeface="Cambria Math"/>
                          <a:ea typeface="Cambria Math"/>
                        </a:rPr>
                        <m:t>∈</m:t>
                      </m:r>
                      <m:sSup>
                        <m:sSupPr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p>
                          <m:r>
                            <a:rPr lang="pl-PL" b="0" i="1" smtClean="0">
                              <a:latin typeface="Cambria Math"/>
                              <a:ea typeface="Cambria Math"/>
                            </a:rPr>
                            <m:t>𝑁</m:t>
                          </m:r>
                        </m:sup>
                      </m:sSup>
                    </m:oMath>
                  </m:oMathPara>
                </a14:m>
                <a:endParaRPr lang="pl-PL" b="0" dirty="0">
                  <a:latin typeface="+mn-lt"/>
                  <a:ea typeface="Cambria Math"/>
                </a:endParaRPr>
              </a:p>
              <a:p>
                <a:endParaRPr lang="pl-PL" dirty="0">
                  <a:latin typeface="+mn-lt"/>
                  <a:ea typeface="Cambria Math"/>
                </a:endParaRPr>
              </a:p>
              <a:p>
                <a:r>
                  <a:rPr lang="pl-PL" b="0" dirty="0">
                    <a:latin typeface="+mn-lt"/>
                    <a:ea typeface="Cambria Math"/>
                  </a:rPr>
                  <a:t>Ad.2.</a:t>
                </a:r>
                <a:endParaRPr lang="pl-PL" dirty="0">
                  <a:latin typeface="+mn-lt"/>
                </a:endParaRPr>
              </a:p>
              <a:p>
                <a:pPr marL="0" lvl="1"/>
                <a14:m>
                  <m:oMath xmlns:m="http://schemas.openxmlformats.org/officeDocument/2006/math">
                    <m:limUpp>
                      <m:limUpp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bar>
                          <m:barPr>
                            <m:pos m:val="top"/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𝑦</m:t>
                            </m:r>
                          </m:e>
                        </m:bar>
                      </m:e>
                      <m:lim>
                        <m:r>
                          <a:rPr lang="pl-PL">
                            <a:latin typeface="Cambria Math"/>
                          </a:rPr>
                          <m:t>∗</m:t>
                        </m:r>
                      </m:lim>
                    </m:limUpp>
                    <m:r>
                      <a:rPr lang="pl-PL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pl-PL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a:rPr lang="pl-PL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lim>
                                <m:r>
                                  <a:rPr lang="pl-PL">
                                    <a:latin typeface="Cambria Math"/>
                                  </a:rPr>
                                  <m:t>∗</m:t>
                                </m:r>
                              </m:lim>
                            </m:limUpp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a:rPr lang="pl-PL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lim>
                                <m:r>
                                  <a:rPr lang="pl-PL">
                                    <a:latin typeface="Cambria Math"/>
                                  </a:rPr>
                                  <m:t>∗</m:t>
                                </m:r>
                              </m:lim>
                            </m:limUpp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pl-PL" i="1">
                            <a:latin typeface="Cambria Math"/>
                          </a:rPr>
                          <m:t>−</m:t>
                        </m:r>
                        <m:sSubSup>
                          <m:sSubSup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pl-PL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i="1">
                                <a:latin typeface="Cambria Math"/>
                              </a:rPr>
                              <m:t>𝑛</m:t>
                            </m:r>
                          </m:sub>
                          <m:sup>
                            <m:r>
                              <a:rPr lang="pl-PL" i="1">
                                <a:latin typeface="Cambria Math"/>
                                <a:ea typeface="Cambria Math"/>
                              </a:rPr>
                              <m:t>𝑚𝑖𝑛</m:t>
                            </m:r>
                          </m:sup>
                        </m:sSubSup>
                      </m:den>
                    </m:f>
                    <m:r>
                      <a:rPr lang="pl-PL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pl-PL" dirty="0">
                    <a:latin typeface="+mn-lt"/>
                  </a:rPr>
                  <a:t>, </a:t>
                </a:r>
                <a14:m>
                  <m:oMath xmlns:m="http://schemas.openxmlformats.org/officeDocument/2006/math">
                    <m:r>
                      <a:rPr lang="pl-PL" i="1" dirty="0">
                        <a:latin typeface="Cambria Math"/>
                      </a:rPr>
                      <m:t>𝑛</m:t>
                    </m:r>
                    <m:r>
                      <a:rPr lang="pl-PL" i="1" dirty="0">
                        <a:latin typeface="Cambria Math"/>
                        <a:ea typeface="Cambria Math"/>
                      </a:rPr>
                      <m:t>∈</m:t>
                    </m:r>
                    <m:r>
                      <a:rPr lang="pl-PL" i="1" dirty="0">
                        <a:latin typeface="Cambria Math"/>
                        <a:ea typeface="Cambria Math"/>
                      </a:rPr>
                      <m:t>𝑁</m:t>
                    </m:r>
                  </m:oMath>
                </a14:m>
                <a:endParaRPr lang="pl-PL" dirty="0">
                  <a:ea typeface="Cambria Math"/>
                </a:endParaRPr>
              </a:p>
              <a:p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633897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43568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2988" y="6443663"/>
            <a:ext cx="8101012" cy="414337"/>
          </a:xfrm>
          <a:prstGeom prst="rect">
            <a:avLst/>
          </a:prstGeom>
          <a:solidFill>
            <a:srgbClr val="008D8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6443663"/>
            <a:ext cx="1042988" cy="414337"/>
          </a:xfrm>
          <a:prstGeom prst="rect">
            <a:avLst/>
          </a:prstGeom>
          <a:solidFill>
            <a:srgbClr val="00B0A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103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3714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22"/>
          <p:cNvSpPr txBox="1">
            <a:spLocks noChangeArrowheads="1"/>
          </p:cNvSpPr>
          <p:nvPr/>
        </p:nvSpPr>
        <p:spPr bwMode="auto">
          <a:xfrm>
            <a:off x="3851920" y="188640"/>
            <a:ext cx="21145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800" b="1" dirty="0"/>
              <a:t>WOJSKOWA AKADEMIA TECHNICZNA</a:t>
            </a:r>
          </a:p>
          <a:p>
            <a:r>
              <a:rPr lang="pl-PL" sz="600" dirty="0"/>
              <a:t>im. Jarosława Dąbrowskiego</a:t>
            </a:r>
          </a:p>
        </p:txBody>
      </p:sp>
      <p:sp>
        <p:nvSpPr>
          <p:cNvPr id="1032" name="Line 23"/>
          <p:cNvSpPr>
            <a:spLocks noChangeShapeType="1"/>
          </p:cNvSpPr>
          <p:nvPr/>
        </p:nvSpPr>
        <p:spPr bwMode="auto">
          <a:xfrm>
            <a:off x="0" y="620688"/>
            <a:ext cx="9144000" cy="0"/>
          </a:xfrm>
          <a:prstGeom prst="line">
            <a:avLst/>
          </a:prstGeom>
          <a:noFill/>
          <a:ln w="25400">
            <a:solidFill>
              <a:srgbClr val="008D89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4" name="Text Box 26"/>
          <p:cNvSpPr txBox="1">
            <a:spLocks noChangeArrowheads="1"/>
          </p:cNvSpPr>
          <p:nvPr/>
        </p:nvSpPr>
        <p:spPr bwMode="auto">
          <a:xfrm>
            <a:off x="287016" y="620688"/>
            <a:ext cx="8605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600"/>
              </a:spcAft>
            </a:pPr>
            <a:r>
              <a:rPr lang="pl-PL" sz="2000" b="1" dirty="0">
                <a:solidFill>
                  <a:srgbClr val="008D89"/>
                </a:solidFill>
              </a:rPr>
              <a:t>SKALARYZACJI WIELOKRYTERIALNYCH OCEN OBIEKTÓW</a:t>
            </a:r>
          </a:p>
        </p:txBody>
      </p:sp>
      <p:sp>
        <p:nvSpPr>
          <p:cNvPr id="1036" name="Text Box 29"/>
          <p:cNvSpPr txBox="1">
            <a:spLocks noChangeArrowheads="1"/>
          </p:cNvSpPr>
          <p:nvPr/>
        </p:nvSpPr>
        <p:spPr bwMode="auto">
          <a:xfrm>
            <a:off x="206375" y="6491288"/>
            <a:ext cx="5635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fld id="{91603521-2942-4A9E-B759-A4E83FE0DDC6}" type="slidenum">
              <a:rPr lang="pl-PL" sz="1200">
                <a:solidFill>
                  <a:schemeClr val="bg1"/>
                </a:solidFill>
              </a:rPr>
              <a:pPr algn="ctr">
                <a:spcBef>
                  <a:spcPct val="50000"/>
                </a:spcBef>
              </a:pPr>
              <a:t>99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037" name="Text Box 30"/>
          <p:cNvSpPr txBox="1">
            <a:spLocks noChangeArrowheads="1"/>
          </p:cNvSpPr>
          <p:nvPr/>
        </p:nvSpPr>
        <p:spPr bwMode="auto">
          <a:xfrm>
            <a:off x="1241425" y="6491288"/>
            <a:ext cx="409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>
                <a:solidFill>
                  <a:schemeClr val="bg1"/>
                </a:solidFill>
              </a:rPr>
              <a:t>Wojskowa Akademia Techniczna</a:t>
            </a:r>
          </a:p>
        </p:txBody>
      </p:sp>
      <p:sp>
        <p:nvSpPr>
          <p:cNvPr id="1038" name="Text Box 32"/>
          <p:cNvSpPr txBox="1">
            <a:spLocks noChangeArrowheads="1"/>
          </p:cNvSpPr>
          <p:nvPr/>
        </p:nvSpPr>
        <p:spPr bwMode="auto">
          <a:xfrm>
            <a:off x="7902575" y="6534150"/>
            <a:ext cx="10350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fld id="{67C759D7-B396-41A2-9B04-4BF879528837}" type="datetime1">
              <a:rPr lang="pl-PL" sz="1200">
                <a:solidFill>
                  <a:schemeClr val="bg1"/>
                </a:solidFill>
              </a:rPr>
              <a:pPr/>
              <a:t>07.05.2025</a:t>
            </a:fld>
            <a:endParaRPr lang="pl-PL" sz="1200">
              <a:solidFill>
                <a:schemeClr val="bg1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/>
              <p:cNvSpPr txBox="1"/>
              <p:nvPr/>
            </p:nvSpPr>
            <p:spPr>
              <a:xfrm>
                <a:off x="395536" y="1316802"/>
                <a:ext cx="8352928" cy="4531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dirty="0">
                    <a:latin typeface="+mn-lt"/>
                  </a:rPr>
                  <a:t>K – OBIEKTÓW OCENIANYCH N WSKAŹNIKAMI</a:t>
                </a: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𝐾</m:t>
                    </m:r>
                    <m:r>
                      <a:rPr lang="pl-PL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/>
                          </a:rPr>
                          <m:t>1,…,</m:t>
                        </m:r>
                        <m:r>
                          <a:rPr lang="pl-PL" b="0" i="1" smtClean="0">
                            <a:latin typeface="Cambria Math"/>
                          </a:rPr>
                          <m:t>𝑘</m:t>
                        </m:r>
                        <m:r>
                          <a:rPr lang="pl-PL" b="0" i="1" smtClean="0">
                            <a:latin typeface="Cambria Math"/>
                          </a:rPr>
                          <m:t>,…,</m:t>
                        </m:r>
                        <m:r>
                          <a:rPr lang="pl-PL" b="0" i="1" smtClean="0">
                            <a:latin typeface="Cambria Math"/>
                          </a:rPr>
                          <m:t>𝐾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- ZBIÓR NUMERÓW OBIEKTÓW</a:t>
                </a:r>
              </a:p>
              <a:p>
                <a:r>
                  <a:rPr lang="pl-PL" i="1" dirty="0"/>
                  <a:t>N</a:t>
                </a:r>
                <a14:m>
                  <m:oMath xmlns:m="http://schemas.openxmlformats.org/officeDocument/2006/math">
                    <m:r>
                      <a:rPr lang="pl-PL" b="0" i="0" smtClean="0">
                        <a:latin typeface="Cambria Math"/>
                      </a:rPr>
                      <m:t> </m:t>
                    </m:r>
                    <m:r>
                      <a:rPr lang="pl-PL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/>
                          </a:rPr>
                          <m:t>1,…,</m:t>
                        </m:r>
                        <m:r>
                          <a:rPr lang="pl-PL" b="0" i="1" smtClean="0">
                            <a:latin typeface="Cambria Math"/>
                          </a:rPr>
                          <m:t>𝑛</m:t>
                        </m:r>
                        <m:r>
                          <a:rPr lang="pl-PL" i="1">
                            <a:latin typeface="Cambria Math"/>
                          </a:rPr>
                          <m:t>,…,</m:t>
                        </m:r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</m:e>
                    </m:d>
                  </m:oMath>
                </a14:m>
                <a:r>
                  <a:rPr lang="pl-PL" dirty="0">
                    <a:latin typeface="+mn-lt"/>
                  </a:rPr>
                  <a:t> - ZBIÓR NUMERÓW CECH OBIEKTU</a:t>
                </a:r>
              </a:p>
              <a:p>
                <a:endParaRPr lang="pl-PL" dirty="0">
                  <a:latin typeface="+mn-lt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𝑛𝑘</m:t>
                        </m:r>
                      </m:sub>
                    </m:sSub>
                    <m:r>
                      <a:rPr lang="pl-PL" i="1" smtClean="0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pl-PL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𝑅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sup>
                    </m:sSup>
                    <m:r>
                      <a:rPr lang="pl-PL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pl-PL" dirty="0">
                    <a:latin typeface="+mn-lt"/>
                  </a:rPr>
                  <a:t>- WARTOŚĆ ZNORMALIZOWANA n-tej CECHY k-tego OBIEKTU</a:t>
                </a:r>
              </a:p>
              <a:p>
                <a:endParaRPr lang="pl-PL" dirty="0">
                  <a:latin typeface="+mn-lt"/>
                </a:endParaRPr>
              </a:p>
              <a:p>
                <a:r>
                  <a:rPr lang="pl-PL" dirty="0">
                    <a:latin typeface="+mn-lt"/>
                  </a:rPr>
                  <a:t>NORMALIZACJA WG. FORMUŁY:</a:t>
                </a:r>
              </a:p>
              <a:p>
                <a:endParaRPr lang="pl-PL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pl-PL" i="1">
                              <a:latin typeface="Cambria Math"/>
                            </a:rPr>
                            <m:t>𝑛𝑘</m:t>
                          </m:r>
                        </m:sub>
                      </m:sSub>
                      <m:r>
                        <a:rPr lang="pl-PL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pl-PL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l-PL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limUpp>
                                <m:limUpp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pl-PL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pl-PL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</m:bar>
                                </m:e>
                                <m:lim>
                                  <m:r>
                                    <a:rPr lang="pl-PL">
                                      <a:latin typeface="Cambria Math"/>
                                    </a:rPr>
                                    <m:t>∗</m:t>
                                  </m:r>
                                </m:lim>
                              </m:limUpp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pl-PL" b="0" i="1" smtClean="0">
                                  <a:latin typeface="Cambria Math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bar>
                                <m:barPr>
                                  <m:pos m:val="top"/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pl-PL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</m:ba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</m:t>
                              </m:r>
                            </m:sub>
                            <m:sup>
                              <m:r>
                                <a:rPr lang="pl-PL" b="0" i="1" smtClean="0">
                                  <a:latin typeface="Cambria Math"/>
                                </a:rPr>
                                <m:t>𝑚𝑎𝑥</m:t>
                              </m:r>
                            </m:sup>
                          </m:sSubSup>
                          <m:r>
                            <a:rPr lang="pl-PL" i="1">
                              <a:latin typeface="Cambria Math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bar>
                                <m:barPr>
                                  <m:pos m:val="top"/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pl-PL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</m:bar>
                            </m:e>
                            <m:sub>
                              <m:r>
                                <a:rPr lang="pl-PL" i="1">
                                  <a:latin typeface="Cambria Math"/>
                                </a:rPr>
                                <m:t>𝑛</m:t>
                              </m:r>
                            </m:sub>
                            <m:sup>
                              <m:r>
                                <a:rPr lang="pl-PL" i="1">
                                  <a:latin typeface="Cambria Math"/>
                                  <a:ea typeface="Cambria Math"/>
                                </a:rPr>
                                <m:t>𝑚𝑖𝑛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pl-PL" dirty="0">
                  <a:latin typeface="+mn-lt"/>
                </a:endParaRPr>
              </a:p>
              <a:p>
                <a:endParaRPr lang="pl-PL" dirty="0">
                  <a:latin typeface="+mn-lt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pl-PL" dirty="0">
                    <a:latin typeface="+mn-lt"/>
                  </a:rPr>
                  <a:t>WEKTOR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𝑛𝑘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=(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1</m:t>
                        </m:r>
                        <m:r>
                          <a:rPr lang="pl-PL" i="1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pl-PL" b="0" i="1" smtClean="0">
                        <a:latin typeface="Cambria Math"/>
                      </a:rPr>
                      <m:t>,….,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i="1">
                            <a:latin typeface="Cambria Math"/>
                          </a:rPr>
                          <m:t>𝑛𝑘</m:t>
                        </m:r>
                      </m:sub>
                    </m:sSub>
                  </m:oMath>
                </a14:m>
                <a:r>
                  <a:rPr lang="pl-PL" dirty="0">
                    <a:latin typeface="+mn-lt"/>
                  </a:rPr>
                  <a:t>,…,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pl-PL" b="0" i="1" smtClean="0">
                            <a:latin typeface="Cambria Math"/>
                          </a:rPr>
                          <m:t>𝑁</m:t>
                        </m:r>
                        <m:r>
                          <a:rPr lang="pl-PL" i="1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pl-PL" b="0" i="0" smtClean="0">
                        <a:latin typeface="Cambria Math"/>
                      </a:rPr>
                      <m:t>)</m:t>
                    </m:r>
                    <m:r>
                      <a:rPr lang="pl-PL" b="0" i="1" smtClean="0">
                        <a:latin typeface="Cambria Math"/>
                        <a:ea typeface="Cambria Math"/>
                      </a:rPr>
                      <m:t>∈</m:t>
                    </m:r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𝑅</m:t>
                        </m:r>
                      </m:e>
                      <m: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𝑁</m:t>
                        </m:r>
                      </m:sup>
                    </m:sSup>
                  </m:oMath>
                </a14:m>
                <a:r>
                  <a:rPr lang="pl-PL" dirty="0">
                    <a:latin typeface="+mn-lt"/>
                  </a:rPr>
                  <a:t> JEST MODELEM (REPREZENTANTEM, OBRAZEM) OBIEKTU RZECZYWISTEGO NR k I ZNORMALIZOWANEJ PRZESTRZENI OCEN ZBIOR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/>
                      </a:rPr>
                      <m:t>𝑌</m:t>
                    </m:r>
                    <m:r>
                      <a:rPr lang="pl-PL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sSup>
                          <m:sSup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pl-PL" b="0" i="1" smtClean="0">
                                <a:latin typeface="Cambria Math"/>
                                <a:ea typeface="Cambria Math"/>
                              </a:rPr>
                              <m:t>𝑁</m:t>
                            </m:r>
                          </m:sup>
                        </m:sSup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𝑘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pl-PL" b="0" i="1" smtClean="0">
                            <a:latin typeface="Cambria Math"/>
                            <a:ea typeface="Cambria Math"/>
                          </a:rPr>
                          <m:t>𝐾</m:t>
                        </m:r>
                      </m:e>
                    </m:d>
                  </m:oMath>
                </a14:m>
                <a:endParaRPr lang="pl-PL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pole tekstow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16802"/>
                <a:ext cx="8352928" cy="453111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57" t="-673" b="-1346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02099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PPTCOMPATIBLERD03" val="RXP"/>
  <p:tag name="VARPPTTYPE" val="RXP"/>
  <p:tag name="VARPPTSLIDEFORMAT" val="RXP"/>
  <p:tag name="VARPPTCOMPATIBLE4" val="RXP"/>
  <p:tag name="VARPPTLANG" val="RXPEnglish"/>
  <p:tag name="VARSAVEMESSAGETIMESTAMP" val="RXP2012-03-08"/>
</p:tagLst>
</file>

<file path=ppt/theme/theme1.xml><?xml version="1.0" encoding="utf-8"?>
<a:theme xmlns:a="http://schemas.openxmlformats.org/drawingml/2006/main" name="SZABLON PREZENTACJI">
  <a:themeElements>
    <a:clrScheme name="Prezentacja_POIG_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acja_POIG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ja_POIG_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_POIG_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_POIG_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_POIG_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_POIG_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ja_POIG_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_POIG_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_POIG_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_POIG_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_POIG_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_POIG_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ja_POIG_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</Template>
  <TotalTime>13603</TotalTime>
  <Words>10297</Words>
  <Application>Microsoft Office PowerPoint</Application>
  <PresentationFormat>Pokaz na ekranie (4:3)</PresentationFormat>
  <Paragraphs>3200</Paragraphs>
  <Slides>148</Slides>
  <Notes>147</Notes>
  <HiddenSlides>0</HiddenSlides>
  <MMClips>0</MMClips>
  <ScaleCrop>false</ScaleCrop>
  <HeadingPairs>
    <vt:vector size="8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2</vt:i4>
      </vt:variant>
      <vt:variant>
        <vt:lpstr>Tytuły slajdów</vt:lpstr>
      </vt:variant>
      <vt:variant>
        <vt:i4>148</vt:i4>
      </vt:variant>
    </vt:vector>
  </HeadingPairs>
  <TitlesOfParts>
    <vt:vector size="158" baseType="lpstr">
      <vt:lpstr>Arial</vt:lpstr>
      <vt:lpstr>Calibri</vt:lpstr>
      <vt:lpstr>Cambria Math</vt:lpstr>
      <vt:lpstr>Lucida Calligraphy</vt:lpstr>
      <vt:lpstr>Symbol</vt:lpstr>
      <vt:lpstr>Times New Roman</vt:lpstr>
      <vt:lpstr>Wingdings</vt:lpstr>
      <vt:lpstr>SZABLON PREZENTACJI</vt:lpstr>
      <vt:lpstr>Równanie</vt:lpstr>
      <vt:lpstr>Equation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ISI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subject>POIG_01</dc:subject>
  <dc:creator>sekretariat</dc:creator>
  <cp:lastModifiedBy>Ameljańczyk Andrzej</cp:lastModifiedBy>
  <cp:revision>1296</cp:revision>
  <dcterms:created xsi:type="dcterms:W3CDTF">2010-10-06T10:25:09Z</dcterms:created>
  <dcterms:modified xsi:type="dcterms:W3CDTF">2025-05-07T10:55:53Z</dcterms:modified>
</cp:coreProperties>
</file>